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Ex2.xml" ContentType="application/vnd.ms-office.chartex+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Ex4.xml" ContentType="application/vnd.ms-office.chartex+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Ex5.xml" ContentType="application/vnd.ms-office.chartex+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93" r:id="rId4"/>
    <p:sldMasterId id="2147484110" r:id="rId5"/>
    <p:sldMasterId id="2147484118" r:id="rId6"/>
  </p:sldMasterIdLst>
  <p:notesMasterIdLst>
    <p:notesMasterId r:id="rId37"/>
  </p:notesMasterIdLst>
  <p:handoutMasterIdLst>
    <p:handoutMasterId r:id="rId38"/>
  </p:handoutMasterIdLst>
  <p:sldIdLst>
    <p:sldId id="256" r:id="rId7"/>
    <p:sldId id="1497" r:id="rId8"/>
    <p:sldId id="1523" r:id="rId9"/>
    <p:sldId id="1532" r:id="rId10"/>
    <p:sldId id="1642" r:id="rId11"/>
    <p:sldId id="1449" r:id="rId12"/>
    <p:sldId id="1490" r:id="rId13"/>
    <p:sldId id="1614" r:id="rId14"/>
    <p:sldId id="1624" r:id="rId15"/>
    <p:sldId id="1615" r:id="rId16"/>
    <p:sldId id="1422" r:id="rId17"/>
    <p:sldId id="1625" r:id="rId18"/>
    <p:sldId id="1655" r:id="rId19"/>
    <p:sldId id="1656" r:id="rId20"/>
    <p:sldId id="1663" r:id="rId21"/>
    <p:sldId id="1664" r:id="rId22"/>
    <p:sldId id="1550" r:id="rId23"/>
    <p:sldId id="1634" r:id="rId24"/>
    <p:sldId id="1483" r:id="rId25"/>
    <p:sldId id="1662" r:id="rId26"/>
    <p:sldId id="1571" r:id="rId27"/>
    <p:sldId id="1527" r:id="rId28"/>
    <p:sldId id="1621" r:id="rId29"/>
    <p:sldId id="1622" r:id="rId30"/>
    <p:sldId id="1589" r:id="rId31"/>
    <p:sldId id="257" r:id="rId32"/>
    <p:sldId id="1666" r:id="rId33"/>
    <p:sldId id="1667" r:id="rId34"/>
    <p:sldId id="1669" r:id="rId35"/>
    <p:sldId id="258" r:id="rId3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 Franks" initials="DF" lastIdx="0" clrIdx="0">
    <p:extLst>
      <p:ext uri="{19B8F6BF-5375-455C-9EA6-DF929625EA0E}">
        <p15:presenceInfo xmlns:p15="http://schemas.microsoft.com/office/powerpoint/2012/main" userId="S::dfranks@artba.org::8e2e8ff4-4d53-4824-8876-8f2007d006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008000"/>
    <a:srgbClr val="20A222"/>
    <a:srgbClr val="31859C"/>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9EC3F-3B10-4377-8016-9B2480568A58}" v="3" dt="2024-10-08T13:54:08.0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5" autoAdjust="0"/>
  </p:normalViewPr>
  <p:slideViewPr>
    <p:cSldViewPr snapToGrid="0">
      <p:cViewPr varScale="1">
        <p:scale>
          <a:sx n="98" d="100"/>
          <a:sy n="98" d="100"/>
        </p:scale>
        <p:origin x="103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4560" y="13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lack" userId="663c0283-20d0-48ee-9144-d9ad95231e47" providerId="ADAL" clId="{5D69EC3F-3B10-4377-8016-9B2480568A58}"/>
    <pc:docChg chg="addSld delSld modSld sldOrd">
      <pc:chgData name="Alison Black" userId="663c0283-20d0-48ee-9144-d9ad95231e47" providerId="ADAL" clId="{5D69EC3F-3B10-4377-8016-9B2480568A58}" dt="2024-10-08T13:54:32.607" v="59" actId="47"/>
      <pc:docMkLst>
        <pc:docMk/>
      </pc:docMkLst>
      <pc:sldChg chg="add ord">
        <pc:chgData name="Alison Black" userId="663c0283-20d0-48ee-9144-d9ad95231e47" providerId="ADAL" clId="{5D69EC3F-3B10-4377-8016-9B2480568A58}" dt="2024-10-08T13:53:57.476" v="56"/>
        <pc:sldMkLst>
          <pc:docMk/>
          <pc:sldMk cId="0" sldId="256"/>
        </pc:sldMkLst>
      </pc:sldChg>
      <pc:sldChg chg="add">
        <pc:chgData name="Alison Black" userId="663c0283-20d0-48ee-9144-d9ad95231e47" providerId="ADAL" clId="{5D69EC3F-3B10-4377-8016-9B2480568A58}" dt="2024-10-08T13:54:08.010" v="57"/>
        <pc:sldMkLst>
          <pc:docMk/>
          <pc:sldMk cId="0" sldId="258"/>
        </pc:sldMkLst>
      </pc:sldChg>
      <pc:sldChg chg="del">
        <pc:chgData name="Alison Black" userId="663c0283-20d0-48ee-9144-d9ad95231e47" providerId="ADAL" clId="{5D69EC3F-3B10-4377-8016-9B2480568A58}" dt="2024-10-07T18:21:47.105" v="0" actId="47"/>
        <pc:sldMkLst>
          <pc:docMk/>
          <pc:sldMk cId="907323071" sldId="1354"/>
        </pc:sldMkLst>
      </pc:sldChg>
      <pc:sldChg chg="del">
        <pc:chgData name="Alison Black" userId="663c0283-20d0-48ee-9144-d9ad95231e47" providerId="ADAL" clId="{5D69EC3F-3B10-4377-8016-9B2480568A58}" dt="2024-10-07T18:21:47.105" v="0" actId="47"/>
        <pc:sldMkLst>
          <pc:docMk/>
          <pc:sldMk cId="1787213349" sldId="1356"/>
        </pc:sldMkLst>
      </pc:sldChg>
      <pc:sldChg chg="del">
        <pc:chgData name="Alison Black" userId="663c0283-20d0-48ee-9144-d9ad95231e47" providerId="ADAL" clId="{5D69EC3F-3B10-4377-8016-9B2480568A58}" dt="2024-10-07T18:21:47.105" v="0" actId="47"/>
        <pc:sldMkLst>
          <pc:docMk/>
          <pc:sldMk cId="3933837592" sldId="1358"/>
        </pc:sldMkLst>
      </pc:sldChg>
      <pc:sldChg chg="del">
        <pc:chgData name="Alison Black" userId="663c0283-20d0-48ee-9144-d9ad95231e47" providerId="ADAL" clId="{5D69EC3F-3B10-4377-8016-9B2480568A58}" dt="2024-10-07T18:21:47.105" v="0" actId="47"/>
        <pc:sldMkLst>
          <pc:docMk/>
          <pc:sldMk cId="4288997105" sldId="1377"/>
        </pc:sldMkLst>
      </pc:sldChg>
      <pc:sldChg chg="del">
        <pc:chgData name="Alison Black" userId="663c0283-20d0-48ee-9144-d9ad95231e47" providerId="ADAL" clId="{5D69EC3F-3B10-4377-8016-9B2480568A58}" dt="2024-10-07T18:21:47.105" v="0" actId="47"/>
        <pc:sldMkLst>
          <pc:docMk/>
          <pc:sldMk cId="1583690655" sldId="1379"/>
        </pc:sldMkLst>
      </pc:sldChg>
      <pc:sldChg chg="del">
        <pc:chgData name="Alison Black" userId="663c0283-20d0-48ee-9144-d9ad95231e47" providerId="ADAL" clId="{5D69EC3F-3B10-4377-8016-9B2480568A58}" dt="2024-10-07T18:21:47.105" v="0" actId="47"/>
        <pc:sldMkLst>
          <pc:docMk/>
          <pc:sldMk cId="532456219" sldId="1406"/>
        </pc:sldMkLst>
      </pc:sldChg>
      <pc:sldChg chg="del">
        <pc:chgData name="Alison Black" userId="663c0283-20d0-48ee-9144-d9ad95231e47" providerId="ADAL" clId="{5D69EC3F-3B10-4377-8016-9B2480568A58}" dt="2024-10-07T18:21:47.105" v="0" actId="47"/>
        <pc:sldMkLst>
          <pc:docMk/>
          <pc:sldMk cId="3775103037" sldId="1416"/>
        </pc:sldMkLst>
      </pc:sldChg>
      <pc:sldChg chg="add del ord">
        <pc:chgData name="Alison Black" userId="663c0283-20d0-48ee-9144-d9ad95231e47" providerId="ADAL" clId="{5D69EC3F-3B10-4377-8016-9B2480568A58}" dt="2024-10-07T18:23:30.850" v="3"/>
        <pc:sldMkLst>
          <pc:docMk/>
          <pc:sldMk cId="3546978610" sldId="1422"/>
        </pc:sldMkLst>
      </pc:sldChg>
      <pc:sldChg chg="del">
        <pc:chgData name="Alison Black" userId="663c0283-20d0-48ee-9144-d9ad95231e47" providerId="ADAL" clId="{5D69EC3F-3B10-4377-8016-9B2480568A58}" dt="2024-10-07T18:21:47.105" v="0" actId="47"/>
        <pc:sldMkLst>
          <pc:docMk/>
          <pc:sldMk cId="2764765093" sldId="1426"/>
        </pc:sldMkLst>
      </pc:sldChg>
      <pc:sldChg chg="del">
        <pc:chgData name="Alison Black" userId="663c0283-20d0-48ee-9144-d9ad95231e47" providerId="ADAL" clId="{5D69EC3F-3B10-4377-8016-9B2480568A58}" dt="2024-10-07T18:21:47.105" v="0" actId="47"/>
        <pc:sldMkLst>
          <pc:docMk/>
          <pc:sldMk cId="1199386436" sldId="1429"/>
        </pc:sldMkLst>
      </pc:sldChg>
      <pc:sldChg chg="del">
        <pc:chgData name="Alison Black" userId="663c0283-20d0-48ee-9144-d9ad95231e47" providerId="ADAL" clId="{5D69EC3F-3B10-4377-8016-9B2480568A58}" dt="2024-10-07T18:21:47.105" v="0" actId="47"/>
        <pc:sldMkLst>
          <pc:docMk/>
          <pc:sldMk cId="1363215833" sldId="1430"/>
        </pc:sldMkLst>
      </pc:sldChg>
      <pc:sldChg chg="modSp del mod">
        <pc:chgData name="Alison Black" userId="663c0283-20d0-48ee-9144-d9ad95231e47" providerId="ADAL" clId="{5D69EC3F-3B10-4377-8016-9B2480568A58}" dt="2024-10-08T13:54:32.607" v="59" actId="47"/>
        <pc:sldMkLst>
          <pc:docMk/>
          <pc:sldMk cId="1841079010" sldId="1446"/>
        </pc:sldMkLst>
        <pc:spChg chg="mod">
          <ac:chgData name="Alison Black" userId="663c0283-20d0-48ee-9144-d9ad95231e47" providerId="ADAL" clId="{5D69EC3F-3B10-4377-8016-9B2480568A58}" dt="2024-10-07T18:24:16.208" v="4" actId="20577"/>
          <ac:spMkLst>
            <pc:docMk/>
            <pc:sldMk cId="1841079010" sldId="1446"/>
            <ac:spMk id="4" creationId="{00000000-0000-0000-0000-000000000000}"/>
          </ac:spMkLst>
        </pc:spChg>
      </pc:sldChg>
      <pc:sldChg chg="del">
        <pc:chgData name="Alison Black" userId="663c0283-20d0-48ee-9144-d9ad95231e47" providerId="ADAL" clId="{5D69EC3F-3B10-4377-8016-9B2480568A58}" dt="2024-10-07T18:21:47.105" v="0" actId="47"/>
        <pc:sldMkLst>
          <pc:docMk/>
          <pc:sldMk cId="3520114127" sldId="1451"/>
        </pc:sldMkLst>
      </pc:sldChg>
      <pc:sldChg chg="del">
        <pc:chgData name="Alison Black" userId="663c0283-20d0-48ee-9144-d9ad95231e47" providerId="ADAL" clId="{5D69EC3F-3B10-4377-8016-9B2480568A58}" dt="2024-10-07T18:21:47.105" v="0" actId="47"/>
        <pc:sldMkLst>
          <pc:docMk/>
          <pc:sldMk cId="1210154065" sldId="1456"/>
        </pc:sldMkLst>
      </pc:sldChg>
      <pc:sldChg chg="del">
        <pc:chgData name="Alison Black" userId="663c0283-20d0-48ee-9144-d9ad95231e47" providerId="ADAL" clId="{5D69EC3F-3B10-4377-8016-9B2480568A58}" dt="2024-10-07T18:21:47.105" v="0" actId="47"/>
        <pc:sldMkLst>
          <pc:docMk/>
          <pc:sldMk cId="3666667923" sldId="1457"/>
        </pc:sldMkLst>
      </pc:sldChg>
      <pc:sldChg chg="del">
        <pc:chgData name="Alison Black" userId="663c0283-20d0-48ee-9144-d9ad95231e47" providerId="ADAL" clId="{5D69EC3F-3B10-4377-8016-9B2480568A58}" dt="2024-10-07T18:21:47.105" v="0" actId="47"/>
        <pc:sldMkLst>
          <pc:docMk/>
          <pc:sldMk cId="2817603643" sldId="1459"/>
        </pc:sldMkLst>
      </pc:sldChg>
      <pc:sldChg chg="del">
        <pc:chgData name="Alison Black" userId="663c0283-20d0-48ee-9144-d9ad95231e47" providerId="ADAL" clId="{5D69EC3F-3B10-4377-8016-9B2480568A58}" dt="2024-10-07T18:21:47.105" v="0" actId="47"/>
        <pc:sldMkLst>
          <pc:docMk/>
          <pc:sldMk cId="4238260790" sldId="1463"/>
        </pc:sldMkLst>
      </pc:sldChg>
      <pc:sldChg chg="del">
        <pc:chgData name="Alison Black" userId="663c0283-20d0-48ee-9144-d9ad95231e47" providerId="ADAL" clId="{5D69EC3F-3B10-4377-8016-9B2480568A58}" dt="2024-10-07T18:21:47.105" v="0" actId="47"/>
        <pc:sldMkLst>
          <pc:docMk/>
          <pc:sldMk cId="3478828829" sldId="1464"/>
        </pc:sldMkLst>
      </pc:sldChg>
      <pc:sldChg chg="del">
        <pc:chgData name="Alison Black" userId="663c0283-20d0-48ee-9144-d9ad95231e47" providerId="ADAL" clId="{5D69EC3F-3B10-4377-8016-9B2480568A58}" dt="2024-10-07T18:21:47.105" v="0" actId="47"/>
        <pc:sldMkLst>
          <pc:docMk/>
          <pc:sldMk cId="10818932" sldId="1467"/>
        </pc:sldMkLst>
      </pc:sldChg>
      <pc:sldChg chg="del">
        <pc:chgData name="Alison Black" userId="663c0283-20d0-48ee-9144-d9ad95231e47" providerId="ADAL" clId="{5D69EC3F-3B10-4377-8016-9B2480568A58}" dt="2024-10-07T18:21:47.105" v="0" actId="47"/>
        <pc:sldMkLst>
          <pc:docMk/>
          <pc:sldMk cId="423429337" sldId="1469"/>
        </pc:sldMkLst>
      </pc:sldChg>
      <pc:sldChg chg="del">
        <pc:chgData name="Alison Black" userId="663c0283-20d0-48ee-9144-d9ad95231e47" providerId="ADAL" clId="{5D69EC3F-3B10-4377-8016-9B2480568A58}" dt="2024-10-07T18:21:47.105" v="0" actId="47"/>
        <pc:sldMkLst>
          <pc:docMk/>
          <pc:sldMk cId="1521608951" sldId="1470"/>
        </pc:sldMkLst>
      </pc:sldChg>
      <pc:sldChg chg="del">
        <pc:chgData name="Alison Black" userId="663c0283-20d0-48ee-9144-d9ad95231e47" providerId="ADAL" clId="{5D69EC3F-3B10-4377-8016-9B2480568A58}" dt="2024-10-07T18:21:47.105" v="0" actId="47"/>
        <pc:sldMkLst>
          <pc:docMk/>
          <pc:sldMk cId="674644652" sldId="1472"/>
        </pc:sldMkLst>
      </pc:sldChg>
      <pc:sldChg chg="del">
        <pc:chgData name="Alison Black" userId="663c0283-20d0-48ee-9144-d9ad95231e47" providerId="ADAL" clId="{5D69EC3F-3B10-4377-8016-9B2480568A58}" dt="2024-10-07T18:21:47.105" v="0" actId="47"/>
        <pc:sldMkLst>
          <pc:docMk/>
          <pc:sldMk cId="2242192199" sldId="1473"/>
        </pc:sldMkLst>
      </pc:sldChg>
      <pc:sldChg chg="del">
        <pc:chgData name="Alison Black" userId="663c0283-20d0-48ee-9144-d9ad95231e47" providerId="ADAL" clId="{5D69EC3F-3B10-4377-8016-9B2480568A58}" dt="2024-10-07T18:21:47.105" v="0" actId="47"/>
        <pc:sldMkLst>
          <pc:docMk/>
          <pc:sldMk cId="169577390" sldId="1475"/>
        </pc:sldMkLst>
      </pc:sldChg>
      <pc:sldChg chg="del">
        <pc:chgData name="Alison Black" userId="663c0283-20d0-48ee-9144-d9ad95231e47" providerId="ADAL" clId="{5D69EC3F-3B10-4377-8016-9B2480568A58}" dt="2024-10-07T18:21:47.105" v="0" actId="47"/>
        <pc:sldMkLst>
          <pc:docMk/>
          <pc:sldMk cId="2952845769" sldId="1485"/>
        </pc:sldMkLst>
      </pc:sldChg>
      <pc:sldChg chg="del">
        <pc:chgData name="Alison Black" userId="663c0283-20d0-48ee-9144-d9ad95231e47" providerId="ADAL" clId="{5D69EC3F-3B10-4377-8016-9B2480568A58}" dt="2024-10-07T18:21:47.105" v="0" actId="47"/>
        <pc:sldMkLst>
          <pc:docMk/>
          <pc:sldMk cId="3714408692" sldId="1486"/>
        </pc:sldMkLst>
      </pc:sldChg>
      <pc:sldChg chg="del">
        <pc:chgData name="Alison Black" userId="663c0283-20d0-48ee-9144-d9ad95231e47" providerId="ADAL" clId="{5D69EC3F-3B10-4377-8016-9B2480568A58}" dt="2024-10-07T18:21:47.105" v="0" actId="47"/>
        <pc:sldMkLst>
          <pc:docMk/>
          <pc:sldMk cId="803812726" sldId="1492"/>
        </pc:sldMkLst>
      </pc:sldChg>
      <pc:sldChg chg="del">
        <pc:chgData name="Alison Black" userId="663c0283-20d0-48ee-9144-d9ad95231e47" providerId="ADAL" clId="{5D69EC3F-3B10-4377-8016-9B2480568A58}" dt="2024-10-07T18:21:47.105" v="0" actId="47"/>
        <pc:sldMkLst>
          <pc:docMk/>
          <pc:sldMk cId="4243674703" sldId="1495"/>
        </pc:sldMkLst>
      </pc:sldChg>
      <pc:sldChg chg="del">
        <pc:chgData name="Alison Black" userId="663c0283-20d0-48ee-9144-d9ad95231e47" providerId="ADAL" clId="{5D69EC3F-3B10-4377-8016-9B2480568A58}" dt="2024-10-07T18:21:47.105" v="0" actId="47"/>
        <pc:sldMkLst>
          <pc:docMk/>
          <pc:sldMk cId="3414747543" sldId="1496"/>
        </pc:sldMkLst>
      </pc:sldChg>
      <pc:sldChg chg="del">
        <pc:chgData name="Alison Black" userId="663c0283-20d0-48ee-9144-d9ad95231e47" providerId="ADAL" clId="{5D69EC3F-3B10-4377-8016-9B2480568A58}" dt="2024-10-07T18:21:47.105" v="0" actId="47"/>
        <pc:sldMkLst>
          <pc:docMk/>
          <pc:sldMk cId="134767764" sldId="1499"/>
        </pc:sldMkLst>
      </pc:sldChg>
      <pc:sldChg chg="del">
        <pc:chgData name="Alison Black" userId="663c0283-20d0-48ee-9144-d9ad95231e47" providerId="ADAL" clId="{5D69EC3F-3B10-4377-8016-9B2480568A58}" dt="2024-10-07T18:21:47.105" v="0" actId="47"/>
        <pc:sldMkLst>
          <pc:docMk/>
          <pc:sldMk cId="1184789415" sldId="1501"/>
        </pc:sldMkLst>
      </pc:sldChg>
      <pc:sldChg chg="del">
        <pc:chgData name="Alison Black" userId="663c0283-20d0-48ee-9144-d9ad95231e47" providerId="ADAL" clId="{5D69EC3F-3B10-4377-8016-9B2480568A58}" dt="2024-10-07T18:21:47.105" v="0" actId="47"/>
        <pc:sldMkLst>
          <pc:docMk/>
          <pc:sldMk cId="2001882221" sldId="1502"/>
        </pc:sldMkLst>
      </pc:sldChg>
      <pc:sldChg chg="del">
        <pc:chgData name="Alison Black" userId="663c0283-20d0-48ee-9144-d9ad95231e47" providerId="ADAL" clId="{5D69EC3F-3B10-4377-8016-9B2480568A58}" dt="2024-10-07T18:21:47.105" v="0" actId="47"/>
        <pc:sldMkLst>
          <pc:docMk/>
          <pc:sldMk cId="2685116475" sldId="1503"/>
        </pc:sldMkLst>
      </pc:sldChg>
      <pc:sldChg chg="del">
        <pc:chgData name="Alison Black" userId="663c0283-20d0-48ee-9144-d9ad95231e47" providerId="ADAL" clId="{5D69EC3F-3B10-4377-8016-9B2480568A58}" dt="2024-10-07T18:21:47.105" v="0" actId="47"/>
        <pc:sldMkLst>
          <pc:docMk/>
          <pc:sldMk cId="1115465225" sldId="1505"/>
        </pc:sldMkLst>
      </pc:sldChg>
      <pc:sldChg chg="del">
        <pc:chgData name="Alison Black" userId="663c0283-20d0-48ee-9144-d9ad95231e47" providerId="ADAL" clId="{5D69EC3F-3B10-4377-8016-9B2480568A58}" dt="2024-10-07T18:21:47.105" v="0" actId="47"/>
        <pc:sldMkLst>
          <pc:docMk/>
          <pc:sldMk cId="1109149079" sldId="1506"/>
        </pc:sldMkLst>
      </pc:sldChg>
      <pc:sldChg chg="del">
        <pc:chgData name="Alison Black" userId="663c0283-20d0-48ee-9144-d9ad95231e47" providerId="ADAL" clId="{5D69EC3F-3B10-4377-8016-9B2480568A58}" dt="2024-10-07T18:21:47.105" v="0" actId="47"/>
        <pc:sldMkLst>
          <pc:docMk/>
          <pc:sldMk cId="1082960440" sldId="1507"/>
        </pc:sldMkLst>
      </pc:sldChg>
      <pc:sldChg chg="del">
        <pc:chgData name="Alison Black" userId="663c0283-20d0-48ee-9144-d9ad95231e47" providerId="ADAL" clId="{5D69EC3F-3B10-4377-8016-9B2480568A58}" dt="2024-10-07T18:21:47.105" v="0" actId="47"/>
        <pc:sldMkLst>
          <pc:docMk/>
          <pc:sldMk cId="1332650829" sldId="1511"/>
        </pc:sldMkLst>
      </pc:sldChg>
      <pc:sldChg chg="del">
        <pc:chgData name="Alison Black" userId="663c0283-20d0-48ee-9144-d9ad95231e47" providerId="ADAL" clId="{5D69EC3F-3B10-4377-8016-9B2480568A58}" dt="2024-10-07T18:21:47.105" v="0" actId="47"/>
        <pc:sldMkLst>
          <pc:docMk/>
          <pc:sldMk cId="3646048495" sldId="1513"/>
        </pc:sldMkLst>
      </pc:sldChg>
      <pc:sldChg chg="del">
        <pc:chgData name="Alison Black" userId="663c0283-20d0-48ee-9144-d9ad95231e47" providerId="ADAL" clId="{5D69EC3F-3B10-4377-8016-9B2480568A58}" dt="2024-10-07T18:21:47.105" v="0" actId="47"/>
        <pc:sldMkLst>
          <pc:docMk/>
          <pc:sldMk cId="3658653813" sldId="1514"/>
        </pc:sldMkLst>
      </pc:sldChg>
      <pc:sldChg chg="del">
        <pc:chgData name="Alison Black" userId="663c0283-20d0-48ee-9144-d9ad95231e47" providerId="ADAL" clId="{5D69EC3F-3B10-4377-8016-9B2480568A58}" dt="2024-10-07T18:21:47.105" v="0" actId="47"/>
        <pc:sldMkLst>
          <pc:docMk/>
          <pc:sldMk cId="2356560134" sldId="1530"/>
        </pc:sldMkLst>
      </pc:sldChg>
      <pc:sldChg chg="del">
        <pc:chgData name="Alison Black" userId="663c0283-20d0-48ee-9144-d9ad95231e47" providerId="ADAL" clId="{5D69EC3F-3B10-4377-8016-9B2480568A58}" dt="2024-10-07T18:21:47.105" v="0" actId="47"/>
        <pc:sldMkLst>
          <pc:docMk/>
          <pc:sldMk cId="1171938871" sldId="1531"/>
        </pc:sldMkLst>
      </pc:sldChg>
      <pc:sldChg chg="del">
        <pc:chgData name="Alison Black" userId="663c0283-20d0-48ee-9144-d9ad95231e47" providerId="ADAL" clId="{5D69EC3F-3B10-4377-8016-9B2480568A58}" dt="2024-10-07T18:21:47.105" v="0" actId="47"/>
        <pc:sldMkLst>
          <pc:docMk/>
          <pc:sldMk cId="3242620557" sldId="1533"/>
        </pc:sldMkLst>
      </pc:sldChg>
      <pc:sldChg chg="del">
        <pc:chgData name="Alison Black" userId="663c0283-20d0-48ee-9144-d9ad95231e47" providerId="ADAL" clId="{5D69EC3F-3B10-4377-8016-9B2480568A58}" dt="2024-10-07T18:21:47.105" v="0" actId="47"/>
        <pc:sldMkLst>
          <pc:docMk/>
          <pc:sldMk cId="2346097838" sldId="1535"/>
        </pc:sldMkLst>
      </pc:sldChg>
      <pc:sldChg chg="del">
        <pc:chgData name="Alison Black" userId="663c0283-20d0-48ee-9144-d9ad95231e47" providerId="ADAL" clId="{5D69EC3F-3B10-4377-8016-9B2480568A58}" dt="2024-10-07T18:21:47.105" v="0" actId="47"/>
        <pc:sldMkLst>
          <pc:docMk/>
          <pc:sldMk cId="1380890375" sldId="1536"/>
        </pc:sldMkLst>
      </pc:sldChg>
      <pc:sldChg chg="del">
        <pc:chgData name="Alison Black" userId="663c0283-20d0-48ee-9144-d9ad95231e47" providerId="ADAL" clId="{5D69EC3F-3B10-4377-8016-9B2480568A58}" dt="2024-10-07T18:21:47.105" v="0" actId="47"/>
        <pc:sldMkLst>
          <pc:docMk/>
          <pc:sldMk cId="3141302068" sldId="1537"/>
        </pc:sldMkLst>
      </pc:sldChg>
      <pc:sldChg chg="del">
        <pc:chgData name="Alison Black" userId="663c0283-20d0-48ee-9144-d9ad95231e47" providerId="ADAL" clId="{5D69EC3F-3B10-4377-8016-9B2480568A58}" dt="2024-10-07T18:21:47.105" v="0" actId="47"/>
        <pc:sldMkLst>
          <pc:docMk/>
          <pc:sldMk cId="2362885031" sldId="1538"/>
        </pc:sldMkLst>
      </pc:sldChg>
      <pc:sldChg chg="del">
        <pc:chgData name="Alison Black" userId="663c0283-20d0-48ee-9144-d9ad95231e47" providerId="ADAL" clId="{5D69EC3F-3B10-4377-8016-9B2480568A58}" dt="2024-10-07T18:21:47.105" v="0" actId="47"/>
        <pc:sldMkLst>
          <pc:docMk/>
          <pc:sldMk cId="3445487914" sldId="1542"/>
        </pc:sldMkLst>
      </pc:sldChg>
      <pc:sldChg chg="del">
        <pc:chgData name="Alison Black" userId="663c0283-20d0-48ee-9144-d9ad95231e47" providerId="ADAL" clId="{5D69EC3F-3B10-4377-8016-9B2480568A58}" dt="2024-10-07T18:21:47.105" v="0" actId="47"/>
        <pc:sldMkLst>
          <pc:docMk/>
          <pc:sldMk cId="3704243991" sldId="1543"/>
        </pc:sldMkLst>
      </pc:sldChg>
      <pc:sldChg chg="del">
        <pc:chgData name="Alison Black" userId="663c0283-20d0-48ee-9144-d9ad95231e47" providerId="ADAL" clId="{5D69EC3F-3B10-4377-8016-9B2480568A58}" dt="2024-10-07T18:21:47.105" v="0" actId="47"/>
        <pc:sldMkLst>
          <pc:docMk/>
          <pc:sldMk cId="2930131885" sldId="1544"/>
        </pc:sldMkLst>
      </pc:sldChg>
      <pc:sldChg chg="del">
        <pc:chgData name="Alison Black" userId="663c0283-20d0-48ee-9144-d9ad95231e47" providerId="ADAL" clId="{5D69EC3F-3B10-4377-8016-9B2480568A58}" dt="2024-10-07T18:21:47.105" v="0" actId="47"/>
        <pc:sldMkLst>
          <pc:docMk/>
          <pc:sldMk cId="826159118" sldId="1545"/>
        </pc:sldMkLst>
      </pc:sldChg>
      <pc:sldChg chg="del">
        <pc:chgData name="Alison Black" userId="663c0283-20d0-48ee-9144-d9ad95231e47" providerId="ADAL" clId="{5D69EC3F-3B10-4377-8016-9B2480568A58}" dt="2024-10-07T18:21:47.105" v="0" actId="47"/>
        <pc:sldMkLst>
          <pc:docMk/>
          <pc:sldMk cId="3962225712" sldId="1547"/>
        </pc:sldMkLst>
      </pc:sldChg>
      <pc:sldChg chg="del">
        <pc:chgData name="Alison Black" userId="663c0283-20d0-48ee-9144-d9ad95231e47" providerId="ADAL" clId="{5D69EC3F-3B10-4377-8016-9B2480568A58}" dt="2024-10-07T18:21:47.105" v="0" actId="47"/>
        <pc:sldMkLst>
          <pc:docMk/>
          <pc:sldMk cId="879247314" sldId="1552"/>
        </pc:sldMkLst>
      </pc:sldChg>
      <pc:sldChg chg="del">
        <pc:chgData name="Alison Black" userId="663c0283-20d0-48ee-9144-d9ad95231e47" providerId="ADAL" clId="{5D69EC3F-3B10-4377-8016-9B2480568A58}" dt="2024-10-07T18:21:47.105" v="0" actId="47"/>
        <pc:sldMkLst>
          <pc:docMk/>
          <pc:sldMk cId="2284462114" sldId="1553"/>
        </pc:sldMkLst>
      </pc:sldChg>
      <pc:sldChg chg="del">
        <pc:chgData name="Alison Black" userId="663c0283-20d0-48ee-9144-d9ad95231e47" providerId="ADAL" clId="{5D69EC3F-3B10-4377-8016-9B2480568A58}" dt="2024-10-07T18:21:47.105" v="0" actId="47"/>
        <pc:sldMkLst>
          <pc:docMk/>
          <pc:sldMk cId="3027842030" sldId="1554"/>
        </pc:sldMkLst>
      </pc:sldChg>
      <pc:sldChg chg="del">
        <pc:chgData name="Alison Black" userId="663c0283-20d0-48ee-9144-d9ad95231e47" providerId="ADAL" clId="{5D69EC3F-3B10-4377-8016-9B2480568A58}" dt="2024-10-07T18:21:47.105" v="0" actId="47"/>
        <pc:sldMkLst>
          <pc:docMk/>
          <pc:sldMk cId="1595027068" sldId="1557"/>
        </pc:sldMkLst>
      </pc:sldChg>
      <pc:sldChg chg="del">
        <pc:chgData name="Alison Black" userId="663c0283-20d0-48ee-9144-d9ad95231e47" providerId="ADAL" clId="{5D69EC3F-3B10-4377-8016-9B2480568A58}" dt="2024-10-07T18:21:47.105" v="0" actId="47"/>
        <pc:sldMkLst>
          <pc:docMk/>
          <pc:sldMk cId="3740209569" sldId="1558"/>
        </pc:sldMkLst>
      </pc:sldChg>
      <pc:sldChg chg="del">
        <pc:chgData name="Alison Black" userId="663c0283-20d0-48ee-9144-d9ad95231e47" providerId="ADAL" clId="{5D69EC3F-3B10-4377-8016-9B2480568A58}" dt="2024-10-07T18:21:47.105" v="0" actId="47"/>
        <pc:sldMkLst>
          <pc:docMk/>
          <pc:sldMk cId="1615002030" sldId="1559"/>
        </pc:sldMkLst>
      </pc:sldChg>
      <pc:sldChg chg="del">
        <pc:chgData name="Alison Black" userId="663c0283-20d0-48ee-9144-d9ad95231e47" providerId="ADAL" clId="{5D69EC3F-3B10-4377-8016-9B2480568A58}" dt="2024-10-07T18:21:47.105" v="0" actId="47"/>
        <pc:sldMkLst>
          <pc:docMk/>
          <pc:sldMk cId="1664762959" sldId="1560"/>
        </pc:sldMkLst>
      </pc:sldChg>
      <pc:sldChg chg="del">
        <pc:chgData name="Alison Black" userId="663c0283-20d0-48ee-9144-d9ad95231e47" providerId="ADAL" clId="{5D69EC3F-3B10-4377-8016-9B2480568A58}" dt="2024-10-07T18:21:47.105" v="0" actId="47"/>
        <pc:sldMkLst>
          <pc:docMk/>
          <pc:sldMk cId="744732594" sldId="1563"/>
        </pc:sldMkLst>
      </pc:sldChg>
      <pc:sldChg chg="del">
        <pc:chgData name="Alison Black" userId="663c0283-20d0-48ee-9144-d9ad95231e47" providerId="ADAL" clId="{5D69EC3F-3B10-4377-8016-9B2480568A58}" dt="2024-10-07T18:21:47.105" v="0" actId="47"/>
        <pc:sldMkLst>
          <pc:docMk/>
          <pc:sldMk cId="1391079496" sldId="1564"/>
        </pc:sldMkLst>
      </pc:sldChg>
      <pc:sldChg chg="del">
        <pc:chgData name="Alison Black" userId="663c0283-20d0-48ee-9144-d9ad95231e47" providerId="ADAL" clId="{5D69EC3F-3B10-4377-8016-9B2480568A58}" dt="2024-10-07T18:21:47.105" v="0" actId="47"/>
        <pc:sldMkLst>
          <pc:docMk/>
          <pc:sldMk cId="2711319283" sldId="1565"/>
        </pc:sldMkLst>
      </pc:sldChg>
      <pc:sldChg chg="del">
        <pc:chgData name="Alison Black" userId="663c0283-20d0-48ee-9144-d9ad95231e47" providerId="ADAL" clId="{5D69EC3F-3B10-4377-8016-9B2480568A58}" dt="2024-10-07T18:21:47.105" v="0" actId="47"/>
        <pc:sldMkLst>
          <pc:docMk/>
          <pc:sldMk cId="3271541593" sldId="1567"/>
        </pc:sldMkLst>
      </pc:sldChg>
      <pc:sldChg chg="del">
        <pc:chgData name="Alison Black" userId="663c0283-20d0-48ee-9144-d9ad95231e47" providerId="ADAL" clId="{5D69EC3F-3B10-4377-8016-9B2480568A58}" dt="2024-10-07T18:21:47.105" v="0" actId="47"/>
        <pc:sldMkLst>
          <pc:docMk/>
          <pc:sldMk cId="2367045555" sldId="1568"/>
        </pc:sldMkLst>
      </pc:sldChg>
      <pc:sldChg chg="del">
        <pc:chgData name="Alison Black" userId="663c0283-20d0-48ee-9144-d9ad95231e47" providerId="ADAL" clId="{5D69EC3F-3B10-4377-8016-9B2480568A58}" dt="2024-10-07T18:21:47.105" v="0" actId="47"/>
        <pc:sldMkLst>
          <pc:docMk/>
          <pc:sldMk cId="3197864128" sldId="1569"/>
        </pc:sldMkLst>
      </pc:sldChg>
      <pc:sldChg chg="del">
        <pc:chgData name="Alison Black" userId="663c0283-20d0-48ee-9144-d9ad95231e47" providerId="ADAL" clId="{5D69EC3F-3B10-4377-8016-9B2480568A58}" dt="2024-10-07T18:21:47.105" v="0" actId="47"/>
        <pc:sldMkLst>
          <pc:docMk/>
          <pc:sldMk cId="627325866" sldId="1570"/>
        </pc:sldMkLst>
      </pc:sldChg>
      <pc:sldChg chg="modSp mod">
        <pc:chgData name="Alison Black" userId="663c0283-20d0-48ee-9144-d9ad95231e47" providerId="ADAL" clId="{5D69EC3F-3B10-4377-8016-9B2480568A58}" dt="2024-10-07T18:28:29.829" v="47" actId="20577"/>
        <pc:sldMkLst>
          <pc:docMk/>
          <pc:sldMk cId="3939454204" sldId="1571"/>
        </pc:sldMkLst>
        <pc:spChg chg="mod">
          <ac:chgData name="Alison Black" userId="663c0283-20d0-48ee-9144-d9ad95231e47" providerId="ADAL" clId="{5D69EC3F-3B10-4377-8016-9B2480568A58}" dt="2024-10-07T18:28:29.829" v="47" actId="20577"/>
          <ac:spMkLst>
            <pc:docMk/>
            <pc:sldMk cId="3939454204" sldId="1571"/>
            <ac:spMk id="2" creationId="{4BBF5810-46A6-4EA4-698B-29CD6845A495}"/>
          </ac:spMkLst>
        </pc:spChg>
      </pc:sldChg>
      <pc:sldChg chg="del">
        <pc:chgData name="Alison Black" userId="663c0283-20d0-48ee-9144-d9ad95231e47" providerId="ADAL" clId="{5D69EC3F-3B10-4377-8016-9B2480568A58}" dt="2024-10-07T18:21:47.105" v="0" actId="47"/>
        <pc:sldMkLst>
          <pc:docMk/>
          <pc:sldMk cId="1662808663" sldId="1572"/>
        </pc:sldMkLst>
      </pc:sldChg>
      <pc:sldChg chg="del">
        <pc:chgData name="Alison Black" userId="663c0283-20d0-48ee-9144-d9ad95231e47" providerId="ADAL" clId="{5D69EC3F-3B10-4377-8016-9B2480568A58}" dt="2024-10-07T18:21:47.105" v="0" actId="47"/>
        <pc:sldMkLst>
          <pc:docMk/>
          <pc:sldMk cId="118816334" sldId="1573"/>
        </pc:sldMkLst>
      </pc:sldChg>
      <pc:sldChg chg="del">
        <pc:chgData name="Alison Black" userId="663c0283-20d0-48ee-9144-d9ad95231e47" providerId="ADAL" clId="{5D69EC3F-3B10-4377-8016-9B2480568A58}" dt="2024-10-07T18:21:47.105" v="0" actId="47"/>
        <pc:sldMkLst>
          <pc:docMk/>
          <pc:sldMk cId="1165783260" sldId="1574"/>
        </pc:sldMkLst>
      </pc:sldChg>
      <pc:sldChg chg="del">
        <pc:chgData name="Alison Black" userId="663c0283-20d0-48ee-9144-d9ad95231e47" providerId="ADAL" clId="{5D69EC3F-3B10-4377-8016-9B2480568A58}" dt="2024-10-07T18:21:47.105" v="0" actId="47"/>
        <pc:sldMkLst>
          <pc:docMk/>
          <pc:sldMk cId="2478415817" sldId="1575"/>
        </pc:sldMkLst>
      </pc:sldChg>
      <pc:sldChg chg="del">
        <pc:chgData name="Alison Black" userId="663c0283-20d0-48ee-9144-d9ad95231e47" providerId="ADAL" clId="{5D69EC3F-3B10-4377-8016-9B2480568A58}" dt="2024-10-07T18:21:47.105" v="0" actId="47"/>
        <pc:sldMkLst>
          <pc:docMk/>
          <pc:sldMk cId="3769268064" sldId="1576"/>
        </pc:sldMkLst>
      </pc:sldChg>
      <pc:sldChg chg="del">
        <pc:chgData name="Alison Black" userId="663c0283-20d0-48ee-9144-d9ad95231e47" providerId="ADAL" clId="{5D69EC3F-3B10-4377-8016-9B2480568A58}" dt="2024-10-07T18:21:47.105" v="0" actId="47"/>
        <pc:sldMkLst>
          <pc:docMk/>
          <pc:sldMk cId="148939123" sldId="1577"/>
        </pc:sldMkLst>
      </pc:sldChg>
      <pc:sldChg chg="del">
        <pc:chgData name="Alison Black" userId="663c0283-20d0-48ee-9144-d9ad95231e47" providerId="ADAL" clId="{5D69EC3F-3B10-4377-8016-9B2480568A58}" dt="2024-10-07T18:21:47.105" v="0" actId="47"/>
        <pc:sldMkLst>
          <pc:docMk/>
          <pc:sldMk cId="2913254730" sldId="1578"/>
        </pc:sldMkLst>
      </pc:sldChg>
      <pc:sldChg chg="del">
        <pc:chgData name="Alison Black" userId="663c0283-20d0-48ee-9144-d9ad95231e47" providerId="ADAL" clId="{5D69EC3F-3B10-4377-8016-9B2480568A58}" dt="2024-10-07T18:21:47.105" v="0" actId="47"/>
        <pc:sldMkLst>
          <pc:docMk/>
          <pc:sldMk cId="97512769" sldId="1579"/>
        </pc:sldMkLst>
      </pc:sldChg>
      <pc:sldChg chg="del">
        <pc:chgData name="Alison Black" userId="663c0283-20d0-48ee-9144-d9ad95231e47" providerId="ADAL" clId="{5D69EC3F-3B10-4377-8016-9B2480568A58}" dt="2024-10-07T18:21:47.105" v="0" actId="47"/>
        <pc:sldMkLst>
          <pc:docMk/>
          <pc:sldMk cId="141737844" sldId="1580"/>
        </pc:sldMkLst>
      </pc:sldChg>
      <pc:sldChg chg="del">
        <pc:chgData name="Alison Black" userId="663c0283-20d0-48ee-9144-d9ad95231e47" providerId="ADAL" clId="{5D69EC3F-3B10-4377-8016-9B2480568A58}" dt="2024-10-07T18:21:47.105" v="0" actId="47"/>
        <pc:sldMkLst>
          <pc:docMk/>
          <pc:sldMk cId="1795735268" sldId="1581"/>
        </pc:sldMkLst>
      </pc:sldChg>
      <pc:sldChg chg="del">
        <pc:chgData name="Alison Black" userId="663c0283-20d0-48ee-9144-d9ad95231e47" providerId="ADAL" clId="{5D69EC3F-3B10-4377-8016-9B2480568A58}" dt="2024-10-07T18:21:47.105" v="0" actId="47"/>
        <pc:sldMkLst>
          <pc:docMk/>
          <pc:sldMk cId="1563976299" sldId="1582"/>
        </pc:sldMkLst>
      </pc:sldChg>
      <pc:sldChg chg="del">
        <pc:chgData name="Alison Black" userId="663c0283-20d0-48ee-9144-d9ad95231e47" providerId="ADAL" clId="{5D69EC3F-3B10-4377-8016-9B2480568A58}" dt="2024-10-07T18:21:47.105" v="0" actId="47"/>
        <pc:sldMkLst>
          <pc:docMk/>
          <pc:sldMk cId="4068349120" sldId="1583"/>
        </pc:sldMkLst>
      </pc:sldChg>
      <pc:sldChg chg="del">
        <pc:chgData name="Alison Black" userId="663c0283-20d0-48ee-9144-d9ad95231e47" providerId="ADAL" clId="{5D69EC3F-3B10-4377-8016-9B2480568A58}" dt="2024-10-07T18:21:47.105" v="0" actId="47"/>
        <pc:sldMkLst>
          <pc:docMk/>
          <pc:sldMk cId="4291631490" sldId="1584"/>
        </pc:sldMkLst>
      </pc:sldChg>
      <pc:sldChg chg="del">
        <pc:chgData name="Alison Black" userId="663c0283-20d0-48ee-9144-d9ad95231e47" providerId="ADAL" clId="{5D69EC3F-3B10-4377-8016-9B2480568A58}" dt="2024-10-07T18:21:47.105" v="0" actId="47"/>
        <pc:sldMkLst>
          <pc:docMk/>
          <pc:sldMk cId="1591569573" sldId="1585"/>
        </pc:sldMkLst>
      </pc:sldChg>
      <pc:sldChg chg="del">
        <pc:chgData name="Alison Black" userId="663c0283-20d0-48ee-9144-d9ad95231e47" providerId="ADAL" clId="{5D69EC3F-3B10-4377-8016-9B2480568A58}" dt="2024-10-07T18:21:47.105" v="0" actId="47"/>
        <pc:sldMkLst>
          <pc:docMk/>
          <pc:sldMk cId="217822731" sldId="1586"/>
        </pc:sldMkLst>
      </pc:sldChg>
      <pc:sldChg chg="del">
        <pc:chgData name="Alison Black" userId="663c0283-20d0-48ee-9144-d9ad95231e47" providerId="ADAL" clId="{5D69EC3F-3B10-4377-8016-9B2480568A58}" dt="2024-10-07T18:21:47.105" v="0" actId="47"/>
        <pc:sldMkLst>
          <pc:docMk/>
          <pc:sldMk cId="2897798244" sldId="1587"/>
        </pc:sldMkLst>
      </pc:sldChg>
      <pc:sldChg chg="del">
        <pc:chgData name="Alison Black" userId="663c0283-20d0-48ee-9144-d9ad95231e47" providerId="ADAL" clId="{5D69EC3F-3B10-4377-8016-9B2480568A58}" dt="2024-10-07T18:21:47.105" v="0" actId="47"/>
        <pc:sldMkLst>
          <pc:docMk/>
          <pc:sldMk cId="871034544" sldId="1588"/>
        </pc:sldMkLst>
      </pc:sldChg>
      <pc:sldChg chg="del">
        <pc:chgData name="Alison Black" userId="663c0283-20d0-48ee-9144-d9ad95231e47" providerId="ADAL" clId="{5D69EC3F-3B10-4377-8016-9B2480568A58}" dt="2024-10-07T18:21:47.105" v="0" actId="47"/>
        <pc:sldMkLst>
          <pc:docMk/>
          <pc:sldMk cId="3293768146" sldId="1590"/>
        </pc:sldMkLst>
      </pc:sldChg>
      <pc:sldChg chg="del">
        <pc:chgData name="Alison Black" userId="663c0283-20d0-48ee-9144-d9ad95231e47" providerId="ADAL" clId="{5D69EC3F-3B10-4377-8016-9B2480568A58}" dt="2024-10-07T18:21:47.105" v="0" actId="47"/>
        <pc:sldMkLst>
          <pc:docMk/>
          <pc:sldMk cId="608776410" sldId="1591"/>
        </pc:sldMkLst>
      </pc:sldChg>
      <pc:sldChg chg="del">
        <pc:chgData name="Alison Black" userId="663c0283-20d0-48ee-9144-d9ad95231e47" providerId="ADAL" clId="{5D69EC3F-3B10-4377-8016-9B2480568A58}" dt="2024-10-07T18:21:47.105" v="0" actId="47"/>
        <pc:sldMkLst>
          <pc:docMk/>
          <pc:sldMk cId="3826803113" sldId="1592"/>
        </pc:sldMkLst>
      </pc:sldChg>
      <pc:sldChg chg="del">
        <pc:chgData name="Alison Black" userId="663c0283-20d0-48ee-9144-d9ad95231e47" providerId="ADAL" clId="{5D69EC3F-3B10-4377-8016-9B2480568A58}" dt="2024-10-07T18:21:47.105" v="0" actId="47"/>
        <pc:sldMkLst>
          <pc:docMk/>
          <pc:sldMk cId="1625806103" sldId="1593"/>
        </pc:sldMkLst>
      </pc:sldChg>
      <pc:sldChg chg="del">
        <pc:chgData name="Alison Black" userId="663c0283-20d0-48ee-9144-d9ad95231e47" providerId="ADAL" clId="{5D69EC3F-3B10-4377-8016-9B2480568A58}" dt="2024-10-07T18:21:47.105" v="0" actId="47"/>
        <pc:sldMkLst>
          <pc:docMk/>
          <pc:sldMk cId="2609819471" sldId="1594"/>
        </pc:sldMkLst>
      </pc:sldChg>
      <pc:sldChg chg="del">
        <pc:chgData name="Alison Black" userId="663c0283-20d0-48ee-9144-d9ad95231e47" providerId="ADAL" clId="{5D69EC3F-3B10-4377-8016-9B2480568A58}" dt="2024-10-07T18:21:47.105" v="0" actId="47"/>
        <pc:sldMkLst>
          <pc:docMk/>
          <pc:sldMk cId="1900554334" sldId="1595"/>
        </pc:sldMkLst>
      </pc:sldChg>
      <pc:sldChg chg="del">
        <pc:chgData name="Alison Black" userId="663c0283-20d0-48ee-9144-d9ad95231e47" providerId="ADAL" clId="{5D69EC3F-3B10-4377-8016-9B2480568A58}" dt="2024-10-07T18:21:47.105" v="0" actId="47"/>
        <pc:sldMkLst>
          <pc:docMk/>
          <pc:sldMk cId="707184493" sldId="1596"/>
        </pc:sldMkLst>
      </pc:sldChg>
      <pc:sldChg chg="del">
        <pc:chgData name="Alison Black" userId="663c0283-20d0-48ee-9144-d9ad95231e47" providerId="ADAL" clId="{5D69EC3F-3B10-4377-8016-9B2480568A58}" dt="2024-10-07T18:21:47.105" v="0" actId="47"/>
        <pc:sldMkLst>
          <pc:docMk/>
          <pc:sldMk cId="12309344" sldId="1597"/>
        </pc:sldMkLst>
      </pc:sldChg>
      <pc:sldChg chg="del">
        <pc:chgData name="Alison Black" userId="663c0283-20d0-48ee-9144-d9ad95231e47" providerId="ADAL" clId="{5D69EC3F-3B10-4377-8016-9B2480568A58}" dt="2024-10-07T18:21:47.105" v="0" actId="47"/>
        <pc:sldMkLst>
          <pc:docMk/>
          <pc:sldMk cId="610501725" sldId="1602"/>
        </pc:sldMkLst>
      </pc:sldChg>
      <pc:sldChg chg="del">
        <pc:chgData name="Alison Black" userId="663c0283-20d0-48ee-9144-d9ad95231e47" providerId="ADAL" clId="{5D69EC3F-3B10-4377-8016-9B2480568A58}" dt="2024-10-07T18:21:47.105" v="0" actId="47"/>
        <pc:sldMkLst>
          <pc:docMk/>
          <pc:sldMk cId="4012905049" sldId="1603"/>
        </pc:sldMkLst>
      </pc:sldChg>
      <pc:sldChg chg="del">
        <pc:chgData name="Alison Black" userId="663c0283-20d0-48ee-9144-d9ad95231e47" providerId="ADAL" clId="{5D69EC3F-3B10-4377-8016-9B2480568A58}" dt="2024-10-07T18:21:47.105" v="0" actId="47"/>
        <pc:sldMkLst>
          <pc:docMk/>
          <pc:sldMk cId="2128326547" sldId="1604"/>
        </pc:sldMkLst>
      </pc:sldChg>
      <pc:sldChg chg="del">
        <pc:chgData name="Alison Black" userId="663c0283-20d0-48ee-9144-d9ad95231e47" providerId="ADAL" clId="{5D69EC3F-3B10-4377-8016-9B2480568A58}" dt="2024-10-07T18:21:47.105" v="0" actId="47"/>
        <pc:sldMkLst>
          <pc:docMk/>
          <pc:sldMk cId="1646358436" sldId="1605"/>
        </pc:sldMkLst>
      </pc:sldChg>
      <pc:sldChg chg="del">
        <pc:chgData name="Alison Black" userId="663c0283-20d0-48ee-9144-d9ad95231e47" providerId="ADAL" clId="{5D69EC3F-3B10-4377-8016-9B2480568A58}" dt="2024-10-07T18:21:47.105" v="0" actId="47"/>
        <pc:sldMkLst>
          <pc:docMk/>
          <pc:sldMk cId="265957786" sldId="1606"/>
        </pc:sldMkLst>
      </pc:sldChg>
      <pc:sldChg chg="del">
        <pc:chgData name="Alison Black" userId="663c0283-20d0-48ee-9144-d9ad95231e47" providerId="ADAL" clId="{5D69EC3F-3B10-4377-8016-9B2480568A58}" dt="2024-10-07T18:21:47.105" v="0" actId="47"/>
        <pc:sldMkLst>
          <pc:docMk/>
          <pc:sldMk cId="259422924" sldId="1608"/>
        </pc:sldMkLst>
      </pc:sldChg>
      <pc:sldChg chg="del">
        <pc:chgData name="Alison Black" userId="663c0283-20d0-48ee-9144-d9ad95231e47" providerId="ADAL" clId="{5D69EC3F-3B10-4377-8016-9B2480568A58}" dt="2024-10-07T18:21:47.105" v="0" actId="47"/>
        <pc:sldMkLst>
          <pc:docMk/>
          <pc:sldMk cId="2385128380" sldId="1609"/>
        </pc:sldMkLst>
      </pc:sldChg>
      <pc:sldChg chg="del">
        <pc:chgData name="Alison Black" userId="663c0283-20d0-48ee-9144-d9ad95231e47" providerId="ADAL" clId="{5D69EC3F-3B10-4377-8016-9B2480568A58}" dt="2024-10-07T18:21:47.105" v="0" actId="47"/>
        <pc:sldMkLst>
          <pc:docMk/>
          <pc:sldMk cId="1837458354" sldId="1610"/>
        </pc:sldMkLst>
      </pc:sldChg>
      <pc:sldChg chg="del">
        <pc:chgData name="Alison Black" userId="663c0283-20d0-48ee-9144-d9ad95231e47" providerId="ADAL" clId="{5D69EC3F-3B10-4377-8016-9B2480568A58}" dt="2024-10-07T18:21:47.105" v="0" actId="47"/>
        <pc:sldMkLst>
          <pc:docMk/>
          <pc:sldMk cId="10063961" sldId="1611"/>
        </pc:sldMkLst>
      </pc:sldChg>
      <pc:sldChg chg="del">
        <pc:chgData name="Alison Black" userId="663c0283-20d0-48ee-9144-d9ad95231e47" providerId="ADAL" clId="{5D69EC3F-3B10-4377-8016-9B2480568A58}" dt="2024-10-07T18:21:47.105" v="0" actId="47"/>
        <pc:sldMkLst>
          <pc:docMk/>
          <pc:sldMk cId="2175116305" sldId="1612"/>
        </pc:sldMkLst>
      </pc:sldChg>
      <pc:sldChg chg="del">
        <pc:chgData name="Alison Black" userId="663c0283-20d0-48ee-9144-d9ad95231e47" providerId="ADAL" clId="{5D69EC3F-3B10-4377-8016-9B2480568A58}" dt="2024-10-07T18:21:47.105" v="0" actId="47"/>
        <pc:sldMkLst>
          <pc:docMk/>
          <pc:sldMk cId="1211551307" sldId="1613"/>
        </pc:sldMkLst>
      </pc:sldChg>
      <pc:sldChg chg="del">
        <pc:chgData name="Alison Black" userId="663c0283-20d0-48ee-9144-d9ad95231e47" providerId="ADAL" clId="{5D69EC3F-3B10-4377-8016-9B2480568A58}" dt="2024-10-07T18:21:47.105" v="0" actId="47"/>
        <pc:sldMkLst>
          <pc:docMk/>
          <pc:sldMk cId="1204822892" sldId="1616"/>
        </pc:sldMkLst>
      </pc:sldChg>
      <pc:sldChg chg="del">
        <pc:chgData name="Alison Black" userId="663c0283-20d0-48ee-9144-d9ad95231e47" providerId="ADAL" clId="{5D69EC3F-3B10-4377-8016-9B2480568A58}" dt="2024-10-07T18:21:47.105" v="0" actId="47"/>
        <pc:sldMkLst>
          <pc:docMk/>
          <pc:sldMk cId="3947511167" sldId="1617"/>
        </pc:sldMkLst>
      </pc:sldChg>
      <pc:sldChg chg="del">
        <pc:chgData name="Alison Black" userId="663c0283-20d0-48ee-9144-d9ad95231e47" providerId="ADAL" clId="{5D69EC3F-3B10-4377-8016-9B2480568A58}" dt="2024-10-07T18:21:47.105" v="0" actId="47"/>
        <pc:sldMkLst>
          <pc:docMk/>
          <pc:sldMk cId="1555591028" sldId="1618"/>
        </pc:sldMkLst>
      </pc:sldChg>
      <pc:sldChg chg="del">
        <pc:chgData name="Alison Black" userId="663c0283-20d0-48ee-9144-d9ad95231e47" providerId="ADAL" clId="{5D69EC3F-3B10-4377-8016-9B2480568A58}" dt="2024-10-07T18:21:47.105" v="0" actId="47"/>
        <pc:sldMkLst>
          <pc:docMk/>
          <pc:sldMk cId="2781025933" sldId="1619"/>
        </pc:sldMkLst>
      </pc:sldChg>
      <pc:sldChg chg="del">
        <pc:chgData name="Alison Black" userId="663c0283-20d0-48ee-9144-d9ad95231e47" providerId="ADAL" clId="{5D69EC3F-3B10-4377-8016-9B2480568A58}" dt="2024-10-07T18:21:47.105" v="0" actId="47"/>
        <pc:sldMkLst>
          <pc:docMk/>
          <pc:sldMk cId="3538620528" sldId="1620"/>
        </pc:sldMkLst>
      </pc:sldChg>
      <pc:sldChg chg="del">
        <pc:chgData name="Alison Black" userId="663c0283-20d0-48ee-9144-d9ad95231e47" providerId="ADAL" clId="{5D69EC3F-3B10-4377-8016-9B2480568A58}" dt="2024-10-07T18:21:47.105" v="0" actId="47"/>
        <pc:sldMkLst>
          <pc:docMk/>
          <pc:sldMk cId="613425342" sldId="1623"/>
        </pc:sldMkLst>
      </pc:sldChg>
      <pc:sldChg chg="del">
        <pc:chgData name="Alison Black" userId="663c0283-20d0-48ee-9144-d9ad95231e47" providerId="ADAL" clId="{5D69EC3F-3B10-4377-8016-9B2480568A58}" dt="2024-10-07T18:21:47.105" v="0" actId="47"/>
        <pc:sldMkLst>
          <pc:docMk/>
          <pc:sldMk cId="222459822" sldId="1626"/>
        </pc:sldMkLst>
      </pc:sldChg>
      <pc:sldChg chg="del">
        <pc:chgData name="Alison Black" userId="663c0283-20d0-48ee-9144-d9ad95231e47" providerId="ADAL" clId="{5D69EC3F-3B10-4377-8016-9B2480568A58}" dt="2024-10-07T18:21:47.105" v="0" actId="47"/>
        <pc:sldMkLst>
          <pc:docMk/>
          <pc:sldMk cId="940904864" sldId="1627"/>
        </pc:sldMkLst>
      </pc:sldChg>
      <pc:sldChg chg="del">
        <pc:chgData name="Alison Black" userId="663c0283-20d0-48ee-9144-d9ad95231e47" providerId="ADAL" clId="{5D69EC3F-3B10-4377-8016-9B2480568A58}" dt="2024-10-07T18:21:47.105" v="0" actId="47"/>
        <pc:sldMkLst>
          <pc:docMk/>
          <pc:sldMk cId="3091871800" sldId="1628"/>
        </pc:sldMkLst>
      </pc:sldChg>
      <pc:sldChg chg="del">
        <pc:chgData name="Alison Black" userId="663c0283-20d0-48ee-9144-d9ad95231e47" providerId="ADAL" clId="{5D69EC3F-3B10-4377-8016-9B2480568A58}" dt="2024-10-07T18:21:47.105" v="0" actId="47"/>
        <pc:sldMkLst>
          <pc:docMk/>
          <pc:sldMk cId="1999807322" sldId="1629"/>
        </pc:sldMkLst>
      </pc:sldChg>
      <pc:sldChg chg="del">
        <pc:chgData name="Alison Black" userId="663c0283-20d0-48ee-9144-d9ad95231e47" providerId="ADAL" clId="{5D69EC3F-3B10-4377-8016-9B2480568A58}" dt="2024-10-07T18:21:47.105" v="0" actId="47"/>
        <pc:sldMkLst>
          <pc:docMk/>
          <pc:sldMk cId="144444015" sldId="1630"/>
        </pc:sldMkLst>
      </pc:sldChg>
      <pc:sldChg chg="del">
        <pc:chgData name="Alison Black" userId="663c0283-20d0-48ee-9144-d9ad95231e47" providerId="ADAL" clId="{5D69EC3F-3B10-4377-8016-9B2480568A58}" dt="2024-10-07T18:21:47.105" v="0" actId="47"/>
        <pc:sldMkLst>
          <pc:docMk/>
          <pc:sldMk cId="2951972874" sldId="1632"/>
        </pc:sldMkLst>
      </pc:sldChg>
      <pc:sldChg chg="del">
        <pc:chgData name="Alison Black" userId="663c0283-20d0-48ee-9144-d9ad95231e47" providerId="ADAL" clId="{5D69EC3F-3B10-4377-8016-9B2480568A58}" dt="2024-10-07T18:21:47.105" v="0" actId="47"/>
        <pc:sldMkLst>
          <pc:docMk/>
          <pc:sldMk cId="2361055465" sldId="1633"/>
        </pc:sldMkLst>
      </pc:sldChg>
      <pc:sldChg chg="del">
        <pc:chgData name="Alison Black" userId="663c0283-20d0-48ee-9144-d9ad95231e47" providerId="ADAL" clId="{5D69EC3F-3B10-4377-8016-9B2480568A58}" dt="2024-10-07T18:21:47.105" v="0" actId="47"/>
        <pc:sldMkLst>
          <pc:docMk/>
          <pc:sldMk cId="3156639235" sldId="1635"/>
        </pc:sldMkLst>
      </pc:sldChg>
      <pc:sldChg chg="del">
        <pc:chgData name="Alison Black" userId="663c0283-20d0-48ee-9144-d9ad95231e47" providerId="ADAL" clId="{5D69EC3F-3B10-4377-8016-9B2480568A58}" dt="2024-10-07T18:21:47.105" v="0" actId="47"/>
        <pc:sldMkLst>
          <pc:docMk/>
          <pc:sldMk cId="722443208" sldId="1636"/>
        </pc:sldMkLst>
      </pc:sldChg>
      <pc:sldChg chg="del">
        <pc:chgData name="Alison Black" userId="663c0283-20d0-48ee-9144-d9ad95231e47" providerId="ADAL" clId="{5D69EC3F-3B10-4377-8016-9B2480568A58}" dt="2024-10-07T18:21:47.105" v="0" actId="47"/>
        <pc:sldMkLst>
          <pc:docMk/>
          <pc:sldMk cId="269847208" sldId="1637"/>
        </pc:sldMkLst>
      </pc:sldChg>
      <pc:sldChg chg="del">
        <pc:chgData name="Alison Black" userId="663c0283-20d0-48ee-9144-d9ad95231e47" providerId="ADAL" clId="{5D69EC3F-3B10-4377-8016-9B2480568A58}" dt="2024-10-07T18:21:47.105" v="0" actId="47"/>
        <pc:sldMkLst>
          <pc:docMk/>
          <pc:sldMk cId="1597929726" sldId="1638"/>
        </pc:sldMkLst>
      </pc:sldChg>
      <pc:sldChg chg="del">
        <pc:chgData name="Alison Black" userId="663c0283-20d0-48ee-9144-d9ad95231e47" providerId="ADAL" clId="{5D69EC3F-3B10-4377-8016-9B2480568A58}" dt="2024-10-07T18:21:47.105" v="0" actId="47"/>
        <pc:sldMkLst>
          <pc:docMk/>
          <pc:sldMk cId="607195672" sldId="1639"/>
        </pc:sldMkLst>
      </pc:sldChg>
      <pc:sldChg chg="del">
        <pc:chgData name="Alison Black" userId="663c0283-20d0-48ee-9144-d9ad95231e47" providerId="ADAL" clId="{5D69EC3F-3B10-4377-8016-9B2480568A58}" dt="2024-10-07T18:21:47.105" v="0" actId="47"/>
        <pc:sldMkLst>
          <pc:docMk/>
          <pc:sldMk cId="4235042885" sldId="1640"/>
        </pc:sldMkLst>
      </pc:sldChg>
      <pc:sldChg chg="del">
        <pc:chgData name="Alison Black" userId="663c0283-20d0-48ee-9144-d9ad95231e47" providerId="ADAL" clId="{5D69EC3F-3B10-4377-8016-9B2480568A58}" dt="2024-10-07T18:21:47.105" v="0" actId="47"/>
        <pc:sldMkLst>
          <pc:docMk/>
          <pc:sldMk cId="2851215715" sldId="1641"/>
        </pc:sldMkLst>
      </pc:sldChg>
      <pc:sldChg chg="del">
        <pc:chgData name="Alison Black" userId="663c0283-20d0-48ee-9144-d9ad95231e47" providerId="ADAL" clId="{5D69EC3F-3B10-4377-8016-9B2480568A58}" dt="2024-10-07T18:21:47.105" v="0" actId="47"/>
        <pc:sldMkLst>
          <pc:docMk/>
          <pc:sldMk cId="3899014440" sldId="1643"/>
        </pc:sldMkLst>
      </pc:sldChg>
      <pc:sldChg chg="del">
        <pc:chgData name="Alison Black" userId="663c0283-20d0-48ee-9144-d9ad95231e47" providerId="ADAL" clId="{5D69EC3F-3B10-4377-8016-9B2480568A58}" dt="2024-10-07T18:21:47.105" v="0" actId="47"/>
        <pc:sldMkLst>
          <pc:docMk/>
          <pc:sldMk cId="3509387057" sldId="1644"/>
        </pc:sldMkLst>
      </pc:sldChg>
      <pc:sldChg chg="del">
        <pc:chgData name="Alison Black" userId="663c0283-20d0-48ee-9144-d9ad95231e47" providerId="ADAL" clId="{5D69EC3F-3B10-4377-8016-9B2480568A58}" dt="2024-10-07T18:21:47.105" v="0" actId="47"/>
        <pc:sldMkLst>
          <pc:docMk/>
          <pc:sldMk cId="561053807" sldId="1645"/>
        </pc:sldMkLst>
      </pc:sldChg>
      <pc:sldChg chg="del">
        <pc:chgData name="Alison Black" userId="663c0283-20d0-48ee-9144-d9ad95231e47" providerId="ADAL" clId="{5D69EC3F-3B10-4377-8016-9B2480568A58}" dt="2024-10-07T18:21:47.105" v="0" actId="47"/>
        <pc:sldMkLst>
          <pc:docMk/>
          <pc:sldMk cId="1079614944" sldId="1646"/>
        </pc:sldMkLst>
      </pc:sldChg>
      <pc:sldChg chg="del">
        <pc:chgData name="Alison Black" userId="663c0283-20d0-48ee-9144-d9ad95231e47" providerId="ADAL" clId="{5D69EC3F-3B10-4377-8016-9B2480568A58}" dt="2024-10-07T18:21:47.105" v="0" actId="47"/>
        <pc:sldMkLst>
          <pc:docMk/>
          <pc:sldMk cId="2505885646" sldId="1647"/>
        </pc:sldMkLst>
      </pc:sldChg>
      <pc:sldChg chg="del">
        <pc:chgData name="Alison Black" userId="663c0283-20d0-48ee-9144-d9ad95231e47" providerId="ADAL" clId="{5D69EC3F-3B10-4377-8016-9B2480568A58}" dt="2024-10-07T18:21:47.105" v="0" actId="47"/>
        <pc:sldMkLst>
          <pc:docMk/>
          <pc:sldMk cId="2890827421" sldId="1648"/>
        </pc:sldMkLst>
      </pc:sldChg>
      <pc:sldChg chg="del">
        <pc:chgData name="Alison Black" userId="663c0283-20d0-48ee-9144-d9ad95231e47" providerId="ADAL" clId="{5D69EC3F-3B10-4377-8016-9B2480568A58}" dt="2024-10-07T18:21:47.105" v="0" actId="47"/>
        <pc:sldMkLst>
          <pc:docMk/>
          <pc:sldMk cId="1505738200" sldId="1649"/>
        </pc:sldMkLst>
      </pc:sldChg>
      <pc:sldChg chg="del">
        <pc:chgData name="Alison Black" userId="663c0283-20d0-48ee-9144-d9ad95231e47" providerId="ADAL" clId="{5D69EC3F-3B10-4377-8016-9B2480568A58}" dt="2024-10-07T18:21:47.105" v="0" actId="47"/>
        <pc:sldMkLst>
          <pc:docMk/>
          <pc:sldMk cId="3078332747" sldId="1650"/>
        </pc:sldMkLst>
      </pc:sldChg>
      <pc:sldChg chg="del">
        <pc:chgData name="Alison Black" userId="663c0283-20d0-48ee-9144-d9ad95231e47" providerId="ADAL" clId="{5D69EC3F-3B10-4377-8016-9B2480568A58}" dt="2024-10-07T18:21:47.105" v="0" actId="47"/>
        <pc:sldMkLst>
          <pc:docMk/>
          <pc:sldMk cId="624992366" sldId="1651"/>
        </pc:sldMkLst>
      </pc:sldChg>
      <pc:sldChg chg="del">
        <pc:chgData name="Alison Black" userId="663c0283-20d0-48ee-9144-d9ad95231e47" providerId="ADAL" clId="{5D69EC3F-3B10-4377-8016-9B2480568A58}" dt="2024-10-07T18:21:47.105" v="0" actId="47"/>
        <pc:sldMkLst>
          <pc:docMk/>
          <pc:sldMk cId="3004447472" sldId="1652"/>
        </pc:sldMkLst>
      </pc:sldChg>
      <pc:sldChg chg="del">
        <pc:chgData name="Alison Black" userId="663c0283-20d0-48ee-9144-d9ad95231e47" providerId="ADAL" clId="{5D69EC3F-3B10-4377-8016-9B2480568A58}" dt="2024-10-07T18:21:47.105" v="0" actId="47"/>
        <pc:sldMkLst>
          <pc:docMk/>
          <pc:sldMk cId="554947513" sldId="1653"/>
        </pc:sldMkLst>
      </pc:sldChg>
      <pc:sldChg chg="del">
        <pc:chgData name="Alison Black" userId="663c0283-20d0-48ee-9144-d9ad95231e47" providerId="ADAL" clId="{5D69EC3F-3B10-4377-8016-9B2480568A58}" dt="2024-10-07T18:21:47.105" v="0" actId="47"/>
        <pc:sldMkLst>
          <pc:docMk/>
          <pc:sldMk cId="3099253387" sldId="1654"/>
        </pc:sldMkLst>
      </pc:sldChg>
      <pc:sldChg chg="modSp mod">
        <pc:chgData name="Alison Black" userId="663c0283-20d0-48ee-9144-d9ad95231e47" providerId="ADAL" clId="{5D69EC3F-3B10-4377-8016-9B2480568A58}" dt="2024-10-07T18:28:43.436" v="53" actId="20577"/>
        <pc:sldMkLst>
          <pc:docMk/>
          <pc:sldMk cId="3136837898" sldId="1662"/>
        </pc:sldMkLst>
        <pc:spChg chg="mod">
          <ac:chgData name="Alison Black" userId="663c0283-20d0-48ee-9144-d9ad95231e47" providerId="ADAL" clId="{5D69EC3F-3B10-4377-8016-9B2480568A58}" dt="2024-10-07T18:28:43.436" v="53" actId="20577"/>
          <ac:spMkLst>
            <pc:docMk/>
            <pc:sldMk cId="3136837898" sldId="1662"/>
            <ac:spMk id="2" creationId="{4BBF5810-46A6-4EA4-698B-29CD6845A495}"/>
          </ac:spMkLst>
        </pc:spChg>
        <pc:spChg chg="mod">
          <ac:chgData name="Alison Black" userId="663c0283-20d0-48ee-9144-d9ad95231e47" providerId="ADAL" clId="{5D69EC3F-3B10-4377-8016-9B2480568A58}" dt="2024-10-07T18:26:43.237" v="34" actId="20577"/>
          <ac:spMkLst>
            <pc:docMk/>
            <pc:sldMk cId="3136837898" sldId="1662"/>
            <ac:spMk id="7" creationId="{218AC5AD-6012-22A8-C268-0C14AE45A284}"/>
          </ac:spMkLst>
        </pc:spChg>
      </pc:sldChg>
      <pc:sldChg chg="del">
        <pc:chgData name="Alison Black" userId="663c0283-20d0-48ee-9144-d9ad95231e47" providerId="ADAL" clId="{5D69EC3F-3B10-4377-8016-9B2480568A58}" dt="2024-10-07T18:21:47.105" v="0" actId="47"/>
        <pc:sldMkLst>
          <pc:docMk/>
          <pc:sldMk cId="3199411978" sldId="1665"/>
        </pc:sldMkLst>
      </pc:sldChg>
      <pc:sldChg chg="add del">
        <pc:chgData name="Alison Black" userId="663c0283-20d0-48ee-9144-d9ad95231e47" providerId="ADAL" clId="{5D69EC3F-3B10-4377-8016-9B2480568A58}" dt="2024-10-08T13:54:10.781" v="58" actId="47"/>
        <pc:sldMkLst>
          <pc:docMk/>
          <pc:sldMk cId="0" sldId="1668"/>
        </pc:sldMkLst>
      </pc:sldChg>
      <pc:sldChg chg="del">
        <pc:chgData name="Alison Black" userId="663c0283-20d0-48ee-9144-d9ad95231e47" providerId="ADAL" clId="{5D69EC3F-3B10-4377-8016-9B2480568A58}" dt="2024-10-07T18:21:47.105" v="0" actId="47"/>
        <pc:sldMkLst>
          <pc:docMk/>
          <pc:sldMk cId="1117377183" sldId="1668"/>
        </pc:sldMkLst>
      </pc:sldChg>
      <pc:sldChg chg="add">
        <pc:chgData name="Alison Black" userId="663c0283-20d0-48ee-9144-d9ad95231e47" providerId="ADAL" clId="{5D69EC3F-3B10-4377-8016-9B2480568A58}" dt="2024-10-08T13:54:08.010" v="57"/>
        <pc:sldMkLst>
          <pc:docMk/>
          <pc:sldMk cId="0" sldId="1669"/>
        </pc:sldMkLst>
      </pc:sldChg>
      <pc:sldMasterChg chg="delSldLayout">
        <pc:chgData name="Alison Black" userId="663c0283-20d0-48ee-9144-d9ad95231e47" providerId="ADAL" clId="{5D69EC3F-3B10-4377-8016-9B2480568A58}" dt="2024-10-07T18:21:47.105" v="0" actId="47"/>
        <pc:sldMasterMkLst>
          <pc:docMk/>
          <pc:sldMasterMk cId="1201385332" sldId="2147484093"/>
        </pc:sldMasterMkLst>
        <pc:sldLayoutChg chg="del">
          <pc:chgData name="Alison Black" userId="663c0283-20d0-48ee-9144-d9ad95231e47" providerId="ADAL" clId="{5D69EC3F-3B10-4377-8016-9B2480568A58}" dt="2024-10-07T18:21:47.105" v="0" actId="47"/>
          <pc:sldLayoutMkLst>
            <pc:docMk/>
            <pc:sldMasterMk cId="1201385332" sldId="2147484093"/>
            <pc:sldLayoutMk cId="136435406" sldId="21474841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11.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13.xlsx"/></Relationships>
</file>

<file path=ppt/charts/_rels/chartEx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9.xlsx"/></Relationships>
</file>

<file path=ppt/charts/_rels/chartEx5.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2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solidFill>
                  <a:schemeClr val="tx2"/>
                </a:solidFill>
              </a:rPr>
              <a:t>Breakdown of $852 Billion in Guaranteed Funding in the </a:t>
            </a:r>
          </a:p>
          <a:p>
            <a:pPr>
              <a:defRPr sz="2000" b="1"/>
            </a:pPr>
            <a:r>
              <a:rPr lang="en-US" sz="2000" b="1">
                <a:solidFill>
                  <a:schemeClr val="tx2"/>
                </a:solidFill>
              </a:rPr>
              <a:t>Infrastructure Investment &amp; Jobs Act (IIJA)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Investment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26CB-4B88-9CA9-CCFB9EC6D8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26CB-4B88-9CA9-CCFB9EC6D8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CB-4B88-9CA9-CCFB9EC6D8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26CB-4B88-9CA9-CCFB9EC6D8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26CB-4B88-9CA9-CCFB9EC6D8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26CB-4B88-9CA9-CCFB9EC6D8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26CB-4B88-9CA9-CCFB9EC6D8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26CB-4B88-9CA9-CCFB9EC6D8D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6CB-4B88-9CA9-CCFB9EC6D8D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2-26CB-4B88-9CA9-CCFB9EC6D8D8}"/>
              </c:ext>
            </c:extLst>
          </c:dPt>
          <c:dLbls>
            <c:dLbl>
              <c:idx val="0"/>
              <c:layout>
                <c:manualLayout>
                  <c:x val="4.0679055459624115E-2"/>
                  <c:y val="3.9212295987995478E-2"/>
                </c:manualLayout>
              </c:layout>
              <c:tx>
                <c:rich>
                  <a:bodyPr/>
                  <a:lstStyle/>
                  <a:p>
                    <a:fld id="{42A4D78C-29A1-4837-9509-0DDB3B69130F}" type="CATEGORYNAME">
                      <a:rPr lang="en-US"/>
                      <a:pPr/>
                      <a:t>[CATEGORY NAME]</a:t>
                    </a:fld>
                    <a:r>
                      <a:rPr lang="en-US" baseline="0"/>
                      <a:t>, </a:t>
                    </a:r>
                    <a:fld id="{FF107844-4039-48D2-AA53-C82E22E19D29}" type="VALUE">
                      <a:rPr lang="en-US" baseline="0" smtClean="0"/>
                      <a:pPr/>
                      <a:t>[VALUE]</a:t>
                    </a:fld>
                    <a:r>
                      <a:rPr lang="en-US" baseline="0"/>
                      <a:t>B, </a:t>
                    </a:r>
                    <a:fld id="{728CA691-E523-4A12-BDB7-00F9D38A485C}"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4821472433500869"/>
                      <c:h val="9.162606495861611E-2"/>
                    </c:manualLayout>
                  </c15:layout>
                  <c15:dlblFieldTable/>
                  <c15:showDataLabelsRange val="0"/>
                </c:ext>
                <c:ext xmlns:c16="http://schemas.microsoft.com/office/drawing/2014/chart" uri="{C3380CC4-5D6E-409C-BE32-E72D297353CC}">
                  <c16:uniqueId val="{0000000B-26CB-4B88-9CA9-CCFB9EC6D8D8}"/>
                </c:ext>
              </c:extLst>
            </c:dLbl>
            <c:dLbl>
              <c:idx val="1"/>
              <c:layout>
                <c:manualLayout>
                  <c:x val="5.8438108567330407E-2"/>
                  <c:y val="4.3569217764439418E-3"/>
                </c:manualLayout>
              </c:layout>
              <c:tx>
                <c:rich>
                  <a:bodyPr/>
                  <a:lstStyle/>
                  <a:p>
                    <a:fld id="{FB555304-324A-4964-A2A8-3808FE953673}" type="CATEGORYNAME">
                      <a:rPr lang="en-US"/>
                      <a:pPr/>
                      <a:t>[CATEGORY NAME]</a:t>
                    </a:fld>
                    <a:r>
                      <a:rPr lang="en-US" baseline="0"/>
                      <a:t>, </a:t>
                    </a:r>
                    <a:fld id="{DFEE0AFD-AB78-4018-AB97-27588DD17C8D}" type="VALUE">
                      <a:rPr lang="en-US" baseline="0" smtClean="0"/>
                      <a:pPr/>
                      <a:t>[VALUE]</a:t>
                    </a:fld>
                    <a:r>
                      <a:rPr lang="en-US" baseline="0"/>
                      <a:t>B, </a:t>
                    </a:r>
                    <a:fld id="{9AA9EF4C-26C8-4E56-A260-12968F48025A}"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6CB-4B88-9CA9-CCFB9EC6D8D8}"/>
                </c:ext>
              </c:extLst>
            </c:dLbl>
            <c:dLbl>
              <c:idx val="2"/>
              <c:layout>
                <c:manualLayout>
                  <c:x val="-1.9952350526300362E-2"/>
                  <c:y val="3.2676913323329566E-2"/>
                </c:manualLayout>
              </c:layout>
              <c:tx>
                <c:rich>
                  <a:bodyPr/>
                  <a:lstStyle/>
                  <a:p>
                    <a:fld id="{E6E52271-7B04-4CB6-A468-53D2020A77E3}" type="CATEGORYNAME">
                      <a:rPr lang="en-US"/>
                      <a:pPr/>
                      <a:t>[CATEGORY NAME]</a:t>
                    </a:fld>
                    <a:r>
                      <a:rPr lang="en-US" baseline="0"/>
                      <a:t>, </a:t>
                    </a:r>
                    <a:fld id="{B8A4336D-552D-42DB-B9B2-C03113DEA775}" type="VALUE">
                      <a:rPr lang="en-US" baseline="0" smtClean="0"/>
                      <a:pPr/>
                      <a:t>[VALUE]</a:t>
                    </a:fld>
                    <a:r>
                      <a:rPr lang="en-US" baseline="0"/>
                      <a:t>B, </a:t>
                    </a:r>
                    <a:fld id="{A0FC4321-9E72-4B9D-8840-D6FBB4DE2917}"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CB-4B88-9CA9-CCFB9EC6D8D8}"/>
                </c:ext>
              </c:extLst>
            </c:dLbl>
            <c:dLbl>
              <c:idx val="3"/>
              <c:layout>
                <c:manualLayout>
                  <c:x val="-5.4403750178033936E-2"/>
                  <c:y val="1.0892304441109696E-2"/>
                </c:manualLayout>
              </c:layout>
              <c:tx>
                <c:rich>
                  <a:bodyPr/>
                  <a:lstStyle/>
                  <a:p>
                    <a:fld id="{9CEE6FA6-17B7-4C3B-875D-6D95E4EFDF93}" type="CATEGORYNAME">
                      <a:rPr lang="en-US"/>
                      <a:pPr/>
                      <a:t>[CATEGORY NAME]</a:t>
                    </a:fld>
                    <a:r>
                      <a:rPr lang="en-US" baseline="0"/>
                      <a:t>, </a:t>
                    </a:r>
                    <a:fld id="{39F0C992-10F1-4008-9CDA-ED9B24B3EFFE}" type="VALUE">
                      <a:rPr lang="en-US" baseline="0" smtClean="0"/>
                      <a:pPr/>
                      <a:t>[VALUE]</a:t>
                    </a:fld>
                    <a:r>
                      <a:rPr lang="en-US" baseline="0"/>
                      <a:t>B, </a:t>
                    </a:r>
                    <a:fld id="{826D9AA2-1EE3-49B7-B041-B8EA16781F37}"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9531879769017033"/>
                      <c:h val="9.162606495861611E-2"/>
                    </c:manualLayout>
                  </c15:layout>
                  <c15:dlblFieldTable/>
                  <c15:showDataLabelsRange val="0"/>
                </c:ext>
                <c:ext xmlns:c16="http://schemas.microsoft.com/office/drawing/2014/chart" uri="{C3380CC4-5D6E-409C-BE32-E72D297353CC}">
                  <c16:uniqueId val="{00000004-26CB-4B88-9CA9-CCFB9EC6D8D8}"/>
                </c:ext>
              </c:extLst>
            </c:dLbl>
            <c:dLbl>
              <c:idx val="4"/>
              <c:layout>
                <c:manualLayout>
                  <c:x val="-7.8607546848924278E-2"/>
                  <c:y val="-3.2676913323329566E-2"/>
                </c:manualLayout>
              </c:layout>
              <c:tx>
                <c:rich>
                  <a:bodyPr/>
                  <a:lstStyle/>
                  <a:p>
                    <a:fld id="{4E26C471-0BAA-4ED5-ACA2-F34240EDE7EB}" type="CATEGORYNAME">
                      <a:rPr lang="en-US"/>
                      <a:pPr/>
                      <a:t>[CATEGORY NAME]</a:t>
                    </a:fld>
                    <a:r>
                      <a:rPr lang="en-US" baseline="0"/>
                      <a:t>, </a:t>
                    </a:r>
                    <a:fld id="{BC292E4E-2E67-41AF-9902-1438837B45A6}" type="VALUE">
                      <a:rPr lang="en-US" baseline="0" smtClean="0"/>
                      <a:pPr/>
                      <a:t>[VALUE]</a:t>
                    </a:fld>
                    <a:r>
                      <a:rPr lang="en-US" b="0" baseline="0"/>
                      <a:t>B</a:t>
                    </a:r>
                    <a:r>
                      <a:rPr lang="en-US" baseline="0"/>
                      <a:t>, </a:t>
                    </a:r>
                    <a:fld id="{F3734C87-ADBC-4B97-A68D-79488C17B333}"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4201558282074212"/>
                      <c:h val="9.162606495861611E-2"/>
                    </c:manualLayout>
                  </c15:layout>
                  <c15:dlblFieldTable/>
                  <c15:showDataLabelsRange val="0"/>
                </c:ext>
                <c:ext xmlns:c16="http://schemas.microsoft.com/office/drawing/2014/chart" uri="{C3380CC4-5D6E-409C-BE32-E72D297353CC}">
                  <c16:uniqueId val="{00000007-26CB-4B88-9CA9-CCFB9EC6D8D8}"/>
                </c:ext>
              </c:extLst>
            </c:dLbl>
            <c:dLbl>
              <c:idx val="5"/>
              <c:layout>
                <c:manualLayout>
                  <c:x val="-3.2596183871687195E-2"/>
                  <c:y val="-8.9316896417100736E-2"/>
                </c:manualLayout>
              </c:layout>
              <c:tx>
                <c:rich>
                  <a:bodyPr/>
                  <a:lstStyle/>
                  <a:p>
                    <a:fld id="{B16D83E4-D3FC-468B-8AC8-10FB585A7297}" type="CATEGORYNAME">
                      <a:rPr lang="en-US"/>
                      <a:pPr/>
                      <a:t>[CATEGORY NAME]</a:t>
                    </a:fld>
                    <a:r>
                      <a:rPr lang="en-US" baseline="0"/>
                      <a:t>, </a:t>
                    </a:r>
                    <a:fld id="{410C657F-FB74-4143-8936-05FFDE858346}" type="VALUE">
                      <a:rPr lang="en-US" baseline="0" smtClean="0"/>
                      <a:pPr/>
                      <a:t>[VALUE]</a:t>
                    </a:fld>
                    <a:r>
                      <a:rPr lang="en-US" baseline="0"/>
                      <a:t>B, </a:t>
                    </a:r>
                    <a:fld id="{75F9B986-9B37-4208-981E-B5614C7CCC54}"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8194609022545175"/>
                      <c:h val="9.162606495861611E-2"/>
                    </c:manualLayout>
                  </c15:layout>
                  <c15:dlblFieldTable/>
                  <c15:showDataLabelsRange val="0"/>
                </c:ext>
                <c:ext xmlns:c16="http://schemas.microsoft.com/office/drawing/2014/chart" uri="{C3380CC4-5D6E-409C-BE32-E72D297353CC}">
                  <c16:uniqueId val="{00000003-26CB-4B88-9CA9-CCFB9EC6D8D8}"/>
                </c:ext>
              </c:extLst>
            </c:dLbl>
            <c:dLbl>
              <c:idx val="6"/>
              <c:layout>
                <c:manualLayout>
                  <c:x val="-7.2926563840053693E-2"/>
                  <c:y val="-5.6639983093771246E-2"/>
                </c:manualLayout>
              </c:layout>
              <c:tx>
                <c:rich>
                  <a:bodyPr/>
                  <a:lstStyle/>
                  <a:p>
                    <a:fld id="{0AEF5555-1F06-4F4C-955B-2FD57310DF4A}" type="CATEGORYNAME">
                      <a:rPr lang="en-US"/>
                      <a:pPr/>
                      <a:t>[CATEGORY NAME]</a:t>
                    </a:fld>
                    <a:r>
                      <a:rPr lang="en-US" baseline="0"/>
                      <a:t>, </a:t>
                    </a:r>
                    <a:fld id="{B749A798-6147-4C36-A102-6F3764593E4D}" type="VALUE">
                      <a:rPr lang="en-US" baseline="0" smtClean="0"/>
                      <a:pPr/>
                      <a:t>[VALUE]</a:t>
                    </a:fld>
                    <a:r>
                      <a:rPr lang="en-US" baseline="0"/>
                      <a:t>B, </a:t>
                    </a:r>
                    <a:fld id="{1AE579F3-BE0D-4C9B-B1B8-165C1DABCD8A}"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6CB-4B88-9CA9-CCFB9EC6D8D8}"/>
                </c:ext>
              </c:extLst>
            </c:dLbl>
            <c:dLbl>
              <c:idx val="7"/>
              <c:layout>
                <c:manualLayout>
                  <c:x val="-2.6620714384063118E-2"/>
                  <c:y val="-3.4855374211551535E-2"/>
                </c:manualLayout>
              </c:layout>
              <c:tx>
                <c:rich>
                  <a:bodyPr/>
                  <a:lstStyle/>
                  <a:p>
                    <a:fld id="{30C4DCE4-99BD-450A-A43D-C997EB31034E}" type="CATEGORYNAME">
                      <a:rPr lang="en-US"/>
                      <a:pPr/>
                      <a:t>[CATEGORY NAME]</a:t>
                    </a:fld>
                    <a:r>
                      <a:rPr lang="en-US" baseline="0"/>
                      <a:t>, </a:t>
                    </a:r>
                    <a:fld id="{161BA9FA-313E-4D2A-9D9E-3B15ECE8B38B}" type="VALUE">
                      <a:rPr lang="en-US" baseline="0" smtClean="0"/>
                      <a:pPr/>
                      <a:t>[VALUE]</a:t>
                    </a:fld>
                    <a:r>
                      <a:rPr lang="en-US" baseline="0"/>
                      <a:t>B, </a:t>
                    </a:r>
                    <a:fld id="{229E7DED-8166-41F6-8685-0D158CAF0F56}"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2807571789033354"/>
                      <c:h val="9.162606495861611E-2"/>
                    </c:manualLayout>
                  </c15:layout>
                  <c15:dlblFieldTable/>
                  <c15:showDataLabelsRange val="0"/>
                </c:ext>
                <c:ext xmlns:c16="http://schemas.microsoft.com/office/drawing/2014/chart" uri="{C3380CC4-5D6E-409C-BE32-E72D297353CC}">
                  <c16:uniqueId val="{0000000A-26CB-4B88-9CA9-CCFB9EC6D8D8}"/>
                </c:ext>
              </c:extLst>
            </c:dLbl>
            <c:dLbl>
              <c:idx val="8"/>
              <c:layout>
                <c:manualLayout>
                  <c:x val="-1.2103148851118364E-2"/>
                  <c:y val="-6.9710748423103069E-2"/>
                </c:manualLayout>
              </c:layout>
              <c:tx>
                <c:rich>
                  <a:bodyPr/>
                  <a:lstStyle/>
                  <a:p>
                    <a:fld id="{73214601-2EBD-473D-AF46-41ADFB0E50EF}" type="CATEGORYNAME">
                      <a:rPr lang="en-US" dirty="0"/>
                      <a:pPr/>
                      <a:t>[CATEGORY NAME]</a:t>
                    </a:fld>
                    <a:r>
                      <a:rPr lang="en-US" baseline="0"/>
                      <a:t>, </a:t>
                    </a:r>
                    <a:fld id="{64AEC45D-7B59-49CD-88CD-64E59A1EDF9C}" type="VALUE">
                      <a:rPr lang="en-US" baseline="0" smtClean="0"/>
                      <a:pPr/>
                      <a:t>[VALUE]</a:t>
                    </a:fld>
                    <a:r>
                      <a:rPr lang="en-US" baseline="0"/>
                      <a:t>B, </a:t>
                    </a:r>
                    <a:fld id="{B4305160-933C-419D-ABDC-A24313DD625C}" type="PERCENTAGE">
                      <a:rPr lang="en-US" baseline="0" dirty="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0718455917655162"/>
                      <c:h val="0.1341714061055912"/>
                    </c:manualLayout>
                  </c15:layout>
                  <c15:dlblFieldTable/>
                  <c15:showDataLabelsRange val="0"/>
                </c:ext>
                <c:ext xmlns:c16="http://schemas.microsoft.com/office/drawing/2014/chart" uri="{C3380CC4-5D6E-409C-BE32-E72D297353CC}">
                  <c16:uniqueId val="{00000009-26CB-4B88-9CA9-CCFB9EC6D8D8}"/>
                </c:ext>
              </c:extLst>
            </c:dLbl>
            <c:dLbl>
              <c:idx val="9"/>
              <c:tx>
                <c:rich>
                  <a:bodyPr/>
                  <a:lstStyle/>
                  <a:p>
                    <a:fld id="{AD5C44A3-0049-4B40-9F6C-86AEE9AF3126}" type="CATEGORYNAME">
                      <a:rPr lang="en-US" dirty="0"/>
                      <a:pPr/>
                      <a:t>[CATEGORY NAME]</a:t>
                    </a:fld>
                    <a:r>
                      <a:rPr lang="en-US" baseline="0"/>
                      <a:t>, </a:t>
                    </a:r>
                    <a:fld id="{D27ADDFA-2202-48C7-A571-0EB8C472B424}" type="VALUE">
                      <a:rPr lang="en-US" baseline="0" smtClean="0"/>
                      <a:pPr/>
                      <a:t>[VALUE]</a:t>
                    </a:fld>
                    <a:r>
                      <a:rPr lang="en-US" baseline="0"/>
                      <a:t>B, </a:t>
                    </a:r>
                    <a:fld id="{B0625410-AC08-4BB6-BDFE-AF060D6BE892}" type="PERCENTAGE">
                      <a:rPr lang="en-US" baseline="0" dirty="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layout>
                    <c:manualLayout>
                      <c:w val="0.35119447063214398"/>
                      <c:h val="8.099517582409288E-2"/>
                    </c:manualLayout>
                  </c15:layout>
                  <c15:dlblFieldTable/>
                  <c15:showDataLabelsRange val="0"/>
                </c:ext>
                <c:ext xmlns:c16="http://schemas.microsoft.com/office/drawing/2014/chart" uri="{C3380CC4-5D6E-409C-BE32-E72D297353CC}">
                  <c16:uniqueId val="{00000002-26CB-4B88-9CA9-CCFB9EC6D8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Highway Program</c:v>
                </c:pt>
                <c:pt idx="1">
                  <c:v>Transit</c:v>
                </c:pt>
                <c:pt idx="2">
                  <c:v>Rail</c:v>
                </c:pt>
                <c:pt idx="3">
                  <c:v>Airports/Air Traffic Control</c:v>
                </c:pt>
                <c:pt idx="4">
                  <c:v>Multi-modal Grants</c:v>
                </c:pt>
                <c:pt idx="5">
                  <c:v>Highway &amp; Pipeline Safety</c:v>
                </c:pt>
                <c:pt idx="6">
                  <c:v>Broadband</c:v>
                </c:pt>
                <c:pt idx="7">
                  <c:v>Ports &amp; Waterways</c:v>
                </c:pt>
                <c:pt idx="8">
                  <c:v>Waterworks (Clean/Drinking)</c:v>
                </c:pt>
                <c:pt idx="9">
                  <c:v>Energy/Environment/Resiliency</c:v>
                </c:pt>
              </c:strCache>
            </c:strRef>
          </c:cat>
          <c:val>
            <c:numRef>
              <c:f>Sheet1!$B$2:$B$11</c:f>
              <c:numCache>
                <c:formatCode>"$"#,##0</c:formatCode>
                <c:ptCount val="10"/>
                <c:pt idx="0">
                  <c:v>348</c:v>
                </c:pt>
                <c:pt idx="1">
                  <c:v>91</c:v>
                </c:pt>
                <c:pt idx="2">
                  <c:v>66</c:v>
                </c:pt>
                <c:pt idx="3">
                  <c:v>25</c:v>
                </c:pt>
                <c:pt idx="4">
                  <c:v>19</c:v>
                </c:pt>
                <c:pt idx="5">
                  <c:v>13</c:v>
                </c:pt>
                <c:pt idx="6">
                  <c:v>65</c:v>
                </c:pt>
                <c:pt idx="7">
                  <c:v>17</c:v>
                </c:pt>
                <c:pt idx="8">
                  <c:v>55</c:v>
                </c:pt>
                <c:pt idx="9">
                  <c:v>153</c:v>
                </c:pt>
              </c:numCache>
            </c:numRef>
          </c:val>
          <c:extLst>
            <c:ext xmlns:c16="http://schemas.microsoft.com/office/drawing/2014/chart" uri="{C3380CC4-5D6E-409C-BE32-E72D297353CC}">
              <c16:uniqueId val="{00000000-26CB-4B88-9CA9-CCFB9EC6D8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 Historic Average</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1</c:v>
                </c:pt>
                <c:pt idx="1">
                  <c:v>Year 2</c:v>
                </c:pt>
                <c:pt idx="2">
                  <c:v>Year 3</c:v>
                </c:pt>
              </c:strCache>
            </c:strRef>
          </c:cat>
          <c:val>
            <c:numRef>
              <c:f>Sheet1!$B$2:$B$4</c:f>
              <c:numCache>
                <c:formatCode>0%</c:formatCode>
                <c:ptCount val="3"/>
                <c:pt idx="0">
                  <c:v>0.25</c:v>
                </c:pt>
                <c:pt idx="1">
                  <c:v>0.41</c:v>
                </c:pt>
                <c:pt idx="2">
                  <c:v>0.15</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FY 2022 Reconstruction Projects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Year 1</c:v>
                </c:pt>
                <c:pt idx="1">
                  <c:v>Year 2</c:v>
                </c:pt>
                <c:pt idx="2">
                  <c:v>Year 3</c:v>
                </c:pt>
              </c:strCache>
            </c:strRef>
          </c:cat>
          <c:val>
            <c:numRef>
              <c:f>Sheet1!$C$2:$C$4</c:f>
              <c:numCache>
                <c:formatCode>0%</c:formatCode>
                <c:ptCount val="3"/>
                <c:pt idx="0">
                  <c:v>0.24</c:v>
                </c:pt>
                <c:pt idx="1">
                  <c:v>0.37</c:v>
                </c:pt>
                <c:pt idx="2">
                  <c:v>0.2</c:v>
                </c:pt>
              </c:numCache>
            </c:numRef>
          </c:val>
          <c:extLst>
            <c:ext xmlns:c16="http://schemas.microsoft.com/office/drawing/2014/chart" uri="{C3380CC4-5D6E-409C-BE32-E72D297353CC}">
              <c16:uniqueId val="{00000000-434E-4953-B6F8-9702798518E4}"/>
            </c:ext>
          </c:extLst>
        </c:ser>
        <c:ser>
          <c:idx val="2"/>
          <c:order val="2"/>
          <c:tx>
            <c:strRef>
              <c:f>Sheet1!$D$1</c:f>
              <c:strCache>
                <c:ptCount val="1"/>
                <c:pt idx="0">
                  <c:v>FY 2022 New Construction Projects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Year 1</c:v>
                </c:pt>
                <c:pt idx="1">
                  <c:v>Year 2</c:v>
                </c:pt>
                <c:pt idx="2">
                  <c:v>Year 3</c:v>
                </c:pt>
              </c:strCache>
            </c:strRef>
          </c:cat>
          <c:val>
            <c:numRef>
              <c:f>Sheet1!$D$2:$D$4</c:f>
              <c:numCache>
                <c:formatCode>0%</c:formatCode>
                <c:ptCount val="3"/>
                <c:pt idx="0">
                  <c:v>0.1</c:v>
                </c:pt>
                <c:pt idx="1">
                  <c:v>0.21</c:v>
                </c:pt>
                <c:pt idx="2">
                  <c:v>0.33</c:v>
                </c:pt>
              </c:numCache>
            </c:numRef>
          </c:val>
          <c:extLst>
            <c:ext xmlns:c16="http://schemas.microsoft.com/office/drawing/2014/chart" uri="{C3380CC4-5D6E-409C-BE32-E72D297353CC}">
              <c16:uniqueId val="{00000000-2D2E-4DD8-800D-150369033C05}"/>
            </c:ext>
          </c:extLst>
        </c:ser>
        <c:dLbls>
          <c:showLegendKey val="0"/>
          <c:showVal val="0"/>
          <c:showCatName val="0"/>
          <c:showSerName val="0"/>
          <c:showPercent val="0"/>
          <c:showBubbleSize val="0"/>
        </c:dLbls>
        <c:gapWidth val="100"/>
        <c:overlap val="-1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12019977728732807"/>
          <c:y val="0.91908190070168894"/>
          <c:w val="0.78260637007063338"/>
          <c:h val="6.7838486829608677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sz="1800" b="1" u="sng">
                <a:solidFill>
                  <a:schemeClr val="tx2"/>
                </a:solidFill>
              </a:rPr>
              <a:t>Type</a:t>
            </a:r>
            <a:r>
              <a:rPr lang="en-US" sz="1800" b="1" u="sng" baseline="0">
                <a:solidFill>
                  <a:schemeClr val="tx2"/>
                </a:solidFill>
              </a:rPr>
              <a:t> of Revenue Increase Approved</a:t>
            </a:r>
            <a:endParaRPr lang="en-US" sz="1800" b="1">
              <a:solidFill>
                <a:schemeClr val="tx2"/>
              </a:solidFill>
            </a:endParaRPr>
          </a:p>
        </c:rich>
      </c:tx>
      <c:layout>
        <c:manualLayout>
          <c:xMode val="edge"/>
          <c:yMode val="edge"/>
          <c:x val="0.1557958649512152"/>
          <c:y val="1.730986076767838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3814934897843651"/>
          <c:y val="0.27627340655299237"/>
          <c:w val="0.59447166790034611"/>
          <c:h val="0.65823317938490611"/>
        </c:manualLayout>
      </c:layout>
      <c:pieChart>
        <c:varyColors val="1"/>
        <c:ser>
          <c:idx val="0"/>
          <c:order val="0"/>
          <c:tx>
            <c:strRef>
              <c:f>Sheet1!$B$1</c:f>
              <c:strCache>
                <c:ptCount val="1"/>
                <c:pt idx="0">
                  <c:v>Series 1</c:v>
                </c:pt>
              </c:strCache>
            </c:strRef>
          </c:tx>
          <c:dPt>
            <c:idx val="0"/>
            <c:bubble3D val="0"/>
            <c:spPr>
              <a:solidFill>
                <a:schemeClr val="accent3">
                  <a:lumMod val="50000"/>
                </a:schemeClr>
              </a:solidFill>
              <a:ln>
                <a:noFill/>
              </a:ln>
              <a:effectLst/>
            </c:spPr>
            <c:extLst>
              <c:ext xmlns:c16="http://schemas.microsoft.com/office/drawing/2014/chart" uri="{C3380CC4-5D6E-409C-BE32-E72D297353CC}">
                <c16:uniqueId val="{00000001-B09D-4CEF-B4AC-0A209E057C68}"/>
              </c:ext>
            </c:extLst>
          </c:dPt>
          <c:dPt>
            <c:idx val="1"/>
            <c:bubble3D val="0"/>
            <c:spPr>
              <a:solidFill>
                <a:schemeClr val="accent3"/>
              </a:solidFill>
              <a:ln>
                <a:noFill/>
              </a:ln>
              <a:effectLst/>
            </c:spPr>
            <c:extLst>
              <c:ext xmlns:c16="http://schemas.microsoft.com/office/drawing/2014/chart" uri="{C3380CC4-5D6E-409C-BE32-E72D297353CC}">
                <c16:uniqueId val="{00000003-B09D-4CEF-B4AC-0A209E057C68}"/>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B09D-4CEF-B4AC-0A209E057C68}"/>
              </c:ext>
            </c:extLst>
          </c:dPt>
          <c:dPt>
            <c:idx val="3"/>
            <c:bubble3D val="0"/>
            <c:spPr>
              <a:solidFill>
                <a:schemeClr val="accent1">
                  <a:lumMod val="75000"/>
                </a:schemeClr>
              </a:solidFill>
              <a:ln>
                <a:noFill/>
              </a:ln>
              <a:effectLst/>
            </c:spPr>
            <c:extLst>
              <c:ext xmlns:c16="http://schemas.microsoft.com/office/drawing/2014/chart" uri="{C3380CC4-5D6E-409C-BE32-E72D297353CC}">
                <c16:uniqueId val="{00000007-B09D-4CEF-B4AC-0A209E057C68}"/>
              </c:ext>
            </c:extLst>
          </c:dPt>
          <c:dPt>
            <c:idx val="4"/>
            <c:bubble3D val="0"/>
            <c:spPr>
              <a:solidFill>
                <a:schemeClr val="accent6">
                  <a:lumMod val="60000"/>
                  <a:lumOff val="40000"/>
                </a:schemeClr>
              </a:solidFill>
              <a:ln>
                <a:noFill/>
              </a:ln>
              <a:effectLst/>
            </c:spPr>
            <c:extLst>
              <c:ext xmlns:c16="http://schemas.microsoft.com/office/drawing/2014/chart" uri="{C3380CC4-5D6E-409C-BE32-E72D297353CC}">
                <c16:uniqueId val="{00000009-B09D-4CEF-B4AC-0A209E057C68}"/>
              </c:ext>
            </c:extLst>
          </c:dPt>
          <c:dPt>
            <c:idx val="5"/>
            <c:bubble3D val="0"/>
            <c:spPr>
              <a:solidFill>
                <a:schemeClr val="accent3">
                  <a:lumMod val="40000"/>
                  <a:lumOff val="60000"/>
                </a:schemeClr>
              </a:solidFill>
              <a:ln>
                <a:noFill/>
              </a:ln>
              <a:effectLst/>
            </c:spPr>
            <c:extLst>
              <c:ext xmlns:c16="http://schemas.microsoft.com/office/drawing/2014/chart" uri="{C3380CC4-5D6E-409C-BE32-E72D297353CC}">
                <c16:uniqueId val="{0000000B-B09D-4CEF-B4AC-0A209E057C68}"/>
              </c:ext>
            </c:extLst>
          </c:dPt>
          <c:dLbls>
            <c:dLbl>
              <c:idx val="0"/>
              <c:layout>
                <c:manualLayout>
                  <c:x val="-0.12092887311662667"/>
                  <c:y val="-0.2688987680177142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E21E6A2-84D5-445D-859A-9099642DE1CE}" type="CATEGORYNAME">
                      <a:rPr lang="en-US"/>
                      <a:pPr>
                        <a:defRPr sz="1200"/>
                      </a:pPr>
                      <a:t>[CATEGORY NAME]</a:t>
                    </a:fld>
                    <a:r>
                      <a:rPr lang="en-US" baseline="0"/>
                      <a:t>, </a:t>
                    </a:r>
                  </a:p>
                  <a:p>
                    <a:pPr>
                      <a:defRPr sz="1200"/>
                    </a:pPr>
                    <a:fld id="{67915F26-E743-4B55-A9D0-77AE387A34E6}"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86DE6A6C-D24F-4130-8D1D-13B00920A7E9}"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3717509365615461"/>
                      <c:h val="8.7061451955982028E-2"/>
                    </c:manualLayout>
                  </c15:layout>
                  <c15:dlblFieldTable/>
                  <c15:showDataLabelsRange val="0"/>
                </c:ext>
                <c:ext xmlns:c16="http://schemas.microsoft.com/office/drawing/2014/chart" uri="{C3380CC4-5D6E-409C-BE32-E72D297353CC}">
                  <c16:uniqueId val="{00000001-B09D-4CEF-B4AC-0A209E057C68}"/>
                </c:ext>
              </c:extLst>
            </c:dLbl>
            <c:dLbl>
              <c:idx val="1"/>
              <c:layout>
                <c:manualLayout>
                  <c:x val="-0.11490763755274611"/>
                  <c:y val="-2.42878950624966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E7E751A3-C81C-4763-A14D-F087B86B8BDB}" type="CATEGORYNAME">
                      <a:rPr lang="en-US"/>
                      <a:pPr>
                        <a:defRPr sz="1200"/>
                      </a:pPr>
                      <a:t>[CATEGORY NAME]</a:t>
                    </a:fld>
                    <a:r>
                      <a:rPr lang="en-US" baseline="0"/>
                      <a:t>, </a:t>
                    </a:r>
                  </a:p>
                  <a:p>
                    <a:pPr>
                      <a:defRPr sz="1200"/>
                    </a:pPr>
                    <a:fld id="{646327BA-0BD9-411A-A6DA-5F71C063DCBE}"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3B0F4B5-D292-4997-8DD4-3147EDF94678}"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7461058032408747"/>
                      <c:h val="0.12860760757964732"/>
                    </c:manualLayout>
                  </c15:layout>
                  <c15:dlblFieldTable/>
                  <c15:showDataLabelsRange val="0"/>
                </c:ext>
                <c:ext xmlns:c16="http://schemas.microsoft.com/office/drawing/2014/chart" uri="{C3380CC4-5D6E-409C-BE32-E72D297353CC}">
                  <c16:uniqueId val="{00000003-B09D-4CEF-B4AC-0A209E057C68}"/>
                </c:ext>
              </c:extLst>
            </c:dLbl>
            <c:dLbl>
              <c:idx val="2"/>
              <c:layout>
                <c:manualLayout>
                  <c:x val="-3.9834258655223324E-2"/>
                  <c:y val="-9.644702973607345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D2CD2F7-477C-4C2E-8998-D476FEABCA87}" type="CATEGORYNAME">
                      <a:rPr lang="en-US"/>
                      <a:pPr>
                        <a:defRPr sz="1200"/>
                      </a:pPr>
                      <a:t>[CATEGORY NAME]</a:t>
                    </a:fld>
                    <a:r>
                      <a:rPr lang="en-US" baseline="0"/>
                      <a:t>, </a:t>
                    </a:r>
                  </a:p>
                  <a:p>
                    <a:pPr>
                      <a:defRPr sz="1200"/>
                    </a:pPr>
                    <a:fld id="{146AECD5-505A-4802-A0AF-5FAB065BF3BB}"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ED5ACBB-51A4-41DB-A55F-1731106AA486}"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1416471922421601"/>
                      <c:h val="0.13774316991231789"/>
                    </c:manualLayout>
                  </c15:layout>
                  <c15:dlblFieldTable/>
                  <c15:showDataLabelsRange val="0"/>
                </c:ext>
                <c:ext xmlns:c16="http://schemas.microsoft.com/office/drawing/2014/chart" uri="{C3380CC4-5D6E-409C-BE32-E72D297353CC}">
                  <c16:uniqueId val="{00000005-B09D-4CEF-B4AC-0A209E057C68}"/>
                </c:ext>
              </c:extLst>
            </c:dLbl>
            <c:dLbl>
              <c:idx val="3"/>
              <c:layout>
                <c:manualLayout>
                  <c:x val="7.3789879469391528E-2"/>
                  <c:y val="-4.158646093147003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F0232E2-12FB-4F5B-AA37-28C40578EB36}" type="CATEGORYNAME">
                      <a:rPr lang="en-US"/>
                      <a:pPr>
                        <a:defRPr sz="1200"/>
                      </a:pPr>
                      <a:t>[CATEGORY NAME]</a:t>
                    </a:fld>
                    <a:r>
                      <a:rPr lang="en-US" baseline="0"/>
                      <a:t>, </a:t>
                    </a:r>
                  </a:p>
                  <a:p>
                    <a:pPr>
                      <a:defRPr sz="1200"/>
                    </a:pPr>
                    <a:fld id="{89D8E6A1-3F0D-486A-9455-DD1D480C1F91}" type="VALUE">
                      <a:rPr lang="en-US" baseline="0" smtClean="0"/>
                      <a:pPr>
                        <a:defRPr sz="1200"/>
                      </a:pPr>
                      <a:t>[VALUE]</a:t>
                    </a:fld>
                    <a:r>
                      <a:rPr lang="en-US" baseline="0"/>
                      <a:t> states, </a:t>
                    </a:r>
                    <a:fld id="{F13237B8-899A-49C2-8069-3307929D797C}"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36438561287321392"/>
                      <c:h val="0.13616287760479487"/>
                    </c:manualLayout>
                  </c15:layout>
                  <c15:dlblFieldTable/>
                  <c15:showDataLabelsRange val="0"/>
                </c:ext>
                <c:ext xmlns:c16="http://schemas.microsoft.com/office/drawing/2014/chart" uri="{C3380CC4-5D6E-409C-BE32-E72D297353CC}">
                  <c16:uniqueId val="{00000007-B09D-4CEF-B4AC-0A209E057C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One-time Funding</c:v>
                </c:pt>
                <c:pt idx="1">
                  <c:v>User Fee or Recurring Revenue</c:v>
                </c:pt>
                <c:pt idx="2">
                  <c:v>Local Funding or Other Measure</c:v>
                </c:pt>
                <c:pt idx="3">
                  <c:v>Combined Measure: One-time &amp; Recurring Revenue</c:v>
                </c:pt>
              </c:strCache>
            </c:strRef>
          </c:cat>
          <c:val>
            <c:numRef>
              <c:f>Sheet1!$B$2:$B$7</c:f>
              <c:numCache>
                <c:formatCode>0</c:formatCode>
                <c:ptCount val="6"/>
                <c:pt idx="0">
                  <c:v>11</c:v>
                </c:pt>
                <c:pt idx="1">
                  <c:v>10</c:v>
                </c:pt>
                <c:pt idx="2">
                  <c:v>5</c:v>
                </c:pt>
                <c:pt idx="3">
                  <c:v>3</c:v>
                </c:pt>
              </c:numCache>
            </c:numRef>
          </c:val>
          <c:extLst>
            <c:ext xmlns:c16="http://schemas.microsoft.com/office/drawing/2014/chart" uri="{C3380CC4-5D6E-409C-BE32-E72D297353CC}">
              <c16:uniqueId val="{0000000C-B09D-4CEF-B4AC-0A209E057C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sz="1800" b="1" u="sng">
                <a:solidFill>
                  <a:schemeClr val="tx2"/>
                </a:solidFill>
              </a:rPr>
              <a:t>Type</a:t>
            </a:r>
            <a:r>
              <a:rPr lang="en-US" sz="1800" b="1" u="sng" baseline="0">
                <a:solidFill>
                  <a:schemeClr val="tx2"/>
                </a:solidFill>
              </a:rPr>
              <a:t> of Revenue Increase Approved</a:t>
            </a:r>
            <a:endParaRPr lang="en-US" sz="1800" b="1">
              <a:solidFill>
                <a:schemeClr val="tx2"/>
              </a:solidFill>
            </a:endParaRPr>
          </a:p>
        </c:rich>
      </c:tx>
      <c:layout>
        <c:manualLayout>
          <c:xMode val="edge"/>
          <c:yMode val="edge"/>
          <c:x val="0.1557958649512152"/>
          <c:y val="1.730986076767838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3814934897843651"/>
          <c:y val="0.27627340655299237"/>
          <c:w val="0.59447166790034611"/>
          <c:h val="0.65823317938490611"/>
        </c:manualLayout>
      </c:layout>
      <c:pieChart>
        <c:varyColors val="1"/>
        <c:ser>
          <c:idx val="0"/>
          <c:order val="0"/>
          <c:tx>
            <c:strRef>
              <c:f>Sheet1!$B$1</c:f>
              <c:strCache>
                <c:ptCount val="1"/>
                <c:pt idx="0">
                  <c:v>Series 1</c:v>
                </c:pt>
              </c:strCache>
            </c:strRef>
          </c:tx>
          <c:dPt>
            <c:idx val="0"/>
            <c:bubble3D val="0"/>
            <c:spPr>
              <a:solidFill>
                <a:schemeClr val="accent3">
                  <a:lumMod val="50000"/>
                </a:schemeClr>
              </a:solidFill>
              <a:ln>
                <a:noFill/>
              </a:ln>
              <a:effectLst/>
            </c:spPr>
            <c:extLst>
              <c:ext xmlns:c16="http://schemas.microsoft.com/office/drawing/2014/chart" uri="{C3380CC4-5D6E-409C-BE32-E72D297353CC}">
                <c16:uniqueId val="{00000001-B09D-4CEF-B4AC-0A209E057C68}"/>
              </c:ext>
            </c:extLst>
          </c:dPt>
          <c:dPt>
            <c:idx val="1"/>
            <c:bubble3D val="0"/>
            <c:spPr>
              <a:solidFill>
                <a:schemeClr val="accent3"/>
              </a:solidFill>
              <a:ln>
                <a:noFill/>
              </a:ln>
              <a:effectLst/>
            </c:spPr>
            <c:extLst>
              <c:ext xmlns:c16="http://schemas.microsoft.com/office/drawing/2014/chart" uri="{C3380CC4-5D6E-409C-BE32-E72D297353CC}">
                <c16:uniqueId val="{00000003-B09D-4CEF-B4AC-0A209E057C68}"/>
              </c:ext>
            </c:extLst>
          </c:dPt>
          <c:dPt>
            <c:idx val="2"/>
            <c:bubble3D val="0"/>
            <c:spPr>
              <a:solidFill>
                <a:schemeClr val="tx2"/>
              </a:solidFill>
              <a:ln>
                <a:noFill/>
              </a:ln>
              <a:effectLst/>
            </c:spPr>
            <c:extLst>
              <c:ext xmlns:c16="http://schemas.microsoft.com/office/drawing/2014/chart" uri="{C3380CC4-5D6E-409C-BE32-E72D297353CC}">
                <c16:uniqueId val="{00000005-B09D-4CEF-B4AC-0A209E057C68}"/>
              </c:ext>
            </c:extLst>
          </c:dPt>
          <c:dPt>
            <c:idx val="3"/>
            <c:bubble3D val="0"/>
            <c:spPr>
              <a:solidFill>
                <a:schemeClr val="accent1">
                  <a:lumMod val="75000"/>
                </a:schemeClr>
              </a:solidFill>
              <a:ln>
                <a:noFill/>
              </a:ln>
              <a:effectLst/>
            </c:spPr>
            <c:extLst>
              <c:ext xmlns:c16="http://schemas.microsoft.com/office/drawing/2014/chart" uri="{C3380CC4-5D6E-409C-BE32-E72D297353CC}">
                <c16:uniqueId val="{00000007-B09D-4CEF-B4AC-0A209E057C68}"/>
              </c:ext>
            </c:extLst>
          </c:dPt>
          <c:dPt>
            <c:idx val="4"/>
            <c:bubble3D val="0"/>
            <c:spPr>
              <a:solidFill>
                <a:schemeClr val="accent6">
                  <a:lumMod val="60000"/>
                  <a:lumOff val="40000"/>
                </a:schemeClr>
              </a:solidFill>
              <a:ln>
                <a:noFill/>
              </a:ln>
              <a:effectLst/>
            </c:spPr>
            <c:extLst>
              <c:ext xmlns:c16="http://schemas.microsoft.com/office/drawing/2014/chart" uri="{C3380CC4-5D6E-409C-BE32-E72D297353CC}">
                <c16:uniqueId val="{00000009-B09D-4CEF-B4AC-0A209E057C68}"/>
              </c:ext>
            </c:extLst>
          </c:dPt>
          <c:dPt>
            <c:idx val="5"/>
            <c:bubble3D val="0"/>
            <c:spPr>
              <a:solidFill>
                <a:schemeClr val="accent3">
                  <a:lumMod val="40000"/>
                  <a:lumOff val="60000"/>
                </a:schemeClr>
              </a:solidFill>
              <a:ln>
                <a:noFill/>
              </a:ln>
              <a:effectLst/>
            </c:spPr>
            <c:extLst>
              <c:ext xmlns:c16="http://schemas.microsoft.com/office/drawing/2014/chart" uri="{C3380CC4-5D6E-409C-BE32-E72D297353CC}">
                <c16:uniqueId val="{0000000B-B09D-4CEF-B4AC-0A209E057C68}"/>
              </c:ext>
            </c:extLst>
          </c:dPt>
          <c:dLbls>
            <c:dLbl>
              <c:idx val="0"/>
              <c:layout>
                <c:manualLayout>
                  <c:x val="-0.10461523216541846"/>
                  <c:y val="-0.34145941729789481"/>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E21E6A2-84D5-445D-859A-9099642DE1CE}" type="CATEGORYNAME">
                      <a:rPr lang="en-US"/>
                      <a:pPr>
                        <a:defRPr sz="1200"/>
                      </a:pPr>
                      <a:t>[CATEGORY NAME]</a:t>
                    </a:fld>
                    <a:r>
                      <a:rPr lang="en-US" baseline="0"/>
                      <a:t>, </a:t>
                    </a:r>
                  </a:p>
                  <a:p>
                    <a:pPr>
                      <a:defRPr sz="1200"/>
                    </a:pPr>
                    <a:fld id="{67915F26-E743-4B55-A9D0-77AE387A34E6}"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86DE6A6C-D24F-4130-8D1D-13B00920A7E9}"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3717509365615461"/>
                      <c:h val="8.7061451955982028E-2"/>
                    </c:manualLayout>
                  </c15:layout>
                  <c15:dlblFieldTable/>
                  <c15:showDataLabelsRange val="0"/>
                </c:ext>
                <c:ext xmlns:c16="http://schemas.microsoft.com/office/drawing/2014/chart" uri="{C3380CC4-5D6E-409C-BE32-E72D297353CC}">
                  <c16:uniqueId val="{00000001-B09D-4CEF-B4AC-0A209E057C68}"/>
                </c:ext>
              </c:extLst>
            </c:dLbl>
            <c:dLbl>
              <c:idx val="1"/>
              <c:layout>
                <c:manualLayout>
                  <c:x val="-0.11490763755274611"/>
                  <c:y val="-2.42878950624966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E7E751A3-C81C-4763-A14D-F087B86B8BDB}" type="CATEGORYNAME">
                      <a:rPr lang="en-US"/>
                      <a:pPr>
                        <a:defRPr sz="1200"/>
                      </a:pPr>
                      <a:t>[CATEGORY NAME]</a:t>
                    </a:fld>
                    <a:r>
                      <a:rPr lang="en-US" baseline="0"/>
                      <a:t>, </a:t>
                    </a:r>
                  </a:p>
                  <a:p>
                    <a:pPr>
                      <a:defRPr sz="1200"/>
                    </a:pPr>
                    <a:fld id="{646327BA-0BD9-411A-A6DA-5F71C063DCBE}"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3B0F4B5-D292-4997-8DD4-3147EDF94678}"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7461058032408747"/>
                      <c:h val="0.12860760757964732"/>
                    </c:manualLayout>
                  </c15:layout>
                  <c15:dlblFieldTable/>
                  <c15:showDataLabelsRange val="0"/>
                </c:ext>
                <c:ext xmlns:c16="http://schemas.microsoft.com/office/drawing/2014/chart" uri="{C3380CC4-5D6E-409C-BE32-E72D297353CC}">
                  <c16:uniqueId val="{00000003-B09D-4CEF-B4AC-0A209E057C68}"/>
                </c:ext>
              </c:extLst>
            </c:dLbl>
            <c:dLbl>
              <c:idx val="2"/>
              <c:layout>
                <c:manualLayout>
                  <c:x val="-5.1486800056152401E-2"/>
                  <c:y val="3.523694227404652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D2CD2F7-477C-4C2E-8998-D476FEABCA87}" type="CATEGORYNAME">
                      <a:rPr lang="en-US"/>
                      <a:pPr>
                        <a:defRPr sz="1200"/>
                      </a:pPr>
                      <a:t>[CATEGORY NAME]</a:t>
                    </a:fld>
                    <a:r>
                      <a:rPr lang="en-US" baseline="0" dirty="0"/>
                      <a:t>, </a:t>
                    </a:r>
                  </a:p>
                  <a:p>
                    <a:pPr>
                      <a:defRPr sz="1200"/>
                    </a:pPr>
                    <a:fld id="{146AECD5-505A-4802-A0AF-5FAB065BF3BB}" type="VALUE">
                      <a:rPr lang="en-US" baseline="0" smtClean="0"/>
                      <a:pPr>
                        <a:defRPr sz="1200"/>
                      </a:pPr>
                      <a:t>[VALUE]</a:t>
                    </a:fld>
                    <a:r>
                      <a:rPr lang="en-US" baseline="0" dirty="0"/>
                      <a:t> </a:t>
                    </a:r>
                    <a:r>
                      <a:rPr lang="en-US" sz="1000" b="0" i="0" u="none" strike="noStrike" kern="1200" baseline="0" dirty="0">
                        <a:solidFill>
                          <a:prstClr val="black">
                            <a:lumMod val="75000"/>
                            <a:lumOff val="25000"/>
                          </a:prstClr>
                        </a:solidFill>
                      </a:rPr>
                      <a:t>state</a:t>
                    </a:r>
                    <a:r>
                      <a:rPr lang="en-US" baseline="0" dirty="0"/>
                      <a:t>, </a:t>
                    </a:r>
                    <a:fld id="{BED5ACBB-51A4-41DB-A55F-1731106AA486}" type="PERCENTAGE">
                      <a:rPr lang="en-US" baseline="0"/>
                      <a:pPr>
                        <a:defRPr sz="1200"/>
                      </a:pPr>
                      <a:t>[PERCENTAGE]</a:t>
                    </a:fld>
                    <a:endParaRPr lang="en-US"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1416471922421601"/>
                      <c:h val="0.13774316991231789"/>
                    </c:manualLayout>
                  </c15:layout>
                  <c15:dlblFieldTable/>
                  <c15:showDataLabelsRange val="0"/>
                </c:ext>
                <c:ext xmlns:c16="http://schemas.microsoft.com/office/drawing/2014/chart" uri="{C3380CC4-5D6E-409C-BE32-E72D297353CC}">
                  <c16:uniqueId val="{00000005-B09D-4CEF-B4AC-0A209E057C68}"/>
                </c:ext>
              </c:extLst>
            </c:dLbl>
            <c:dLbl>
              <c:idx val="3"/>
              <c:delete val="1"/>
              <c:extLst>
                <c:ext xmlns:c15="http://schemas.microsoft.com/office/drawing/2012/chart" uri="{CE6537A1-D6FC-4f65-9D91-7224C49458BB}">
                  <c15:layout>
                    <c:manualLayout>
                      <c:w val="0.36438561287321392"/>
                      <c:h val="0.13616287760479487"/>
                    </c:manualLayout>
                  </c15:layout>
                </c:ext>
                <c:ext xmlns:c16="http://schemas.microsoft.com/office/drawing/2014/chart" uri="{C3380CC4-5D6E-409C-BE32-E72D297353CC}">
                  <c16:uniqueId val="{00000007-B09D-4CEF-B4AC-0A209E057C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One-time Funding</c:v>
                </c:pt>
                <c:pt idx="1">
                  <c:v>User Fee or Recurring Revenue</c:v>
                </c:pt>
                <c:pt idx="2">
                  <c:v>Local Funding or Other Measure</c:v>
                </c:pt>
                <c:pt idx="3">
                  <c:v>Combined Measure: One-time &amp; Recurring Revenue</c:v>
                </c:pt>
              </c:strCache>
            </c:strRef>
          </c:cat>
          <c:val>
            <c:numRef>
              <c:f>Sheet1!$B$2:$B$7</c:f>
              <c:numCache>
                <c:formatCode>0</c:formatCode>
                <c:ptCount val="6"/>
                <c:pt idx="0">
                  <c:v>5</c:v>
                </c:pt>
                <c:pt idx="1">
                  <c:v>4</c:v>
                </c:pt>
                <c:pt idx="2">
                  <c:v>1</c:v>
                </c:pt>
                <c:pt idx="3">
                  <c:v>0</c:v>
                </c:pt>
              </c:numCache>
            </c:numRef>
          </c:val>
          <c:extLst>
            <c:ext xmlns:c16="http://schemas.microsoft.com/office/drawing/2014/chart" uri="{C3380CC4-5D6E-409C-BE32-E72D297353CC}">
              <c16:uniqueId val="{0000000C-B09D-4CEF-B4AC-0A209E057C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chemeClr val="tx2"/>
                </a:solidFill>
              </a:rPr>
              <a:t>State DOT Budgets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27185553109568"/>
          <c:y val="0.11187587258459482"/>
          <c:w val="0.88251678561302882"/>
          <c:h val="0.72509136694634058"/>
        </c:manualLayout>
      </c:layout>
      <c:barChart>
        <c:barDir val="col"/>
        <c:grouping val="clustered"/>
        <c:varyColors val="0"/>
        <c:ser>
          <c:idx val="0"/>
          <c:order val="0"/>
          <c:tx>
            <c:strRef>
              <c:f>Sheet1!$B$1</c:f>
              <c:strCache>
                <c:ptCount val="1"/>
                <c:pt idx="0">
                  <c:v>Total Program Spending</c:v>
                </c:pt>
              </c:strCache>
            </c:strRef>
          </c:tx>
          <c:spPr>
            <a:solidFill>
              <a:schemeClr val="accent3"/>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 (p)</c:v>
                </c:pt>
              </c:strCache>
            </c:strRef>
          </c:cat>
          <c:val>
            <c:numRef>
              <c:f>Sheet1!$B$2:$B$10</c:f>
              <c:numCache>
                <c:formatCode>"$"#,##0.0</c:formatCode>
                <c:ptCount val="9"/>
                <c:pt idx="0">
                  <c:v>133.010815545116</c:v>
                </c:pt>
                <c:pt idx="1">
                  <c:v>140.40024988652601</c:v>
                </c:pt>
                <c:pt idx="2">
                  <c:v>145.67763552089599</c:v>
                </c:pt>
                <c:pt idx="3">
                  <c:v>156.16744600889999</c:v>
                </c:pt>
                <c:pt idx="4">
                  <c:v>162.15058247016901</c:v>
                </c:pt>
                <c:pt idx="5">
                  <c:v>171.255469713016</c:v>
                </c:pt>
                <c:pt idx="6">
                  <c:v>192.01517396854598</c:v>
                </c:pt>
                <c:pt idx="7">
                  <c:v>215.07018187842999</c:v>
                </c:pt>
                <c:pt idx="8">
                  <c:v>208.28530362816599</c:v>
                </c:pt>
              </c:numCache>
            </c:numRef>
          </c:val>
          <c:extLst>
            <c:ext xmlns:c16="http://schemas.microsoft.com/office/drawing/2014/chart" uri="{C3380CC4-5D6E-409C-BE32-E72D297353CC}">
              <c16:uniqueId val="{00000000-2CD5-4A2D-8D18-142D70060EB9}"/>
            </c:ext>
          </c:extLst>
        </c:ser>
        <c:dLbls>
          <c:showLegendKey val="0"/>
          <c:showVal val="0"/>
          <c:showCatName val="0"/>
          <c:showSerName val="0"/>
          <c:showPercent val="0"/>
          <c:showBubbleSize val="0"/>
        </c:dLbls>
        <c:gapWidth val="25"/>
        <c:axId val="39465040"/>
        <c:axId val="39444656"/>
      </c:barChart>
      <c:lineChart>
        <c:grouping val="standard"/>
        <c:varyColors val="0"/>
        <c:ser>
          <c:idx val="1"/>
          <c:order val="1"/>
          <c:tx>
            <c:strRef>
              <c:f>Sheet1!$C$1</c:f>
              <c:strCache>
                <c:ptCount val="1"/>
                <c:pt idx="0">
                  <c:v>Highway &amp; Bridge Capital Spending</c:v>
                </c:pt>
              </c:strCache>
            </c:strRef>
          </c:tx>
          <c:spPr>
            <a:ln w="44450" cap="rnd">
              <a:solidFill>
                <a:schemeClr val="tx2"/>
              </a:solidFill>
              <a:round/>
            </a:ln>
            <a:effectLst/>
          </c:spPr>
          <c:marker>
            <c:symbol val="square"/>
            <c:size val="5"/>
            <c:spPr>
              <a:solidFill>
                <a:schemeClr val="tx2"/>
              </a:solidFill>
              <a:ln w="9525">
                <a:solidFill>
                  <a:schemeClr val="tx2"/>
                </a:solidFill>
              </a:ln>
              <a:effectLst/>
            </c:spPr>
          </c:marker>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 (p)</c:v>
                </c:pt>
              </c:strCache>
            </c:strRef>
          </c:cat>
          <c:val>
            <c:numRef>
              <c:f>Sheet1!$C$2:$C$10</c:f>
              <c:numCache>
                <c:formatCode>"$"#,##0.0</c:formatCode>
                <c:ptCount val="9"/>
                <c:pt idx="0">
                  <c:v>76.918334031166594</c:v>
                </c:pt>
                <c:pt idx="1">
                  <c:v>81.619629582896607</c:v>
                </c:pt>
                <c:pt idx="2">
                  <c:v>85.552985971906594</c:v>
                </c:pt>
                <c:pt idx="3">
                  <c:v>93.690574106673296</c:v>
                </c:pt>
                <c:pt idx="4">
                  <c:v>94.772865051733305</c:v>
                </c:pt>
                <c:pt idx="5">
                  <c:v>102.08457603992301</c:v>
                </c:pt>
                <c:pt idx="6">
                  <c:v>115.77018428925901</c:v>
                </c:pt>
                <c:pt idx="7">
                  <c:v>131.350918082286</c:v>
                </c:pt>
                <c:pt idx="8">
                  <c:v>123.71134747383299</c:v>
                </c:pt>
              </c:numCache>
            </c:numRef>
          </c:val>
          <c:smooth val="0"/>
          <c:extLst>
            <c:ext xmlns:c16="http://schemas.microsoft.com/office/drawing/2014/chart" uri="{C3380CC4-5D6E-409C-BE32-E72D297353CC}">
              <c16:uniqueId val="{00000001-2CD5-4A2D-8D18-142D70060EB9}"/>
            </c:ext>
          </c:extLst>
        </c:ser>
        <c:dLbls>
          <c:showLegendKey val="0"/>
          <c:showVal val="0"/>
          <c:showCatName val="0"/>
          <c:showSerName val="0"/>
          <c:showPercent val="0"/>
          <c:showBubbleSize val="0"/>
        </c:dLbls>
        <c:marker val="1"/>
        <c:smooth val="0"/>
        <c:axId val="39465040"/>
        <c:axId val="39444656"/>
      </c:lineChart>
      <c:catAx>
        <c:axId val="3946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44656"/>
        <c:crosses val="autoZero"/>
        <c:auto val="1"/>
        <c:lblAlgn val="ctr"/>
        <c:lblOffset val="100"/>
        <c:noMultiLvlLbl val="0"/>
      </c:catAx>
      <c:valAx>
        <c:axId val="3944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 billions $</a:t>
                </a:r>
              </a:p>
            </c:rich>
          </c:tx>
          <c:layout>
            <c:manualLayout>
              <c:xMode val="edge"/>
              <c:yMode val="edge"/>
              <c:x val="2.8542493007058477E-2"/>
              <c:y val="0.419334724200753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Highways - YTD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Sheet1!$B$2:$B$12</c:f>
              <c:numCache>
                <c:formatCode>"$"#,##0.0</c:formatCode>
                <c:ptCount val="11"/>
                <c:pt idx="0">
                  <c:v>44.484694591999997</c:v>
                </c:pt>
                <c:pt idx="1">
                  <c:v>46.686609967999999</c:v>
                </c:pt>
                <c:pt idx="2">
                  <c:v>58.055355800000001</c:v>
                </c:pt>
                <c:pt idx="3">
                  <c:v>66.410665343999995</c:v>
                </c:pt>
                <c:pt idx="4">
                  <c:v>65.320549536000001</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Highways Annual</c:v>
                </c:pt>
              </c:strCache>
            </c:strRef>
          </c:tx>
          <c:spPr>
            <a:solidFill>
              <a:schemeClr val="tx2">
                <a:lumMod val="50000"/>
                <a:alpha val="2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Sheet1!$C$2:$C$12</c:f>
              <c:numCache>
                <c:formatCode>"$"#,##0.0</c:formatCode>
                <c:ptCount val="11"/>
                <c:pt idx="0">
                  <c:v>61.472866000000003</c:v>
                </c:pt>
                <c:pt idx="1">
                  <c:v>64.639117999999996</c:v>
                </c:pt>
                <c:pt idx="2">
                  <c:v>81.935422000000003</c:v>
                </c:pt>
                <c:pt idx="3">
                  <c:v>89.783120999999994</c:v>
                </c:pt>
              </c:numCache>
            </c:numRef>
          </c:val>
          <c:extLst>
            <c:ext xmlns:c16="http://schemas.microsoft.com/office/drawing/2014/chart" uri="{C3380CC4-5D6E-409C-BE32-E72D297353CC}">
              <c16:uniqueId val="{00000001-0C66-4567-8159-BEB4A7649FA2}"/>
            </c:ext>
          </c:extLst>
        </c:ser>
        <c:ser>
          <c:idx val="2"/>
          <c:order val="2"/>
          <c:tx>
            <c:strRef>
              <c:f>Sheet1!$D$1</c:f>
              <c:strCache>
                <c:ptCount val="1"/>
                <c:pt idx="0">
                  <c:v>Bridges - YTD</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Sheet1!$D$2:$D$12</c:f>
              <c:numCache>
                <c:formatCode>General</c:formatCode>
                <c:ptCount val="11"/>
                <c:pt idx="6" formatCode="&quot;$&quot;#,##0.0">
                  <c:v>13.041266031999999</c:v>
                </c:pt>
                <c:pt idx="7" formatCode="&quot;$&quot;#,##0.0">
                  <c:v>12.482025896</c:v>
                </c:pt>
                <c:pt idx="8" formatCode="&quot;$&quot;#,##0.0">
                  <c:v>15.784171152000001</c:v>
                </c:pt>
                <c:pt idx="9" formatCode="&quot;$&quot;#,##0.0">
                  <c:v>17.733134104000001</c:v>
                </c:pt>
                <c:pt idx="10" formatCode="&quot;$&quot;#,##0.0">
                  <c:v>19.279342031999999</c:v>
                </c:pt>
              </c:numCache>
            </c:numRef>
          </c:val>
          <c:extLst>
            <c:ext xmlns:c16="http://schemas.microsoft.com/office/drawing/2014/chart" uri="{C3380CC4-5D6E-409C-BE32-E72D297353CC}">
              <c16:uniqueId val="{00000000-11E0-44A8-975B-15BEABC0A921}"/>
            </c:ext>
          </c:extLst>
        </c:ser>
        <c:ser>
          <c:idx val="3"/>
          <c:order val="3"/>
          <c:tx>
            <c:strRef>
              <c:f>Sheet1!$E$1</c:f>
              <c:strCache>
                <c:ptCount val="1"/>
                <c:pt idx="0">
                  <c:v>Bridges Annual</c:v>
                </c:pt>
              </c:strCache>
            </c:strRef>
          </c:tx>
          <c:spPr>
            <a:solidFill>
              <a:schemeClr val="accent2">
                <a:lumMod val="50000"/>
                <a:alpha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Sheet1!$E$2:$E$12</c:f>
              <c:numCache>
                <c:formatCode>General</c:formatCode>
                <c:ptCount val="11"/>
                <c:pt idx="6" formatCode="&quot;$&quot;#,##0.0">
                  <c:v>18.054288</c:v>
                </c:pt>
                <c:pt idx="7" formatCode="&quot;$&quot;#,##0.0">
                  <c:v>22.153592</c:v>
                </c:pt>
                <c:pt idx="8" formatCode="&quot;$&quot;#,##0.0">
                  <c:v>22.813110000000002</c:v>
                </c:pt>
                <c:pt idx="9" formatCode="&quot;$&quot;#,##0.0">
                  <c:v>24.705888000000002</c:v>
                </c:pt>
              </c:numCache>
            </c:numRef>
          </c:val>
          <c:extLst>
            <c:ext xmlns:c16="http://schemas.microsoft.com/office/drawing/2014/chart" uri="{C3380CC4-5D6E-409C-BE32-E72D297353CC}">
              <c16:uniqueId val="{00000001-11E0-44A8-975B-15BEABC0A921}"/>
            </c:ext>
          </c:extLst>
        </c:ser>
        <c:dLbls>
          <c:showLegendKey val="0"/>
          <c:showVal val="0"/>
          <c:showCatName val="0"/>
          <c:showSerName val="0"/>
          <c:showPercent val="0"/>
          <c:showBubbleSize val="0"/>
        </c:dLbls>
        <c:gapWidth val="15"/>
        <c:overlap val="10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quot;$&quot;#,##0" sourceLinked="0"/>
        <c:majorTickMark val="out"/>
        <c:minorTickMark val="none"/>
        <c:tickLblPos val="nextTo"/>
        <c:crossAx val="170494208"/>
        <c:crosses val="autoZero"/>
        <c:crossBetween val="between"/>
      </c:valAx>
    </c:plotArea>
    <c:legend>
      <c:legendPos val="b"/>
      <c:layout>
        <c:manualLayout>
          <c:xMode val="edge"/>
          <c:yMode val="edge"/>
          <c:x val="0.21821991763508147"/>
          <c:y val="0.92506487060549547"/>
          <c:w val="0.52446561546648351"/>
          <c:h val="5.9581451312130239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Highways - YTD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Sheet1!$B$2:$B$12</c:f>
              <c:numCache>
                <c:formatCode>"$"#,##0.0</c:formatCode>
                <c:ptCount val="11"/>
                <c:pt idx="0">
                  <c:v>52.185000000000002</c:v>
                </c:pt>
                <c:pt idx="1">
                  <c:v>51.570999999999998</c:v>
                </c:pt>
                <c:pt idx="2">
                  <c:v>58.637999999999998</c:v>
                </c:pt>
                <c:pt idx="3">
                  <c:v>69.331000000000003</c:v>
                </c:pt>
                <c:pt idx="4">
                  <c:v>76.076999999999998</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Highways Annual</c:v>
                </c:pt>
              </c:strCache>
            </c:strRef>
          </c:tx>
          <c:spPr>
            <a:solidFill>
              <a:schemeClr val="tx2">
                <a:lumMod val="50000"/>
                <a:alpha val="2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Sheet1!$C$2:$C$12</c:f>
              <c:numCache>
                <c:formatCode>"$"#,##0.0</c:formatCode>
                <c:ptCount val="11"/>
                <c:pt idx="0">
                  <c:v>80.3</c:v>
                </c:pt>
                <c:pt idx="1">
                  <c:v>80.7</c:v>
                </c:pt>
                <c:pt idx="2">
                  <c:v>93.3</c:v>
                </c:pt>
                <c:pt idx="3">
                  <c:v>111.2</c:v>
                </c:pt>
              </c:numCache>
            </c:numRef>
          </c:val>
          <c:extLst>
            <c:ext xmlns:c16="http://schemas.microsoft.com/office/drawing/2014/chart" uri="{C3380CC4-5D6E-409C-BE32-E72D297353CC}">
              <c16:uniqueId val="{00000001-0C66-4567-8159-BEB4A7649FA2}"/>
            </c:ext>
          </c:extLst>
        </c:ser>
        <c:ser>
          <c:idx val="2"/>
          <c:order val="2"/>
          <c:tx>
            <c:strRef>
              <c:f>Sheet1!$D$1</c:f>
              <c:strCache>
                <c:ptCount val="1"/>
                <c:pt idx="0">
                  <c:v>Bridges - YTD</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Sheet1!$D$2:$D$12</c:f>
              <c:numCache>
                <c:formatCode>General</c:formatCode>
                <c:ptCount val="11"/>
                <c:pt idx="6" formatCode="&quot;$&quot;#,##0.0">
                  <c:v>14.492000000000001</c:v>
                </c:pt>
                <c:pt idx="7" formatCode="&quot;$&quot;#,##0.0">
                  <c:v>14.98</c:v>
                </c:pt>
                <c:pt idx="8" formatCode="&quot;$&quot;#,##0.0">
                  <c:v>13.634</c:v>
                </c:pt>
                <c:pt idx="9" formatCode="&quot;$&quot;#,##0.0">
                  <c:v>14.936999999999999</c:v>
                </c:pt>
                <c:pt idx="10" formatCode="&quot;$&quot;#,##0.0">
                  <c:v>17.364000000000001</c:v>
                </c:pt>
              </c:numCache>
            </c:numRef>
          </c:val>
          <c:extLst>
            <c:ext xmlns:c16="http://schemas.microsoft.com/office/drawing/2014/chart" uri="{C3380CC4-5D6E-409C-BE32-E72D297353CC}">
              <c16:uniqueId val="{00000000-11E0-44A8-975B-15BEABC0A921}"/>
            </c:ext>
          </c:extLst>
        </c:ser>
        <c:ser>
          <c:idx val="3"/>
          <c:order val="3"/>
          <c:tx>
            <c:strRef>
              <c:f>Sheet1!$E$1</c:f>
              <c:strCache>
                <c:ptCount val="1"/>
                <c:pt idx="0">
                  <c:v>Bridges Annual</c:v>
                </c:pt>
              </c:strCache>
            </c:strRef>
          </c:tx>
          <c:spPr>
            <a:solidFill>
              <a:schemeClr val="accent2">
                <a:lumMod val="50000"/>
                <a:alpha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Sheet1!$E$2:$E$12</c:f>
              <c:numCache>
                <c:formatCode>General</c:formatCode>
                <c:ptCount val="11"/>
                <c:pt idx="6" formatCode="&quot;$&quot;#,##0.0">
                  <c:v>22</c:v>
                </c:pt>
                <c:pt idx="7" formatCode="&quot;$&quot;#,##0.0">
                  <c:v>22.7</c:v>
                </c:pt>
                <c:pt idx="8" formatCode="&quot;$&quot;#,##0.0">
                  <c:v>20.8</c:v>
                </c:pt>
                <c:pt idx="9" formatCode="&quot;$&quot;#,##0.0">
                  <c:v>23.5</c:v>
                </c:pt>
              </c:numCache>
            </c:numRef>
          </c:val>
          <c:extLst>
            <c:ext xmlns:c16="http://schemas.microsoft.com/office/drawing/2014/chart" uri="{C3380CC4-5D6E-409C-BE32-E72D297353CC}">
              <c16:uniqueId val="{00000001-11E0-44A8-975B-15BEABC0A921}"/>
            </c:ext>
          </c:extLst>
        </c:ser>
        <c:dLbls>
          <c:showLegendKey val="0"/>
          <c:showVal val="0"/>
          <c:showCatName val="0"/>
          <c:showSerName val="0"/>
          <c:showPercent val="0"/>
          <c:showBubbleSize val="0"/>
        </c:dLbls>
        <c:gapWidth val="15"/>
        <c:overlap val="10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quot;$&quot;#,##0" sourceLinked="0"/>
        <c:majorTickMark val="out"/>
        <c:minorTickMark val="none"/>
        <c:tickLblPos val="nextTo"/>
        <c:crossAx val="170494208"/>
        <c:crosses val="autoZero"/>
        <c:crossBetween val="between"/>
      </c:valAx>
    </c:plotArea>
    <c:legend>
      <c:legendPos val="b"/>
      <c:layout>
        <c:manualLayout>
          <c:xMode val="edge"/>
          <c:yMode val="edge"/>
          <c:x val="0.21821991763508147"/>
          <c:y val="0.92506487060549547"/>
          <c:w val="0.52446561546648351"/>
          <c:h val="5.9581451312130239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75871621467245E-2"/>
          <c:y val="2.7574862252709203E-2"/>
          <c:w val="0.90242880234869438"/>
          <c:h val="0.78648624605948847"/>
        </c:manualLayout>
      </c:layout>
      <c:barChart>
        <c:barDir val="col"/>
        <c:grouping val="clustered"/>
        <c:varyColors val="0"/>
        <c:ser>
          <c:idx val="0"/>
          <c:order val="1"/>
          <c:tx>
            <c:strRef>
              <c:f>Sheet1!$C$1</c:f>
              <c:strCache>
                <c:ptCount val="1"/>
                <c:pt idx="0">
                  <c:v>Highway &amp; Bridge Construction Workers on Jobsite</c:v>
                </c:pt>
              </c:strCache>
            </c:strRef>
          </c:tx>
          <c:spPr>
            <a:solidFill>
              <a:schemeClr val="accent2"/>
            </a:solidFill>
            <a:ln w="63500">
              <a:no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#0.0</c:formatCode>
                <c:ptCount val="11"/>
                <c:pt idx="0">
                  <c:v>273.39999999999998</c:v>
                </c:pt>
                <c:pt idx="1">
                  <c:v>286</c:v>
                </c:pt>
                <c:pt idx="2">
                  <c:v>295.3</c:v>
                </c:pt>
                <c:pt idx="3">
                  <c:v>303.8</c:v>
                </c:pt>
                <c:pt idx="4">
                  <c:v>319.3</c:v>
                </c:pt>
                <c:pt idx="5">
                  <c:v>319.10000000000002</c:v>
                </c:pt>
                <c:pt idx="6">
                  <c:v>308.39999999999998</c:v>
                </c:pt>
                <c:pt idx="7">
                  <c:v>303.39999999999998</c:v>
                </c:pt>
                <c:pt idx="8">
                  <c:v>305.60000000000002</c:v>
                </c:pt>
                <c:pt idx="9">
                  <c:v>320.8</c:v>
                </c:pt>
                <c:pt idx="10">
                  <c:v>333.6</c:v>
                </c:pt>
              </c:numCache>
            </c:numRef>
          </c:val>
          <c:extLst>
            <c:ext xmlns:c16="http://schemas.microsoft.com/office/drawing/2014/chart" uri="{C3380CC4-5D6E-409C-BE32-E72D297353CC}">
              <c16:uniqueId val="{00000000-1386-40CD-B348-587A61288AD5}"/>
            </c:ext>
          </c:extLst>
        </c:ser>
        <c:dLbls>
          <c:showLegendKey val="0"/>
          <c:showVal val="0"/>
          <c:showCatName val="0"/>
          <c:showSerName val="0"/>
          <c:showPercent val="0"/>
          <c:showBubbleSize val="0"/>
        </c:dLbls>
        <c:gapWidth val="25"/>
        <c:axId val="170494208"/>
        <c:axId val="170500096"/>
      </c:barChart>
      <c:lineChart>
        <c:grouping val="stacked"/>
        <c:varyColors val="0"/>
        <c:ser>
          <c:idx val="1"/>
          <c:order val="0"/>
          <c:tx>
            <c:strRef>
              <c:f>Sheet1!$B$1</c:f>
              <c:strCache>
                <c:ptCount val="1"/>
                <c:pt idx="0">
                  <c:v>Total Employment by Highway &amp; Bridge Contractors</c:v>
                </c:pt>
              </c:strCache>
            </c:strRef>
          </c:tx>
          <c:spPr>
            <a:ln w="50800">
              <a:solidFill>
                <a:schemeClr val="tx2"/>
              </a:solidFill>
            </a:ln>
          </c:spPr>
          <c:marker>
            <c:spPr>
              <a:solidFill>
                <a:schemeClr val="tx2"/>
              </a:solidFill>
              <a:ln>
                <a:noFill/>
              </a:ln>
            </c:spPr>
          </c:marker>
          <c:dPt>
            <c:idx val="13"/>
            <c:bubble3D val="0"/>
            <c:spPr>
              <a:ln w="50800">
                <a:solidFill>
                  <a:schemeClr val="tx2"/>
                </a:solidFill>
                <a:prstDash val="dash"/>
              </a:ln>
            </c:spPr>
            <c:extLst>
              <c:ext xmlns:c16="http://schemas.microsoft.com/office/drawing/2014/chart" uri="{C3380CC4-5D6E-409C-BE32-E72D297353CC}">
                <c16:uniqueId val="{00000002-FE98-4F42-A1D9-89D1C46286F8}"/>
              </c:ext>
            </c:extLst>
          </c:dPt>
          <c:dLbls>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#0.0</c:formatCode>
                <c:ptCount val="11"/>
                <c:pt idx="0">
                  <c:v>331.5</c:v>
                </c:pt>
                <c:pt idx="1">
                  <c:v>349</c:v>
                </c:pt>
                <c:pt idx="2">
                  <c:v>358.2</c:v>
                </c:pt>
                <c:pt idx="3">
                  <c:v>367.8</c:v>
                </c:pt>
                <c:pt idx="4">
                  <c:v>387.2</c:v>
                </c:pt>
                <c:pt idx="5">
                  <c:v>387.1</c:v>
                </c:pt>
                <c:pt idx="6">
                  <c:v>379.5</c:v>
                </c:pt>
                <c:pt idx="7">
                  <c:v>375.5</c:v>
                </c:pt>
                <c:pt idx="8">
                  <c:v>385.3</c:v>
                </c:pt>
                <c:pt idx="9">
                  <c:v>405</c:v>
                </c:pt>
                <c:pt idx="10">
                  <c:v>416</c:v>
                </c:pt>
              </c:numCache>
            </c:numRef>
          </c:val>
          <c:smooth val="0"/>
          <c:extLst>
            <c:ext xmlns:c16="http://schemas.microsoft.com/office/drawing/2014/chart" uri="{C3380CC4-5D6E-409C-BE32-E72D297353CC}">
              <c16:uniqueId val="{00000001-FE98-4F42-A1D9-89D1C46286F8}"/>
            </c:ext>
          </c:extLst>
        </c:ser>
        <c:dLbls>
          <c:showLegendKey val="0"/>
          <c:showVal val="0"/>
          <c:showCatName val="0"/>
          <c:showSerName val="0"/>
          <c:showPercent val="0"/>
          <c:showBubbleSize val="0"/>
        </c:dLbls>
        <c:marker val="1"/>
        <c:smooth val="0"/>
        <c:axId val="170494208"/>
        <c:axId val="170500096"/>
      </c:lineChart>
      <c:catAx>
        <c:axId val="170494208"/>
        <c:scaling>
          <c:orientation val="minMax"/>
        </c:scaling>
        <c:delete val="0"/>
        <c:axPos val="b"/>
        <c:numFmt formatCode="General" sourceLinked="0"/>
        <c:majorTickMark val="out"/>
        <c:minorTickMark val="none"/>
        <c:tickLblPos val="nextTo"/>
        <c:txPr>
          <a:bodyPr/>
          <a:lstStyle/>
          <a:p>
            <a:pPr>
              <a:defRPr sz="1100"/>
            </a:pPr>
            <a:endParaRPr lang="en-US"/>
          </a:p>
        </c:txPr>
        <c:crossAx val="170500096"/>
        <c:crosses val="autoZero"/>
        <c:auto val="1"/>
        <c:lblAlgn val="ctr"/>
        <c:lblOffset val="100"/>
        <c:noMultiLvlLbl val="0"/>
      </c:catAx>
      <c:valAx>
        <c:axId val="170500096"/>
        <c:scaling>
          <c:orientation val="minMax"/>
          <c:min val="7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en-US"/>
          </a:p>
        </c:txPr>
        <c:crossAx val="170494208"/>
        <c:crosses val="autoZero"/>
        <c:crossBetween val="between"/>
      </c:valAx>
    </c:plotArea>
    <c:legend>
      <c:legendPos val="b"/>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800" dirty="0">
                <a:solidFill>
                  <a:schemeClr val="tx2"/>
                </a:solidFill>
                <a:latin typeface="+mj-lt"/>
              </a:rPr>
              <a:t>Federal-Aid Highway Program Total</a:t>
            </a:r>
            <a:r>
              <a:rPr lang="en-US" sz="1800" baseline="0" dirty="0">
                <a:solidFill>
                  <a:schemeClr val="tx2"/>
                </a:solidFill>
                <a:latin typeface="+mj-lt"/>
              </a:rPr>
              <a:t> Investment</a:t>
            </a:r>
            <a:endParaRPr lang="en-US" sz="1800" dirty="0">
              <a:solidFill>
                <a:schemeClr val="tx2"/>
              </a:solidFill>
              <a:latin typeface="+mj-lt"/>
            </a:endParaRPr>
          </a:p>
        </c:rich>
      </c:tx>
      <c:layout>
        <c:manualLayout>
          <c:xMode val="edge"/>
          <c:yMode val="edge"/>
          <c:x val="0.32223191119295658"/>
          <c:y val="2.7414765981513382E-2"/>
        </c:manualLayout>
      </c:layout>
      <c:overlay val="0"/>
    </c:title>
    <c:autoTitleDeleted val="0"/>
    <c:plotArea>
      <c:layout>
        <c:manualLayout>
          <c:layoutTarget val="inner"/>
          <c:xMode val="edge"/>
          <c:yMode val="edge"/>
          <c:x val="8.2521662262437873E-2"/>
          <c:y val="0.11353402433457867"/>
          <c:w val="0.89189443707198834"/>
          <c:h val="0.71965958592517687"/>
        </c:manualLayout>
      </c:layout>
      <c:barChart>
        <c:barDir val="col"/>
        <c:grouping val="stacked"/>
        <c:varyColors val="1"/>
        <c:ser>
          <c:idx val="0"/>
          <c:order val="0"/>
          <c:tx>
            <c:strRef>
              <c:f>Sheet1!$A$2</c:f>
              <c:strCache>
                <c:ptCount val="1"/>
                <c:pt idx="0">
                  <c:v>Funding Under Infrastructure Investment &amp; Jobs Act</c:v>
                </c:pt>
              </c:strCache>
            </c:strRef>
          </c:tx>
          <c:spPr>
            <a:solidFill>
              <a:schemeClr val="accent1">
                <a:lumMod val="75000"/>
              </a:schemeClr>
            </a:solidFill>
          </c:spPr>
          <c:invertIfNegative val="0"/>
          <c:dPt>
            <c:idx val="0"/>
            <c:invertIfNegative val="0"/>
            <c:bubble3D val="0"/>
            <c:extLst>
              <c:ext xmlns:c16="http://schemas.microsoft.com/office/drawing/2014/chart" uri="{C3380CC4-5D6E-409C-BE32-E72D297353CC}">
                <c16:uniqueId val="{00000001-8C63-48B3-BDC1-4D19A53F431F}"/>
              </c:ext>
            </c:extLst>
          </c:dPt>
          <c:dPt>
            <c:idx val="1"/>
            <c:invertIfNegative val="0"/>
            <c:bubble3D val="0"/>
            <c:extLst>
              <c:ext xmlns:c16="http://schemas.microsoft.com/office/drawing/2014/chart" uri="{C3380CC4-5D6E-409C-BE32-E72D297353CC}">
                <c16:uniqueId val="{00000003-8C63-48B3-BDC1-4D19A53F431F}"/>
              </c:ext>
            </c:extLst>
          </c:dPt>
          <c:dPt>
            <c:idx val="2"/>
            <c:invertIfNegative val="0"/>
            <c:bubble3D val="0"/>
            <c:extLst>
              <c:ext xmlns:c16="http://schemas.microsoft.com/office/drawing/2014/chart" uri="{C3380CC4-5D6E-409C-BE32-E72D297353CC}">
                <c16:uniqueId val="{00000005-8C63-48B3-BDC1-4D19A53F431F}"/>
              </c:ext>
            </c:extLst>
          </c:dPt>
          <c:dPt>
            <c:idx val="3"/>
            <c:invertIfNegative val="0"/>
            <c:bubble3D val="0"/>
            <c:extLst>
              <c:ext xmlns:c16="http://schemas.microsoft.com/office/drawing/2014/chart" uri="{C3380CC4-5D6E-409C-BE32-E72D297353CC}">
                <c16:uniqueId val="{00000007-8C63-48B3-BDC1-4D19A53F431F}"/>
              </c:ext>
            </c:extLst>
          </c:dPt>
          <c:dPt>
            <c:idx val="4"/>
            <c:invertIfNegative val="0"/>
            <c:bubble3D val="0"/>
            <c:extLst>
              <c:ext xmlns:c16="http://schemas.microsoft.com/office/drawing/2014/chart" uri="{C3380CC4-5D6E-409C-BE32-E72D297353CC}">
                <c16:uniqueId val="{00000009-8C63-48B3-BDC1-4D19A53F431F}"/>
              </c:ext>
            </c:extLst>
          </c:dPt>
          <c:dPt>
            <c:idx val="5"/>
            <c:invertIfNegative val="0"/>
            <c:bubble3D val="0"/>
            <c:extLst>
              <c:ext xmlns:c16="http://schemas.microsoft.com/office/drawing/2014/chart" uri="{C3380CC4-5D6E-409C-BE32-E72D297353CC}">
                <c16:uniqueId val="{0000000B-8C63-48B3-BDC1-4D19A53F431F}"/>
              </c:ext>
            </c:extLst>
          </c:dPt>
          <c:dPt>
            <c:idx val="6"/>
            <c:invertIfNegative val="0"/>
            <c:bubble3D val="0"/>
            <c:extLst>
              <c:ext xmlns:c16="http://schemas.microsoft.com/office/drawing/2014/chart" uri="{C3380CC4-5D6E-409C-BE32-E72D297353CC}">
                <c16:uniqueId val="{0000000C-8C63-48B3-BDC1-4D19A53F431F}"/>
              </c:ext>
            </c:extLst>
          </c:dPt>
          <c:dPt>
            <c:idx val="7"/>
            <c:invertIfNegative val="0"/>
            <c:bubble3D val="0"/>
            <c:extLst>
              <c:ext xmlns:c16="http://schemas.microsoft.com/office/drawing/2014/chart" uri="{C3380CC4-5D6E-409C-BE32-E72D297353CC}">
                <c16:uniqueId val="{0000000E-8C63-48B3-BDC1-4D19A53F431F}"/>
              </c:ext>
            </c:extLst>
          </c:dPt>
          <c:dPt>
            <c:idx val="8"/>
            <c:invertIfNegative val="0"/>
            <c:bubble3D val="0"/>
            <c:extLst>
              <c:ext xmlns:c16="http://schemas.microsoft.com/office/drawing/2014/chart" uri="{C3380CC4-5D6E-409C-BE32-E72D297353CC}">
                <c16:uniqueId val="{00000010-8C63-48B3-BDC1-4D19A53F431F}"/>
              </c:ext>
            </c:extLst>
          </c:dPt>
          <c:dPt>
            <c:idx val="9"/>
            <c:invertIfNegative val="0"/>
            <c:bubble3D val="0"/>
            <c:extLst>
              <c:ext xmlns:c16="http://schemas.microsoft.com/office/drawing/2014/chart" uri="{C3380CC4-5D6E-409C-BE32-E72D297353CC}">
                <c16:uniqueId val="{00000012-8C63-48B3-BDC1-4D19A53F431F}"/>
              </c:ext>
            </c:extLst>
          </c:dPt>
          <c:dPt>
            <c:idx val="10"/>
            <c:invertIfNegative val="0"/>
            <c:bubble3D val="0"/>
            <c:extLst>
              <c:ext xmlns:c16="http://schemas.microsoft.com/office/drawing/2014/chart" uri="{C3380CC4-5D6E-409C-BE32-E72D297353CC}">
                <c16:uniqueId val="{00000014-8C63-48B3-BDC1-4D19A53F431F}"/>
              </c:ext>
            </c:extLst>
          </c:dPt>
          <c:dPt>
            <c:idx val="11"/>
            <c:invertIfNegative val="0"/>
            <c:bubble3D val="0"/>
            <c:extLst>
              <c:ext xmlns:c16="http://schemas.microsoft.com/office/drawing/2014/chart" uri="{C3380CC4-5D6E-409C-BE32-E72D297353CC}">
                <c16:uniqueId val="{00000016-8C63-48B3-BDC1-4D19A53F431F}"/>
              </c:ext>
            </c:extLst>
          </c:dPt>
          <c:dPt>
            <c:idx val="12"/>
            <c:invertIfNegative val="0"/>
            <c:bubble3D val="0"/>
            <c:extLst>
              <c:ext xmlns:c16="http://schemas.microsoft.com/office/drawing/2014/chart" uri="{C3380CC4-5D6E-409C-BE32-E72D297353CC}">
                <c16:uniqueId val="{00000018-8C63-48B3-BDC1-4D19A53F431F}"/>
              </c:ext>
            </c:extLst>
          </c:dPt>
          <c:dPt>
            <c:idx val="14"/>
            <c:invertIfNegative val="0"/>
            <c:bubble3D val="0"/>
            <c:extLst>
              <c:ext xmlns:c16="http://schemas.microsoft.com/office/drawing/2014/chart" uri="{C3380CC4-5D6E-409C-BE32-E72D297353CC}">
                <c16:uniqueId val="{0000001A-8C63-48B3-BDC1-4D19A53F431F}"/>
              </c:ext>
            </c:extLst>
          </c:dPt>
          <c:dPt>
            <c:idx val="15"/>
            <c:invertIfNegative val="0"/>
            <c:bubble3D val="0"/>
            <c:extLst>
              <c:ext xmlns:c16="http://schemas.microsoft.com/office/drawing/2014/chart" uri="{C3380CC4-5D6E-409C-BE32-E72D297353CC}">
                <c16:uniqueId val="{0000001C-8C63-48B3-BDC1-4D19A53F431F}"/>
              </c:ext>
            </c:extLst>
          </c:dPt>
          <c:dPt>
            <c:idx val="16"/>
            <c:invertIfNegative val="0"/>
            <c:bubble3D val="0"/>
            <c:extLst>
              <c:ext xmlns:c16="http://schemas.microsoft.com/office/drawing/2014/chart" uri="{C3380CC4-5D6E-409C-BE32-E72D297353CC}">
                <c16:uniqueId val="{0000001E-8C63-48B3-BDC1-4D19A53F431F}"/>
              </c:ext>
            </c:extLst>
          </c:dPt>
          <c:dPt>
            <c:idx val="17"/>
            <c:invertIfNegative val="0"/>
            <c:bubble3D val="0"/>
            <c:extLst>
              <c:ext xmlns:c16="http://schemas.microsoft.com/office/drawing/2014/chart" uri="{C3380CC4-5D6E-409C-BE32-E72D297353CC}">
                <c16:uniqueId val="{00000020-8C63-48B3-BDC1-4D19A53F431F}"/>
              </c:ext>
            </c:extLst>
          </c:dPt>
          <c:dPt>
            <c:idx val="18"/>
            <c:invertIfNegative val="0"/>
            <c:bubble3D val="0"/>
            <c:extLst>
              <c:ext xmlns:c16="http://schemas.microsoft.com/office/drawing/2014/chart" uri="{C3380CC4-5D6E-409C-BE32-E72D297353CC}">
                <c16:uniqueId val="{00000022-8C63-48B3-BDC1-4D19A53F431F}"/>
              </c:ext>
            </c:extLst>
          </c:dPt>
          <c:dPt>
            <c:idx val="20"/>
            <c:invertIfNegative val="0"/>
            <c:bubble3D val="0"/>
            <c:extLst>
              <c:ext xmlns:c16="http://schemas.microsoft.com/office/drawing/2014/chart" uri="{C3380CC4-5D6E-409C-BE32-E72D297353CC}">
                <c16:uniqueId val="{00000024-8C63-48B3-BDC1-4D19A53F431F}"/>
              </c:ext>
            </c:extLst>
          </c:dPt>
          <c:dPt>
            <c:idx val="21"/>
            <c:invertIfNegative val="0"/>
            <c:bubble3D val="0"/>
            <c:extLst>
              <c:ext xmlns:c16="http://schemas.microsoft.com/office/drawing/2014/chart" uri="{C3380CC4-5D6E-409C-BE32-E72D297353CC}">
                <c16:uniqueId val="{00000026-8C63-48B3-BDC1-4D19A53F431F}"/>
              </c:ext>
            </c:extLst>
          </c:dPt>
          <c:dPt>
            <c:idx val="22"/>
            <c:invertIfNegative val="0"/>
            <c:bubble3D val="0"/>
            <c:extLst>
              <c:ext xmlns:c16="http://schemas.microsoft.com/office/drawing/2014/chart" uri="{C3380CC4-5D6E-409C-BE32-E72D297353CC}">
                <c16:uniqueId val="{00000028-8C63-48B3-BDC1-4D19A53F431F}"/>
              </c:ext>
            </c:extLst>
          </c:dPt>
          <c:dPt>
            <c:idx val="23"/>
            <c:invertIfNegative val="0"/>
            <c:bubble3D val="0"/>
            <c:extLst>
              <c:ext xmlns:c16="http://schemas.microsoft.com/office/drawing/2014/chart" uri="{C3380CC4-5D6E-409C-BE32-E72D297353CC}">
                <c16:uniqueId val="{0000002A-8C63-48B3-BDC1-4D19A53F431F}"/>
              </c:ext>
            </c:extLst>
          </c:dPt>
          <c:dPt>
            <c:idx val="24"/>
            <c:invertIfNegative val="0"/>
            <c:bubble3D val="0"/>
            <c:extLst>
              <c:ext xmlns:c16="http://schemas.microsoft.com/office/drawing/2014/chart" uri="{C3380CC4-5D6E-409C-BE32-E72D297353CC}">
                <c16:uniqueId val="{0000002C-8C63-48B3-BDC1-4D19A53F431F}"/>
              </c:ext>
            </c:extLst>
          </c:dPt>
          <c:dPt>
            <c:idx val="25"/>
            <c:invertIfNegative val="0"/>
            <c:bubble3D val="0"/>
            <c:extLst>
              <c:ext xmlns:c16="http://schemas.microsoft.com/office/drawing/2014/chart" uri="{C3380CC4-5D6E-409C-BE32-E72D297353CC}">
                <c16:uniqueId val="{0000002E-8C63-48B3-BDC1-4D19A53F431F}"/>
              </c:ext>
            </c:extLst>
          </c:dPt>
          <c:dPt>
            <c:idx val="27"/>
            <c:invertIfNegative val="0"/>
            <c:bubble3D val="0"/>
            <c:extLst>
              <c:ext xmlns:c16="http://schemas.microsoft.com/office/drawing/2014/chart" uri="{C3380CC4-5D6E-409C-BE32-E72D297353CC}">
                <c16:uniqueId val="{00000032-5A16-4E99-AA80-EB431BA27753}"/>
              </c:ext>
            </c:extLst>
          </c:dPt>
          <c:dPt>
            <c:idx val="28"/>
            <c:invertIfNegative val="0"/>
            <c:bubble3D val="0"/>
            <c:extLst>
              <c:ext xmlns:c16="http://schemas.microsoft.com/office/drawing/2014/chart" uri="{C3380CC4-5D6E-409C-BE32-E72D297353CC}">
                <c16:uniqueId val="{00000033-5A16-4E99-AA80-EB431BA27753}"/>
              </c:ext>
            </c:extLst>
          </c:dPt>
          <c:dPt>
            <c:idx val="29"/>
            <c:invertIfNegative val="0"/>
            <c:bubble3D val="0"/>
            <c:extLst>
              <c:ext xmlns:c16="http://schemas.microsoft.com/office/drawing/2014/chart" uri="{C3380CC4-5D6E-409C-BE32-E72D297353CC}">
                <c16:uniqueId val="{00000034-5A16-4E99-AA80-EB431BA27753}"/>
              </c:ext>
            </c:extLst>
          </c:dPt>
          <c:dPt>
            <c:idx val="30"/>
            <c:invertIfNegative val="0"/>
            <c:bubble3D val="0"/>
            <c:extLst>
              <c:ext xmlns:c16="http://schemas.microsoft.com/office/drawing/2014/chart" uri="{C3380CC4-5D6E-409C-BE32-E72D297353CC}">
                <c16:uniqueId val="{00000035-5A16-4E99-AA80-EB431BA27753}"/>
              </c:ext>
            </c:extLst>
          </c:dPt>
          <c:dPt>
            <c:idx val="31"/>
            <c:invertIfNegative val="0"/>
            <c:bubble3D val="0"/>
            <c:extLst>
              <c:ext xmlns:c16="http://schemas.microsoft.com/office/drawing/2014/chart" uri="{C3380CC4-5D6E-409C-BE32-E72D297353CC}">
                <c16:uniqueId val="{00000036-5A16-4E99-AA80-EB431BA27753}"/>
              </c:ext>
            </c:extLst>
          </c:dPt>
          <c:dLbls>
            <c:spPr>
              <a:noFill/>
              <a:ln>
                <a:noFill/>
              </a:ln>
              <a:effectLst/>
            </c:spPr>
            <c:txPr>
              <a:bodyPr wrap="square" lIns="38100" tIns="19050" rIns="38100" bIns="19050" anchor="ctr">
                <a:spAutoFit/>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FY 2021</c:v>
                </c:pt>
                <c:pt idx="1">
                  <c:v>FY 2022</c:v>
                </c:pt>
                <c:pt idx="2">
                  <c:v>FY 2023</c:v>
                </c:pt>
                <c:pt idx="3">
                  <c:v>FY 2024</c:v>
                </c:pt>
                <c:pt idx="4">
                  <c:v>FY 2025</c:v>
                </c:pt>
                <c:pt idx="5">
                  <c:v>FY 2026</c:v>
                </c:pt>
              </c:strCache>
            </c:strRef>
          </c:cat>
          <c:val>
            <c:numRef>
              <c:f>Sheet1!$B$2:$G$2</c:f>
              <c:numCache>
                <c:formatCode>"$"#,##0.0</c:formatCode>
                <c:ptCount val="6"/>
                <c:pt idx="0">
                  <c:v>46.4</c:v>
                </c:pt>
                <c:pt idx="1">
                  <c:v>66.927000000000007</c:v>
                </c:pt>
                <c:pt idx="2">
                  <c:v>68.2</c:v>
                </c:pt>
                <c:pt idx="3">
                  <c:v>69.5</c:v>
                </c:pt>
                <c:pt idx="4">
                  <c:v>70.8</c:v>
                </c:pt>
                <c:pt idx="5">
                  <c:v>72.099999999999994</c:v>
                </c:pt>
              </c:numCache>
            </c:numRef>
          </c:val>
          <c:extLst>
            <c:ext xmlns:c16="http://schemas.microsoft.com/office/drawing/2014/chart" uri="{C3380CC4-5D6E-409C-BE32-E72D297353CC}">
              <c16:uniqueId val="{0000002F-8C63-48B3-BDC1-4D19A53F431F}"/>
            </c:ext>
          </c:extLst>
        </c:ser>
        <c:dLbls>
          <c:showLegendKey val="0"/>
          <c:showVal val="0"/>
          <c:showCatName val="0"/>
          <c:showSerName val="0"/>
          <c:showPercent val="0"/>
          <c:showBubbleSize val="0"/>
        </c:dLbls>
        <c:gapWidth val="20"/>
        <c:overlap val="100"/>
        <c:axId val="412100671"/>
        <c:axId val="89460335"/>
      </c:barChart>
      <c:barChart>
        <c:barDir val="col"/>
        <c:grouping val="stacked"/>
        <c:varyColors val="1"/>
        <c:ser>
          <c:idx val="3"/>
          <c:order val="1"/>
          <c:tx>
            <c:strRef>
              <c:f>Sheet1!$A$3</c:f>
              <c:strCache>
                <c:ptCount val="1"/>
                <c:pt idx="0">
                  <c:v>Total</c:v>
                </c:pt>
              </c:strCache>
            </c:strRef>
          </c:tx>
          <c:spPr>
            <a:noFill/>
          </c:spPr>
          <c:invertIfNegative val="0"/>
          <c:val>
            <c:numRef>
              <c:f>Sheet1!$B$3:$G$3</c:f>
              <c:numCache>
                <c:formatCode>"$"#,##0.0</c:formatCode>
                <c:ptCount val="6"/>
                <c:pt idx="0">
                  <c:v>46.4</c:v>
                </c:pt>
                <c:pt idx="1">
                  <c:v>66.927000000000007</c:v>
                </c:pt>
                <c:pt idx="2">
                  <c:v>68.2</c:v>
                </c:pt>
                <c:pt idx="3">
                  <c:v>69.5</c:v>
                </c:pt>
                <c:pt idx="4">
                  <c:v>70.8</c:v>
                </c:pt>
                <c:pt idx="5">
                  <c:v>72.099999999999994</c:v>
                </c:pt>
              </c:numCache>
            </c:numRef>
          </c:val>
          <c:extLst>
            <c:ext xmlns:c16="http://schemas.microsoft.com/office/drawing/2014/chart" uri="{C3380CC4-5D6E-409C-BE32-E72D297353CC}">
              <c16:uniqueId val="{00000020-4284-4DB7-AF68-02CE2D8BD93E}"/>
            </c:ext>
          </c:extLst>
        </c:ser>
        <c:dLbls>
          <c:showLegendKey val="0"/>
          <c:showVal val="0"/>
          <c:showCatName val="0"/>
          <c:showSerName val="0"/>
          <c:showPercent val="0"/>
          <c:showBubbleSize val="0"/>
        </c:dLbls>
        <c:gapWidth val="80"/>
        <c:overlap val="50"/>
        <c:axId val="1964979343"/>
        <c:axId val="1805476303"/>
      </c:barChart>
      <c:valAx>
        <c:axId val="89460335"/>
        <c:scaling>
          <c:orientation val="minMax"/>
          <c:max val="70"/>
          <c:min val="0"/>
        </c:scaling>
        <c:delete val="1"/>
        <c:axPos val="r"/>
        <c:majorGridlines>
          <c:spPr>
            <a:ln>
              <a:solidFill>
                <a:schemeClr val="bg1">
                  <a:lumMod val="75000"/>
                </a:schemeClr>
              </a:solidFill>
            </a:ln>
          </c:spPr>
        </c:majorGridlines>
        <c:numFmt formatCode="&quot;$&quot;#,##0.0" sourceLinked="1"/>
        <c:majorTickMark val="out"/>
        <c:minorTickMark val="none"/>
        <c:tickLblPos val="nextTo"/>
        <c:crossAx val="412100671"/>
        <c:crosses val="max"/>
        <c:crossBetween val="between"/>
      </c:valAx>
      <c:catAx>
        <c:axId val="412100671"/>
        <c:scaling>
          <c:orientation val="minMax"/>
        </c:scaling>
        <c:delete val="0"/>
        <c:axPos val="b"/>
        <c:numFmt formatCode="General" sourceLinked="1"/>
        <c:majorTickMark val="out"/>
        <c:minorTickMark val="none"/>
        <c:tickLblPos val="nextTo"/>
        <c:txPr>
          <a:bodyPr/>
          <a:lstStyle/>
          <a:p>
            <a:pPr>
              <a:defRPr sz="1200" b="0">
                <a:latin typeface="+mn-lt"/>
              </a:defRPr>
            </a:pPr>
            <a:endParaRPr lang="en-US"/>
          </a:p>
        </c:txPr>
        <c:crossAx val="89460335"/>
        <c:crosses val="autoZero"/>
        <c:auto val="1"/>
        <c:lblAlgn val="ctr"/>
        <c:lblOffset val="100"/>
        <c:noMultiLvlLbl val="0"/>
      </c:catAx>
      <c:valAx>
        <c:axId val="1805476303"/>
        <c:scaling>
          <c:orientation val="minMax"/>
        </c:scaling>
        <c:delete val="0"/>
        <c:axPos val="l"/>
        <c:title>
          <c:tx>
            <c:rich>
              <a:bodyPr/>
              <a:lstStyle/>
              <a:p>
                <a:pPr>
                  <a:defRPr/>
                </a:pPr>
                <a:r>
                  <a:rPr lang="en-US" sz="1200" b="0">
                    <a:latin typeface="+mn-lt"/>
                  </a:rPr>
                  <a:t>In billions $</a:t>
                </a:r>
              </a:p>
            </c:rich>
          </c:tx>
          <c:layout>
            <c:manualLayout>
              <c:xMode val="edge"/>
              <c:yMode val="edge"/>
              <c:x val="1.6888980546574364E-2"/>
              <c:y val="0.38925651233154246"/>
            </c:manualLayout>
          </c:layout>
          <c:overlay val="0"/>
        </c:title>
        <c:numFmt formatCode="&quot;$&quot;#,##0" sourceLinked="0"/>
        <c:majorTickMark val="out"/>
        <c:minorTickMark val="none"/>
        <c:tickLblPos val="nextTo"/>
        <c:txPr>
          <a:bodyPr/>
          <a:lstStyle/>
          <a:p>
            <a:pPr>
              <a:defRPr sz="1200" b="0">
                <a:latin typeface="+mn-lt"/>
              </a:defRPr>
            </a:pPr>
            <a:endParaRPr lang="en-US"/>
          </a:p>
        </c:txPr>
        <c:crossAx val="1964979343"/>
        <c:crosses val="autoZero"/>
        <c:crossBetween val="between"/>
      </c:valAx>
      <c:catAx>
        <c:axId val="1964979343"/>
        <c:scaling>
          <c:orientation val="minMax"/>
        </c:scaling>
        <c:delete val="1"/>
        <c:axPos val="b"/>
        <c:majorTickMark val="out"/>
        <c:minorTickMark val="none"/>
        <c:tickLblPos val="nextTo"/>
        <c:crossAx val="1805476303"/>
        <c:crosses val="autoZero"/>
        <c:auto val="1"/>
        <c:lblAlgn val="ctr"/>
        <c:lblOffset val="100"/>
        <c:noMultiLvlLbl val="0"/>
      </c:catAx>
      <c:spPr>
        <a:noFill/>
        <a:ln w="12700">
          <a:solidFill>
            <a:schemeClr val="bg1">
              <a:lumMod val="75000"/>
            </a:schemeClr>
          </a:solidFill>
          <a:prstDash val="solid"/>
        </a:ln>
      </c:spPr>
    </c:plotArea>
    <c:plotVisOnly val="1"/>
    <c:dispBlanksAs val="gap"/>
    <c:showDLblsOverMax val="0"/>
  </c:chart>
  <c:spPr>
    <a:noFill/>
    <a:ln>
      <a:noFill/>
    </a:ln>
  </c:spPr>
  <c:txPr>
    <a:bodyPr/>
    <a:lstStyle/>
    <a:p>
      <a:pPr>
        <a:defRPr sz="211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Value of Federal-Aid</a:t>
            </a:r>
            <a:r>
              <a:rPr lang="en-US" sz="1800" baseline="0" dirty="0"/>
              <a:t> Highway Projects by </a:t>
            </a:r>
          </a:p>
          <a:p>
            <a:pPr>
              <a:defRPr/>
            </a:pPr>
            <a:r>
              <a:rPr lang="en-US" sz="1800" baseline="0" dirty="0"/>
              <a:t>Type of Work, </a:t>
            </a:r>
            <a:r>
              <a:rPr lang="en-US" sz="1800" u="sng" baseline="0" dirty="0"/>
              <a:t>Utah</a:t>
            </a:r>
            <a:endParaRPr lang="en-US" sz="1800"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85212905615392"/>
          <c:y val="0.30332278049644906"/>
          <c:w val="0.59447166790034611"/>
          <c:h val="0.65823317938490611"/>
        </c:manualLayout>
      </c:layout>
      <c:pieChart>
        <c:varyColors val="1"/>
        <c:ser>
          <c:idx val="0"/>
          <c:order val="0"/>
          <c:tx>
            <c:strRef>
              <c:f>Sheet1!$B$1</c:f>
              <c:strCache>
                <c:ptCount val="1"/>
                <c:pt idx="0">
                  <c:v>FAST Act</c:v>
                </c:pt>
              </c:strCache>
            </c:strRef>
          </c:tx>
          <c:dPt>
            <c:idx val="0"/>
            <c:bubble3D val="0"/>
            <c:spPr>
              <a:solidFill>
                <a:schemeClr val="accent1"/>
              </a:solidFill>
              <a:ln>
                <a:noFill/>
              </a:ln>
              <a:effectLst/>
            </c:spPr>
            <c:extLst>
              <c:ext xmlns:c16="http://schemas.microsoft.com/office/drawing/2014/chart" uri="{C3380CC4-5D6E-409C-BE32-E72D297353CC}">
                <c16:uniqueId val="{00000001-1D58-429F-A1D0-B0FEC904CF52}"/>
              </c:ext>
            </c:extLst>
          </c:dPt>
          <c:dPt>
            <c:idx val="1"/>
            <c:bubble3D val="0"/>
            <c:spPr>
              <a:solidFill>
                <a:schemeClr val="accent2"/>
              </a:solidFill>
              <a:ln>
                <a:noFill/>
              </a:ln>
              <a:effectLst/>
            </c:spPr>
            <c:extLst>
              <c:ext xmlns:c16="http://schemas.microsoft.com/office/drawing/2014/chart" uri="{C3380CC4-5D6E-409C-BE32-E72D297353CC}">
                <c16:uniqueId val="{00000005-1D58-429F-A1D0-B0FEC904CF52}"/>
              </c:ext>
            </c:extLst>
          </c:dPt>
          <c:dPt>
            <c:idx val="2"/>
            <c:bubble3D val="0"/>
            <c:spPr>
              <a:solidFill>
                <a:schemeClr val="accent3"/>
              </a:solidFill>
              <a:ln>
                <a:noFill/>
              </a:ln>
              <a:effectLst/>
            </c:spPr>
            <c:extLst>
              <c:ext xmlns:c16="http://schemas.microsoft.com/office/drawing/2014/chart" uri="{C3380CC4-5D6E-409C-BE32-E72D297353CC}">
                <c16:uniqueId val="{00000004-1D58-429F-A1D0-B0FEC904CF52}"/>
              </c:ext>
            </c:extLst>
          </c:dPt>
          <c:dPt>
            <c:idx val="3"/>
            <c:bubble3D val="0"/>
            <c:spPr>
              <a:solidFill>
                <a:schemeClr val="tx2"/>
              </a:solidFill>
              <a:ln>
                <a:noFill/>
              </a:ln>
              <a:effectLst/>
            </c:spPr>
            <c:extLst>
              <c:ext xmlns:c16="http://schemas.microsoft.com/office/drawing/2014/chart" uri="{C3380CC4-5D6E-409C-BE32-E72D297353CC}">
                <c16:uniqueId val="{00000003-1D58-429F-A1D0-B0FEC904CF52}"/>
              </c:ext>
            </c:extLst>
          </c:dPt>
          <c:dPt>
            <c:idx val="4"/>
            <c:bubble3D val="0"/>
            <c:spPr>
              <a:solidFill>
                <a:schemeClr val="accent6"/>
              </a:solidFill>
              <a:ln>
                <a:noFill/>
              </a:ln>
              <a:effectLst/>
            </c:spPr>
            <c:extLst>
              <c:ext xmlns:c16="http://schemas.microsoft.com/office/drawing/2014/chart" uri="{C3380CC4-5D6E-409C-BE32-E72D297353CC}">
                <c16:uniqueId val="{00000002-1D58-429F-A1D0-B0FEC904CF52}"/>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103-4D7F-892B-8B99D5A4E299}"/>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C-A34B-4960-953F-6C51DCA76D22}"/>
              </c:ext>
            </c:extLst>
          </c:dPt>
          <c:dLbls>
            <c:dLbl>
              <c:idx val="0"/>
              <c:layout>
                <c:manualLayout>
                  <c:x val="-5.5982527449762433E-2"/>
                  <c:y val="-3.25315477569825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58-429F-A1D0-B0FEC904CF52}"/>
                </c:ext>
              </c:extLst>
            </c:dLbl>
            <c:dLbl>
              <c:idx val="1"/>
              <c:layout>
                <c:manualLayout>
                  <c:x val="9.6030026592554898E-2"/>
                  <c:y val="-5.3408827578686195E-2"/>
                </c:manualLayout>
              </c:layout>
              <c:tx>
                <c:rich>
                  <a:bodyPr/>
                  <a:lstStyle/>
                  <a:p>
                    <a:fld id="{4B38AE8A-2B25-4993-AF25-287785ABFDB5}" type="CATEGORYNAME">
                      <a:rPr lang="en-US"/>
                      <a:pPr/>
                      <a:t>[CATEGORY NAME]</a:t>
                    </a:fld>
                    <a:r>
                      <a:rPr lang="en-US" baseline="0"/>
                      <a:t>
&lt;</a:t>
                    </a:r>
                    <a:fld id="{D6C09D5E-9F26-4825-9085-80873B1E0E7B}" type="PERCENTAGE">
                      <a:rPr lang="en-US" baseline="0" smtClean="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58-429F-A1D0-B0FEC904CF52}"/>
                </c:ext>
              </c:extLst>
            </c:dLbl>
            <c:dLbl>
              <c:idx val="2"/>
              <c:layout>
                <c:manualLayout>
                  <c:x val="4.4385693430039251E-2"/>
                  <c:y val="3.22319803778573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03461849097951"/>
                      <c:h val="0.17896600373495453"/>
                    </c:manualLayout>
                  </c15:layout>
                </c:ext>
                <c:ext xmlns:c16="http://schemas.microsoft.com/office/drawing/2014/chart" uri="{C3380CC4-5D6E-409C-BE32-E72D297353CC}">
                  <c16:uniqueId val="{00000004-1D58-429F-A1D0-B0FEC904CF52}"/>
                </c:ext>
              </c:extLst>
            </c:dLbl>
            <c:dLbl>
              <c:idx val="3"/>
              <c:layout>
                <c:manualLayout>
                  <c:x val="-0.30726459583987054"/>
                  <c:y val="-5.950890544703588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59656176377587"/>
                      <c:h val="0.18109609499597873"/>
                    </c:manualLayout>
                  </c15:layout>
                </c:ext>
                <c:ext xmlns:c16="http://schemas.microsoft.com/office/drawing/2014/chart" uri="{C3380CC4-5D6E-409C-BE32-E72D297353CC}">
                  <c16:uniqueId val="{00000003-1D58-429F-A1D0-B0FEC904CF52}"/>
                </c:ext>
              </c:extLst>
            </c:dLbl>
            <c:dLbl>
              <c:idx val="4"/>
              <c:layout>
                <c:manualLayout>
                  <c:x val="-5.5440619317999686E-2"/>
                  <c:y val="6.22137443600823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D58-429F-A1D0-B0FEC904CF52}"/>
                </c:ext>
              </c:extLst>
            </c:dLbl>
            <c:dLbl>
              <c:idx val="5"/>
              <c:layout>
                <c:manualLayout>
                  <c:x val="1.2400420312409224E-2"/>
                  <c:y val="1.62296724417605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103-4D7F-892B-8B99D5A4E299}"/>
                </c:ext>
              </c:extLst>
            </c:dLbl>
            <c:dLbl>
              <c:idx val="6"/>
              <c:layout>
                <c:manualLayout>
                  <c:x val="3.3067787499757896E-2"/>
                  <c:y val="-2.70494540696012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34B-4960-953F-6C51DCA76D2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Added Capacity</c:v>
                </c:pt>
                <c:pt idx="1">
                  <c:v>New Construction</c:v>
                </c:pt>
                <c:pt idx="2">
                  <c:v>Planning, Design &amp; Admin</c:v>
                </c:pt>
                <c:pt idx="3">
                  <c:v>Reconstruction &amp; Repair</c:v>
                </c:pt>
                <c:pt idx="4">
                  <c:v>Right of Way Purchases</c:v>
                </c:pt>
                <c:pt idx="5">
                  <c:v>Inspections, Debt Service, Other</c:v>
                </c:pt>
              </c:strCache>
            </c:strRef>
          </c:cat>
          <c:val>
            <c:numRef>
              <c:f>Sheet1!$B$2:$B$7</c:f>
              <c:numCache>
                <c:formatCode>0%</c:formatCode>
                <c:ptCount val="6"/>
                <c:pt idx="0">
                  <c:v>0.08</c:v>
                </c:pt>
                <c:pt idx="1">
                  <c:v>0.01</c:v>
                </c:pt>
                <c:pt idx="2">
                  <c:v>0.13</c:v>
                </c:pt>
                <c:pt idx="3">
                  <c:v>0.57999999999999996</c:v>
                </c:pt>
                <c:pt idx="4">
                  <c:v>0.03</c:v>
                </c:pt>
                <c:pt idx="5">
                  <c:v>0.17</c:v>
                </c:pt>
              </c:numCache>
            </c:numRef>
          </c:val>
          <c:extLst>
            <c:ext xmlns:c16="http://schemas.microsoft.com/office/drawing/2014/chart" uri="{C3380CC4-5D6E-409C-BE32-E72D297353CC}">
              <c16:uniqueId val="{00000000-88C6-4EF6-8ED1-4EAFD757A5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a:t>Value of Federal-Aid</a:t>
            </a:r>
            <a:r>
              <a:rPr lang="en-US" sz="1800" baseline="0"/>
              <a:t> Highway Projects by </a:t>
            </a:r>
          </a:p>
          <a:p>
            <a:pPr>
              <a:defRPr/>
            </a:pPr>
            <a:r>
              <a:rPr lang="en-US" sz="1800" baseline="0"/>
              <a:t>Type of Work, </a:t>
            </a:r>
            <a:r>
              <a:rPr lang="en-US" sz="1800" u="sng" baseline="0"/>
              <a:t>Texas</a:t>
            </a:r>
            <a:endParaRPr lang="en-US" sz="1800" u="sng"/>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85212905615392"/>
          <c:y val="0.30332278049644906"/>
          <c:w val="0.59447166790034611"/>
          <c:h val="0.65823317938490611"/>
        </c:manualLayout>
      </c:layout>
      <c:pieChart>
        <c:varyColors val="1"/>
        <c:ser>
          <c:idx val="0"/>
          <c:order val="0"/>
          <c:tx>
            <c:strRef>
              <c:f>Sheet1!$B$1</c:f>
              <c:strCache>
                <c:ptCount val="1"/>
                <c:pt idx="0">
                  <c:v>IIJA</c:v>
                </c:pt>
              </c:strCache>
            </c:strRef>
          </c:tx>
          <c:dPt>
            <c:idx val="0"/>
            <c:bubble3D val="0"/>
            <c:spPr>
              <a:solidFill>
                <a:schemeClr val="accent1"/>
              </a:solidFill>
              <a:ln>
                <a:noFill/>
              </a:ln>
              <a:effectLst/>
            </c:spPr>
            <c:extLst>
              <c:ext xmlns:c16="http://schemas.microsoft.com/office/drawing/2014/chart" uri="{C3380CC4-5D6E-409C-BE32-E72D297353CC}">
                <c16:uniqueId val="{00000001-6C60-467A-B9DB-5A374CA8C29E}"/>
              </c:ext>
            </c:extLst>
          </c:dPt>
          <c:dPt>
            <c:idx val="1"/>
            <c:bubble3D val="0"/>
            <c:spPr>
              <a:solidFill>
                <a:schemeClr val="accent2"/>
              </a:solidFill>
              <a:ln>
                <a:noFill/>
              </a:ln>
              <a:effectLst/>
            </c:spPr>
            <c:extLst>
              <c:ext xmlns:c16="http://schemas.microsoft.com/office/drawing/2014/chart" uri="{C3380CC4-5D6E-409C-BE32-E72D297353CC}">
                <c16:uniqueId val="{00000003-6C60-467A-B9DB-5A374CA8C29E}"/>
              </c:ext>
            </c:extLst>
          </c:dPt>
          <c:dPt>
            <c:idx val="2"/>
            <c:bubble3D val="0"/>
            <c:spPr>
              <a:solidFill>
                <a:schemeClr val="accent3"/>
              </a:solidFill>
              <a:ln>
                <a:noFill/>
              </a:ln>
              <a:effectLst/>
            </c:spPr>
            <c:extLst>
              <c:ext xmlns:c16="http://schemas.microsoft.com/office/drawing/2014/chart" uri="{C3380CC4-5D6E-409C-BE32-E72D297353CC}">
                <c16:uniqueId val="{00000005-6C60-467A-B9DB-5A374CA8C29E}"/>
              </c:ext>
            </c:extLst>
          </c:dPt>
          <c:dPt>
            <c:idx val="3"/>
            <c:bubble3D val="0"/>
            <c:spPr>
              <a:solidFill>
                <a:schemeClr val="tx2"/>
              </a:solidFill>
              <a:ln>
                <a:noFill/>
              </a:ln>
              <a:effectLst/>
            </c:spPr>
            <c:extLst>
              <c:ext xmlns:c16="http://schemas.microsoft.com/office/drawing/2014/chart" uri="{C3380CC4-5D6E-409C-BE32-E72D297353CC}">
                <c16:uniqueId val="{00000007-6C60-467A-B9DB-5A374CA8C29E}"/>
              </c:ext>
            </c:extLst>
          </c:dPt>
          <c:dPt>
            <c:idx val="4"/>
            <c:bubble3D val="0"/>
            <c:spPr>
              <a:solidFill>
                <a:schemeClr val="accent6"/>
              </a:solidFill>
              <a:ln>
                <a:noFill/>
              </a:ln>
              <a:effectLst/>
            </c:spPr>
            <c:extLst>
              <c:ext xmlns:c16="http://schemas.microsoft.com/office/drawing/2014/chart" uri="{C3380CC4-5D6E-409C-BE32-E72D297353CC}">
                <c16:uniqueId val="{00000009-6C60-467A-B9DB-5A374CA8C29E}"/>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C60-467A-B9DB-5A374CA8C29E}"/>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D-6C60-467A-B9DB-5A374CA8C29E}"/>
              </c:ext>
            </c:extLst>
          </c:dPt>
          <c:dLbls>
            <c:dLbl>
              <c:idx val="0"/>
              <c:layout>
                <c:manualLayout>
                  <c:x val="3.9528373935486683E-3"/>
                  <c:y val="-8.187039094341680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60-467A-B9DB-5A374CA8C29E}"/>
                </c:ext>
              </c:extLst>
            </c:dLbl>
            <c:dLbl>
              <c:idx val="1"/>
              <c:layout>
                <c:manualLayout>
                  <c:x val="2.3694241436834424E-2"/>
                  <c:y val="-5.07038821717261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C60-467A-B9DB-5A374CA8C29E}"/>
                </c:ext>
              </c:extLst>
            </c:dLbl>
            <c:dLbl>
              <c:idx val="2"/>
              <c:layout>
                <c:manualLayout>
                  <c:x val="4.0252219992569511E-2"/>
                  <c:y val="-8.342200726544176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03461849097951"/>
                      <c:h val="0.17896600373495453"/>
                    </c:manualLayout>
                  </c15:layout>
                </c:ext>
                <c:ext xmlns:c16="http://schemas.microsoft.com/office/drawing/2014/chart" uri="{C3380CC4-5D6E-409C-BE32-E72D297353CC}">
                  <c16:uniqueId val="{00000005-6C60-467A-B9DB-5A374CA8C29E}"/>
                </c:ext>
              </c:extLst>
            </c:dLbl>
            <c:dLbl>
              <c:idx val="3"/>
              <c:layout>
                <c:manualLayout>
                  <c:x val="-3.6522167053189822E-2"/>
                  <c:y val="1.918274866754794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92919457642719"/>
                      <c:h val="0.18109609499597873"/>
                    </c:manualLayout>
                  </c15:layout>
                </c:ext>
                <c:ext xmlns:c16="http://schemas.microsoft.com/office/drawing/2014/chart" uri="{C3380CC4-5D6E-409C-BE32-E72D297353CC}">
                  <c16:uniqueId val="{00000007-6C60-467A-B9DB-5A374CA8C29E}"/>
                </c:ext>
              </c:extLst>
            </c:dLbl>
            <c:dLbl>
              <c:idx val="4"/>
              <c:layout>
                <c:manualLayout>
                  <c:x val="-7.4041249786613542E-2"/>
                  <c:y val="2.43445086626408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C60-467A-B9DB-5A374CA8C29E}"/>
                </c:ext>
              </c:extLst>
            </c:dLbl>
            <c:dLbl>
              <c:idx val="5"/>
              <c:layout>
                <c:manualLayout>
                  <c:x val="8.2669468749394827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C60-467A-B9DB-5A374CA8C29E}"/>
                </c:ext>
              </c:extLst>
            </c:dLbl>
            <c:dLbl>
              <c:idx val="6"/>
              <c:layout>
                <c:manualLayout>
                  <c:x val="3.3067787499757896E-2"/>
                  <c:y val="-2.70494540696012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C60-467A-B9DB-5A374CA8C2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Added Capacity</c:v>
                </c:pt>
                <c:pt idx="1">
                  <c:v>New Construction</c:v>
                </c:pt>
                <c:pt idx="2">
                  <c:v>Planning, Design &amp; Admin</c:v>
                </c:pt>
                <c:pt idx="3">
                  <c:v>Reconstruction &amp; Repair</c:v>
                </c:pt>
                <c:pt idx="4">
                  <c:v>Right of Way Purchases</c:v>
                </c:pt>
                <c:pt idx="5">
                  <c:v>Inspections, Debt Service, Other</c:v>
                </c:pt>
              </c:strCache>
            </c:strRef>
          </c:cat>
          <c:val>
            <c:numRef>
              <c:f>Sheet1!$B$2:$B$7</c:f>
              <c:numCache>
                <c:formatCode>0%</c:formatCode>
                <c:ptCount val="6"/>
                <c:pt idx="0">
                  <c:v>0.28999999999999998</c:v>
                </c:pt>
                <c:pt idx="1">
                  <c:v>0.04</c:v>
                </c:pt>
                <c:pt idx="2">
                  <c:v>0.11</c:v>
                </c:pt>
                <c:pt idx="3">
                  <c:v>0.44</c:v>
                </c:pt>
                <c:pt idx="4">
                  <c:v>0.08</c:v>
                </c:pt>
                <c:pt idx="5">
                  <c:v>0.04</c:v>
                </c:pt>
              </c:numCache>
            </c:numRef>
          </c:val>
          <c:extLst>
            <c:ext xmlns:c16="http://schemas.microsoft.com/office/drawing/2014/chart" uri="{C3380CC4-5D6E-409C-BE32-E72D297353CC}">
              <c16:uniqueId val="{0000000E-6C60-467A-B9DB-5A374CA8C2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Year 1</c:v>
                </c:pt>
                <c:pt idx="1">
                  <c:v>Year 2</c:v>
                </c:pt>
                <c:pt idx="2">
                  <c:v>Year 3</c:v>
                </c:pt>
                <c:pt idx="3">
                  <c:v>Year 4</c:v>
                </c:pt>
                <c:pt idx="4">
                  <c:v>Year 5</c:v>
                </c:pt>
                <c:pt idx="5">
                  <c:v>Year 6</c:v>
                </c:pt>
                <c:pt idx="6">
                  <c:v>Year 7+</c:v>
                </c:pt>
                <c:pt idx="8">
                  <c:v>Year 1</c:v>
                </c:pt>
                <c:pt idx="9">
                  <c:v>Year 2</c:v>
                </c:pt>
                <c:pt idx="10">
                  <c:v>Year 3</c:v>
                </c:pt>
                <c:pt idx="11">
                  <c:v>Year 4</c:v>
                </c:pt>
                <c:pt idx="12">
                  <c:v>Year 5</c:v>
                </c:pt>
                <c:pt idx="13">
                  <c:v>Year 6</c:v>
                </c:pt>
                <c:pt idx="14">
                  <c:v>Year 7+</c:v>
                </c:pt>
              </c:strCache>
            </c:strRef>
          </c:cat>
          <c:val>
            <c:numRef>
              <c:f>Sheet1!$B$2:$B$16</c:f>
              <c:numCache>
                <c:formatCode>0%</c:formatCode>
                <c:ptCount val="15"/>
                <c:pt idx="0">
                  <c:v>0.25</c:v>
                </c:pt>
                <c:pt idx="1">
                  <c:v>0.41</c:v>
                </c:pt>
                <c:pt idx="2">
                  <c:v>0.15</c:v>
                </c:pt>
                <c:pt idx="3">
                  <c:v>0.05</c:v>
                </c:pt>
                <c:pt idx="4">
                  <c:v>0.04</c:v>
                </c:pt>
                <c:pt idx="5">
                  <c:v>0.03</c:v>
                </c:pt>
                <c:pt idx="6">
                  <c:v>0.03</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Discretionary Funds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Year 1</c:v>
                </c:pt>
                <c:pt idx="1">
                  <c:v>Year 2</c:v>
                </c:pt>
                <c:pt idx="2">
                  <c:v>Year 3</c:v>
                </c:pt>
                <c:pt idx="3">
                  <c:v>Year 4</c:v>
                </c:pt>
                <c:pt idx="4">
                  <c:v>Year 5</c:v>
                </c:pt>
                <c:pt idx="5">
                  <c:v>Year 6</c:v>
                </c:pt>
                <c:pt idx="6">
                  <c:v>Year 7+</c:v>
                </c:pt>
                <c:pt idx="8">
                  <c:v>Year 1</c:v>
                </c:pt>
                <c:pt idx="9">
                  <c:v>Year 2</c:v>
                </c:pt>
                <c:pt idx="10">
                  <c:v>Year 3</c:v>
                </c:pt>
                <c:pt idx="11">
                  <c:v>Year 4</c:v>
                </c:pt>
                <c:pt idx="12">
                  <c:v>Year 5</c:v>
                </c:pt>
                <c:pt idx="13">
                  <c:v>Year 6</c:v>
                </c:pt>
                <c:pt idx="14">
                  <c:v>Year 7+</c:v>
                </c:pt>
              </c:strCache>
            </c:strRef>
          </c:cat>
          <c:val>
            <c:numRef>
              <c:f>Sheet1!$C$2:$C$16</c:f>
              <c:numCache>
                <c:formatCode>General</c:formatCode>
                <c:ptCount val="15"/>
                <c:pt idx="8" formatCode="0%">
                  <c:v>0.05</c:v>
                </c:pt>
                <c:pt idx="9" formatCode="0%">
                  <c:v>0.09</c:v>
                </c:pt>
                <c:pt idx="10" formatCode="0%">
                  <c:v>0.22</c:v>
                </c:pt>
                <c:pt idx="11" formatCode="0%">
                  <c:v>0.28000000000000003</c:v>
                </c:pt>
                <c:pt idx="12" formatCode="0%">
                  <c:v>0.2</c:v>
                </c:pt>
                <c:pt idx="13" formatCode="0%">
                  <c:v>0.08</c:v>
                </c:pt>
                <c:pt idx="14" formatCode="0%">
                  <c:v>0.05</c:v>
                </c:pt>
              </c:numCache>
            </c:numRef>
          </c:val>
          <c:extLst>
            <c:ext xmlns:c16="http://schemas.microsoft.com/office/drawing/2014/chart" uri="{C3380CC4-5D6E-409C-BE32-E72D297353CC}">
              <c16:uniqueId val="{00000001-0C66-4567-8159-BEB4A7649FA2}"/>
            </c:ext>
          </c:extLst>
        </c:ser>
        <c:dLbls>
          <c:showLegendKey val="0"/>
          <c:showVal val="0"/>
          <c:showCatName val="0"/>
          <c:showSerName val="0"/>
          <c:showPercent val="0"/>
          <c:showBubbleSize val="0"/>
        </c:dLbls>
        <c:gapWidth val="15"/>
        <c:overlap val="91"/>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33675588451011002"/>
          <c:y val="0.9279617131191934"/>
          <c:w val="0.32947321895815224"/>
          <c:h val="7.203828688080656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Core Highway Formula Program</c:v>
                </c:pt>
              </c:strCache>
            </c:strRef>
          </c:tx>
          <c:spPr>
            <a:solidFill>
              <a:schemeClr val="tx2"/>
            </a:solidFill>
            <a:ln>
              <a:noFill/>
            </a:ln>
            <a:effectLst/>
          </c:spPr>
          <c:invertIfNegative val="0"/>
          <c:dLbls>
            <c:dLbl>
              <c:idx val="0"/>
              <c:tx>
                <c:rich>
                  <a:bodyPr/>
                  <a:lstStyle/>
                  <a:p>
                    <a:fld id="{6F3C39E6-D2F1-4557-9B83-9785472A0CAA}" type="SERIESNAME">
                      <a:rPr lang="en-US"/>
                      <a:pPr/>
                      <a:t>[SERIES NAME]</a:t>
                    </a:fld>
                    <a:r>
                      <a:rPr lang="en-US" baseline="0"/>
                      <a:t>, </a:t>
                    </a:r>
                    <a:fld id="{5222ED9E-5DF1-48AA-95AA-D78C177AD7EB}" type="VALUE">
                      <a:rPr lang="en-US" baseline="0" smtClean="0"/>
                      <a:pPr/>
                      <a:t>[VALUE]</a:t>
                    </a:fld>
                    <a:r>
                      <a:rPr lang="en-US" baseline="0"/>
                      <a:t>B</a:t>
                    </a:r>
                  </a:p>
                </c:rich>
              </c:tx>
              <c:showLegendKey val="0"/>
              <c:showVal val="1"/>
              <c:showCatName val="0"/>
              <c:showSerName val="1"/>
              <c:showPercent val="0"/>
              <c:showBubbleSize val="0"/>
              <c:extLst>
                <c:ext xmlns:c15="http://schemas.microsoft.com/office/drawing/2012/chart" uri="{CE6537A1-D6FC-4f65-9D91-7224C49458BB}">
                  <c15:layout>
                    <c:manualLayout>
                      <c:w val="0.48666584069976476"/>
                      <c:h val="0.15785062301279359"/>
                    </c:manualLayout>
                  </c15:layout>
                  <c15:dlblFieldTable/>
                  <c15:showDataLabelsRange val="0"/>
                </c:ext>
                <c:ext xmlns:c16="http://schemas.microsoft.com/office/drawing/2014/chart" uri="{C3380CC4-5D6E-409C-BE32-E72D297353CC}">
                  <c16:uniqueId val="{00000006-9C19-4D93-AE18-7F9016DF4B4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Sheet1!$B$2</c:f>
              <c:numCache>
                <c:formatCode>"$"#,##0.0</c:formatCode>
                <c:ptCount val="1"/>
                <c:pt idx="0">
                  <c:v>9.5</c:v>
                </c:pt>
              </c:numCache>
            </c:numRef>
          </c:val>
          <c:extLst>
            <c:ext xmlns:c16="http://schemas.microsoft.com/office/drawing/2014/chart" uri="{C3380CC4-5D6E-409C-BE32-E72D297353CC}">
              <c16:uniqueId val="{00000000-267A-4A4A-94D8-A11B8C4EEC9A}"/>
            </c:ext>
          </c:extLst>
        </c:ser>
        <c:ser>
          <c:idx val="1"/>
          <c:order val="1"/>
          <c:tx>
            <c:strRef>
              <c:f>Sheet1!$A$3</c:f>
              <c:strCache>
                <c:ptCount val="1"/>
                <c:pt idx="0">
                  <c:v>New Bridge Formula Program</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EACC115C-3298-42CC-A64D-4866A8335071}" type="SERIESNAME">
                      <a:rPr lang="en-US" sz="1400"/>
                      <a:pPr>
                        <a:defRPr sz="1400" b="1">
                          <a:solidFill>
                            <a:schemeClr val="bg1"/>
                          </a:solidFill>
                        </a:defRPr>
                      </a:pPr>
                      <a:t>[SERIES NAME]</a:t>
                    </a:fld>
                    <a:r>
                      <a:rPr lang="en-US" sz="1400" baseline="0"/>
                      <a:t>, </a:t>
                    </a:r>
                    <a:fld id="{E478013B-B19E-45B6-90BF-30AE7E38D618}" type="VALUE">
                      <a:rPr lang="en-US" sz="1400" baseline="0" smtClean="0"/>
                      <a:pPr>
                        <a:defRPr sz="1400" b="1">
                          <a:solidFill>
                            <a:schemeClr val="bg1"/>
                          </a:solidFill>
                        </a:defRPr>
                      </a:pPr>
                      <a:t>[VALUE]</a:t>
                    </a:fld>
                    <a:r>
                      <a:rPr lang="en-US" sz="1400" baseline="0"/>
                      <a:t>B</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0442199982731908"/>
                      <c:h val="0.10839417781560336"/>
                    </c:manualLayout>
                  </c15:layout>
                  <c15:dlblFieldTable/>
                  <c15:showDataLabelsRange val="0"/>
                </c:ext>
                <c:ext xmlns:c16="http://schemas.microsoft.com/office/drawing/2014/chart" uri="{C3380CC4-5D6E-409C-BE32-E72D297353CC}">
                  <c16:uniqueId val="{00000005-9C19-4D93-AE18-7F9016DF4B4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Sheet1!$B$3</c:f>
              <c:numCache>
                <c:formatCode>"$"#,##0.0</c:formatCode>
                <c:ptCount val="1"/>
                <c:pt idx="0">
                  <c:v>5.5</c:v>
                </c:pt>
              </c:numCache>
            </c:numRef>
          </c:val>
          <c:extLst>
            <c:ext xmlns:c16="http://schemas.microsoft.com/office/drawing/2014/chart" uri="{C3380CC4-5D6E-409C-BE32-E72D297353CC}">
              <c16:uniqueId val="{00000000-9C19-4D93-AE18-7F9016DF4B4E}"/>
            </c:ext>
          </c:extLst>
        </c:ser>
        <c:ser>
          <c:idx val="2"/>
          <c:order val="2"/>
          <c:tx>
            <c:strRef>
              <c:f>Sheet1!$A$4</c:f>
              <c:strCache>
                <c:ptCount val="1"/>
                <c:pt idx="0">
                  <c:v>Electric Vehicle Formula Program</c:v>
                </c:pt>
              </c:strCache>
            </c:strRef>
          </c:tx>
          <c:spPr>
            <a:solidFill>
              <a:schemeClr val="accent3"/>
            </a:solidFill>
            <a:ln>
              <a:noFill/>
            </a:ln>
            <a:effectLst/>
          </c:spPr>
          <c:invertIfNegative val="0"/>
          <c:dLbls>
            <c:dLbl>
              <c:idx val="0"/>
              <c:tx>
                <c:rich>
                  <a:bodyPr/>
                  <a:lstStyle/>
                  <a:p>
                    <a:fld id="{70FCEB38-0754-42B2-BA17-4C98A3AAA721}" type="SERIESNAME">
                      <a:rPr lang="en-US"/>
                      <a:pPr/>
                      <a:t>[SERIES NAME]</a:t>
                    </a:fld>
                    <a:r>
                      <a:rPr lang="en-US" baseline="0"/>
                      <a:t>, </a:t>
                    </a:r>
                    <a:fld id="{D74E2D90-0271-43E5-9EB1-38C072F5EDA0}" type="VALUE">
                      <a:rPr lang="en-US" baseline="0" smtClean="0"/>
                      <a:pPr/>
                      <a:t>[VALUE]</a:t>
                    </a:fld>
                    <a:r>
                      <a:rPr lang="en-US" baseline="0"/>
                      <a:t>B</a:t>
                    </a:r>
                  </a:p>
                </c:rich>
              </c:tx>
              <c:showLegendKey val="0"/>
              <c:showVal val="1"/>
              <c:showCatName val="0"/>
              <c:showSerName val="1"/>
              <c:showPercent val="0"/>
              <c:showBubbleSize val="0"/>
              <c:extLst>
                <c:ext xmlns:c15="http://schemas.microsoft.com/office/drawing/2012/chart" uri="{CE6537A1-D6FC-4f65-9D91-7224C49458BB}">
                  <c15:layout>
                    <c:manualLayout>
                      <c:w val="0.51652794213286246"/>
                      <c:h val="8.256407586805535E-2"/>
                    </c:manualLayout>
                  </c15:layout>
                  <c15:dlblFieldTable/>
                  <c15:showDataLabelsRange val="0"/>
                </c:ext>
                <c:ext xmlns:c16="http://schemas.microsoft.com/office/drawing/2014/chart" uri="{C3380CC4-5D6E-409C-BE32-E72D297353CC}">
                  <c16:uniqueId val="{00000004-9C19-4D93-AE18-7F9016DF4B4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Sheet1!$B$4</c:f>
              <c:numCache>
                <c:formatCode>"$"#,##0.0</c:formatCode>
                <c:ptCount val="1"/>
                <c:pt idx="0">
                  <c:v>1</c:v>
                </c:pt>
              </c:numCache>
            </c:numRef>
          </c:val>
          <c:extLst>
            <c:ext xmlns:c16="http://schemas.microsoft.com/office/drawing/2014/chart" uri="{C3380CC4-5D6E-409C-BE32-E72D297353CC}">
              <c16:uniqueId val="{00000001-9C19-4D93-AE18-7F9016DF4B4E}"/>
            </c:ext>
          </c:extLst>
        </c:ser>
        <c:ser>
          <c:idx val="3"/>
          <c:order val="3"/>
          <c:tx>
            <c:strRef>
              <c:f>Sheet1!$A$5</c:f>
              <c:strCache>
                <c:ptCount val="1"/>
                <c:pt idx="0">
                  <c:v>U.S. DOT Controlled Grants</c:v>
                </c:pt>
              </c:strCache>
            </c:strRef>
          </c:tx>
          <c:spPr>
            <a:solidFill>
              <a:schemeClr val="accent4"/>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E111CFFC-B0BB-447B-BF55-C30DBA3F6C74}" type="SERIESNAME">
                      <a:rPr lang="en-US" sz="1400" b="1">
                        <a:solidFill>
                          <a:schemeClr val="bg1"/>
                        </a:solidFill>
                      </a:rPr>
                      <a:pPr>
                        <a:defRPr sz="1400" b="1">
                          <a:solidFill>
                            <a:schemeClr val="bg1"/>
                          </a:solidFill>
                        </a:defRPr>
                      </a:pPr>
                      <a:t>[SERIES NAME]</a:t>
                    </a:fld>
                    <a:r>
                      <a:rPr lang="en-US" sz="1400" b="1" baseline="0">
                        <a:solidFill>
                          <a:schemeClr val="bg1"/>
                        </a:solidFill>
                      </a:rPr>
                      <a:t>, </a:t>
                    </a:r>
                    <a:fld id="{35F03D5E-FA71-4DD1-86D7-D89F8400EEF2}" type="VALUE">
                      <a:rPr lang="en-US" sz="1400" b="1" baseline="0" smtClean="0">
                        <a:solidFill>
                          <a:schemeClr val="bg1"/>
                        </a:solidFill>
                      </a:rPr>
                      <a:pPr>
                        <a:defRPr sz="1400" b="1">
                          <a:solidFill>
                            <a:schemeClr val="bg1"/>
                          </a:solidFill>
                        </a:defRPr>
                      </a:pPr>
                      <a:t>[VALUE]</a:t>
                    </a:fld>
                    <a:r>
                      <a:rPr lang="en-US" sz="1400" b="1" baseline="0">
                        <a:solidFill>
                          <a:schemeClr val="bg1"/>
                        </a:solidFill>
                      </a:rPr>
                      <a:t>B</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018582437240827"/>
                      <c:h val="9.527412603272184E-2"/>
                    </c:manualLayout>
                  </c15:layout>
                  <c15:dlblFieldTable/>
                  <c15:showDataLabelsRange val="0"/>
                </c:ext>
                <c:ext xmlns:c16="http://schemas.microsoft.com/office/drawing/2014/chart" uri="{C3380CC4-5D6E-409C-BE32-E72D297353CC}">
                  <c16:uniqueId val="{00000003-9C19-4D93-AE18-7F9016DF4B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Sheet1!$B$5</c:f>
              <c:numCache>
                <c:formatCode>"$"#,##0.0</c:formatCode>
                <c:ptCount val="1"/>
                <c:pt idx="0">
                  <c:v>5.1449999999999996</c:v>
                </c:pt>
              </c:numCache>
            </c:numRef>
          </c:val>
          <c:extLst>
            <c:ext xmlns:c16="http://schemas.microsoft.com/office/drawing/2014/chart" uri="{C3380CC4-5D6E-409C-BE32-E72D297353CC}">
              <c16:uniqueId val="{00000002-9C19-4D93-AE18-7F9016DF4B4E}"/>
            </c:ext>
          </c:extLst>
        </c:ser>
        <c:dLbls>
          <c:showLegendKey val="0"/>
          <c:showVal val="0"/>
          <c:showCatName val="0"/>
          <c:showSerName val="0"/>
          <c:showPercent val="0"/>
          <c:showBubbleSize val="0"/>
        </c:dLbls>
        <c:gapWidth val="50"/>
        <c:overlap val="100"/>
        <c:axId val="293642111"/>
        <c:axId val="293663231"/>
      </c:barChart>
      <c:catAx>
        <c:axId val="29364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663231"/>
        <c:crosses val="autoZero"/>
        <c:auto val="1"/>
        <c:lblAlgn val="ctr"/>
        <c:lblOffset val="100"/>
        <c:noMultiLvlLbl val="0"/>
      </c:catAx>
      <c:valAx>
        <c:axId val="293663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 billions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64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Top States - Percent of Available Bridge Formula Funds Committed</a:t>
            </a:r>
          </a:p>
        </c:rich>
      </c:tx>
      <c:overlay val="0"/>
    </c:title>
    <c:autoTitleDeleted val="0"/>
    <c:plotArea>
      <c:layout>
        <c:manualLayout>
          <c:layoutTarget val="inner"/>
          <c:xMode val="edge"/>
          <c:yMode val="edge"/>
          <c:x val="0.15882882943856841"/>
          <c:y val="3.3494771486897473E-2"/>
          <c:w val="0.82603717045652592"/>
          <c:h val="0.78648624605948847"/>
        </c:manualLayout>
      </c:layout>
      <c:barChart>
        <c:barDir val="bar"/>
        <c:grouping val="clustered"/>
        <c:varyColors val="0"/>
        <c:ser>
          <c:idx val="0"/>
          <c:order val="0"/>
          <c:tx>
            <c:strRef>
              <c:f>Sheet1!$B$1</c:f>
              <c:strCache>
                <c:ptCount val="1"/>
                <c:pt idx="0">
                  <c:v>Percent of Available Bridge Formula Funds Committed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Vermont</c:v>
                </c:pt>
                <c:pt idx="1">
                  <c:v>Tennessee</c:v>
                </c:pt>
                <c:pt idx="2">
                  <c:v>Ohio</c:v>
                </c:pt>
                <c:pt idx="3">
                  <c:v>Alabama</c:v>
                </c:pt>
                <c:pt idx="4">
                  <c:v>Arkansas</c:v>
                </c:pt>
                <c:pt idx="5">
                  <c:v>Idaho</c:v>
                </c:pt>
                <c:pt idx="6">
                  <c:v>Nebraska</c:v>
                </c:pt>
                <c:pt idx="7">
                  <c:v>West Virginia</c:v>
                </c:pt>
                <c:pt idx="8">
                  <c:v>Oklahoma</c:v>
                </c:pt>
                <c:pt idx="9">
                  <c:v>Florida</c:v>
                </c:pt>
                <c:pt idx="10">
                  <c:v>Indiana</c:v>
                </c:pt>
                <c:pt idx="11">
                  <c:v>North Dakota</c:v>
                </c:pt>
                <c:pt idx="12">
                  <c:v>Georgia</c:v>
                </c:pt>
              </c:strCache>
            </c:strRef>
          </c:cat>
          <c:val>
            <c:numRef>
              <c:f>Sheet1!$B$2:$B$15</c:f>
              <c:numCache>
                <c:formatCode>0%</c:formatCode>
                <c:ptCount val="14"/>
                <c:pt idx="0">
                  <c:v>0.75129650000000003</c:v>
                </c:pt>
                <c:pt idx="1">
                  <c:v>0.75486739999999997</c:v>
                </c:pt>
                <c:pt idx="2">
                  <c:v>0.83023950000000002</c:v>
                </c:pt>
                <c:pt idx="3">
                  <c:v>0.84773019999999999</c:v>
                </c:pt>
                <c:pt idx="4">
                  <c:v>0.87873100000000004</c:v>
                </c:pt>
                <c:pt idx="5">
                  <c:v>0.92227599999999998</c:v>
                </c:pt>
                <c:pt idx="6">
                  <c:v>0.93143580000000004</c:v>
                </c:pt>
                <c:pt idx="7">
                  <c:v>0.9334055</c:v>
                </c:pt>
                <c:pt idx="8">
                  <c:v>0.93571059999999995</c:v>
                </c:pt>
                <c:pt idx="9">
                  <c:v>0.96585379999999998</c:v>
                </c:pt>
                <c:pt idx="10">
                  <c:v>0.98766430000000005</c:v>
                </c:pt>
                <c:pt idx="11">
                  <c:v>1</c:v>
                </c:pt>
                <c:pt idx="12">
                  <c:v>1</c:v>
                </c:pt>
              </c:numCache>
            </c:numRef>
          </c:val>
          <c:extLst>
            <c:ext xmlns:c16="http://schemas.microsoft.com/office/drawing/2014/chart" uri="{C3380CC4-5D6E-409C-BE32-E72D297353CC}">
              <c16:uniqueId val="{00000000-0C66-4567-8159-BEB4A7649FA2}"/>
            </c:ext>
          </c:extLst>
        </c:ser>
        <c:dLbls>
          <c:showLegendKey val="0"/>
          <c:showVal val="0"/>
          <c:showCatName val="0"/>
          <c:showSerName val="0"/>
          <c:showPercent val="0"/>
          <c:showBubbleSize val="0"/>
        </c:dLbls>
        <c:gapWidth val="15"/>
        <c:axId val="170494208"/>
        <c:axId val="170500096"/>
      </c:barChart>
      <c:catAx>
        <c:axId val="170494208"/>
        <c:scaling>
          <c:orientation val="minMax"/>
        </c:scaling>
        <c:delete val="0"/>
        <c:axPos val="l"/>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b"/>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Value of Announced Grants by Program</a:t>
            </a:r>
            <a:endParaRPr lang="en-US" sz="1800" u="sng" dirty="0"/>
          </a:p>
        </c:rich>
      </c:tx>
      <c:layout>
        <c:manualLayout>
          <c:xMode val="edge"/>
          <c:yMode val="edge"/>
          <c:x val="0.2306556399774500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299197867496101"/>
          <c:y val="0.2368962038156272"/>
          <c:w val="0.59447166790034611"/>
          <c:h val="0.65823317938490611"/>
        </c:manualLayout>
      </c:layout>
      <c:pieChart>
        <c:varyColors val="1"/>
        <c:ser>
          <c:idx val="0"/>
          <c:order val="0"/>
          <c:tx>
            <c:strRef>
              <c:f>Sheet1!$B$1</c:f>
              <c:strCache>
                <c:ptCount val="1"/>
                <c:pt idx="0">
                  <c:v>FAST Act</c:v>
                </c:pt>
              </c:strCache>
            </c:strRef>
          </c:tx>
          <c:dPt>
            <c:idx val="0"/>
            <c:bubble3D val="0"/>
            <c:spPr>
              <a:solidFill>
                <a:schemeClr val="accent1"/>
              </a:solidFill>
              <a:ln>
                <a:noFill/>
              </a:ln>
              <a:effectLst/>
            </c:spPr>
            <c:extLst>
              <c:ext xmlns:c16="http://schemas.microsoft.com/office/drawing/2014/chart" uri="{C3380CC4-5D6E-409C-BE32-E72D297353CC}">
                <c16:uniqueId val="{00000001-1D58-429F-A1D0-B0FEC904CF52}"/>
              </c:ext>
            </c:extLst>
          </c:dPt>
          <c:dPt>
            <c:idx val="1"/>
            <c:bubble3D val="0"/>
            <c:spPr>
              <a:solidFill>
                <a:schemeClr val="accent2"/>
              </a:solidFill>
              <a:ln>
                <a:noFill/>
              </a:ln>
              <a:effectLst/>
            </c:spPr>
            <c:extLst>
              <c:ext xmlns:c16="http://schemas.microsoft.com/office/drawing/2014/chart" uri="{C3380CC4-5D6E-409C-BE32-E72D297353CC}">
                <c16:uniqueId val="{00000005-1D58-429F-A1D0-B0FEC904CF52}"/>
              </c:ext>
            </c:extLst>
          </c:dPt>
          <c:dPt>
            <c:idx val="2"/>
            <c:bubble3D val="0"/>
            <c:spPr>
              <a:solidFill>
                <a:schemeClr val="accent3"/>
              </a:solidFill>
              <a:ln>
                <a:noFill/>
              </a:ln>
              <a:effectLst/>
            </c:spPr>
            <c:extLst>
              <c:ext xmlns:c16="http://schemas.microsoft.com/office/drawing/2014/chart" uri="{C3380CC4-5D6E-409C-BE32-E72D297353CC}">
                <c16:uniqueId val="{00000004-1D58-429F-A1D0-B0FEC904CF52}"/>
              </c:ext>
            </c:extLst>
          </c:dPt>
          <c:dPt>
            <c:idx val="3"/>
            <c:bubble3D val="0"/>
            <c:spPr>
              <a:solidFill>
                <a:schemeClr val="tx2"/>
              </a:solidFill>
              <a:ln>
                <a:noFill/>
              </a:ln>
              <a:effectLst/>
            </c:spPr>
            <c:extLst>
              <c:ext xmlns:c16="http://schemas.microsoft.com/office/drawing/2014/chart" uri="{C3380CC4-5D6E-409C-BE32-E72D297353CC}">
                <c16:uniqueId val="{00000003-1D58-429F-A1D0-B0FEC904CF52}"/>
              </c:ext>
            </c:extLst>
          </c:dPt>
          <c:dPt>
            <c:idx val="4"/>
            <c:bubble3D val="0"/>
            <c:spPr>
              <a:solidFill>
                <a:schemeClr val="accent6"/>
              </a:solidFill>
              <a:ln>
                <a:noFill/>
              </a:ln>
              <a:effectLst/>
            </c:spPr>
            <c:extLst>
              <c:ext xmlns:c16="http://schemas.microsoft.com/office/drawing/2014/chart" uri="{C3380CC4-5D6E-409C-BE32-E72D297353CC}">
                <c16:uniqueId val="{00000002-1D58-429F-A1D0-B0FEC904CF52}"/>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103-4D7F-892B-8B99D5A4E299}"/>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C-A34B-4960-953F-6C51DCA76D22}"/>
              </c:ext>
            </c:extLst>
          </c:dPt>
          <c:dLbls>
            <c:dLbl>
              <c:idx val="0"/>
              <c:layout>
                <c:manualLayout>
                  <c:x val="2.7969160472624446E-2"/>
                  <c:y val="-4.8749545041520709E-2"/>
                </c:manualLayout>
              </c:layout>
              <c:tx>
                <c:rich>
                  <a:bodyPr/>
                  <a:lstStyle/>
                  <a:p>
                    <a:fld id="{62913EB8-3836-426A-9212-52CD9B4B2CF6}" type="CATEGORYNAME">
                      <a:rPr lang="en-US"/>
                      <a:pPr/>
                      <a:t>[CATEGORY NAME]</a:t>
                    </a:fld>
                    <a:r>
                      <a:rPr lang="en-US" baseline="0" dirty="0"/>
                      <a:t>,</a:t>
                    </a:r>
                  </a:p>
                  <a:p>
                    <a:r>
                      <a:rPr lang="en-US" baseline="0" dirty="0"/>
                      <a:t> </a:t>
                    </a:r>
                    <a:fld id="{C8233BF5-54BE-40C9-9607-19FA2C91D8D2}" type="VALUE">
                      <a:rPr lang="en-US" baseline="0" smtClean="0"/>
                      <a:pPr/>
                      <a:t>[VALUE]</a:t>
                    </a:fld>
                    <a:r>
                      <a:rPr lang="en-US" baseline="0" dirty="0"/>
                      <a:t>B, </a:t>
                    </a:r>
                    <a:fld id="{D945E9DF-4D05-440E-B85F-04B79F330A84}" type="PERCENTAGE">
                      <a:rPr lang="en-US" baseline="0" dirty="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58-429F-A1D0-B0FEC904CF52}"/>
                </c:ext>
              </c:extLst>
            </c:dLbl>
            <c:dLbl>
              <c:idx val="1"/>
              <c:layout>
                <c:manualLayout>
                  <c:x val="0.10283119793285002"/>
                  <c:y val="-2.2905739096056737E-2"/>
                </c:manualLayout>
              </c:layout>
              <c:tx>
                <c:rich>
                  <a:bodyPr/>
                  <a:lstStyle/>
                  <a:p>
                    <a:fld id="{3E59FC50-B326-4247-B9A2-CF7CDB0F39B5}" type="CATEGORYNAME">
                      <a:rPr lang="en-US"/>
                      <a:pPr/>
                      <a:t>[CATEGORY NAME]</a:t>
                    </a:fld>
                    <a:r>
                      <a:rPr lang="en-US" baseline="0"/>
                      <a:t>, </a:t>
                    </a:r>
                    <a:fld id="{0FCB77B0-7A8B-42A8-BCB6-9DF2D96A4BD1}" type="VALUE">
                      <a:rPr lang="en-US" baseline="0" smtClean="0"/>
                      <a:pPr/>
                      <a:t>[VALUE]</a:t>
                    </a:fld>
                    <a:r>
                      <a:rPr lang="en-US" baseline="0"/>
                      <a:t>B, </a:t>
                    </a:r>
                    <a:fld id="{51B6D69E-8F1D-44ED-B1BE-C3708C42AA98}"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58-429F-A1D0-B0FEC904CF52}"/>
                </c:ext>
              </c:extLst>
            </c:dLbl>
            <c:dLbl>
              <c:idx val="2"/>
              <c:tx>
                <c:rich>
                  <a:bodyPr/>
                  <a:lstStyle/>
                  <a:p>
                    <a:fld id="{DA5E6508-B4AB-49F2-8805-CE9BDA7624C8}" type="CATEGORYNAME">
                      <a:rPr lang="en-US"/>
                      <a:pPr/>
                      <a:t>[CATEGORY NAME]</a:t>
                    </a:fld>
                    <a:r>
                      <a:rPr lang="en-US" baseline="0"/>
                      <a:t>, </a:t>
                    </a:r>
                    <a:fld id="{3E83027B-FE85-42F1-B1E0-769DBAA20C18}" type="VALUE">
                      <a:rPr lang="en-US" baseline="0" smtClean="0"/>
                      <a:pPr/>
                      <a:t>[VALUE]</a:t>
                    </a:fld>
                    <a:r>
                      <a:rPr lang="en-US" baseline="0"/>
                      <a:t>B, </a:t>
                    </a:r>
                    <a:fld id="{EC72F22B-4179-448C-BBBC-1F0E88140417}"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58-429F-A1D0-B0FEC904CF52}"/>
                </c:ext>
              </c:extLst>
            </c:dLbl>
            <c:dLbl>
              <c:idx val="3"/>
              <c:layout>
                <c:manualLayout>
                  <c:x val="-6.243322731637322E-2"/>
                  <c:y val="8.0170086836197987E-2"/>
                </c:manualLayout>
              </c:layout>
              <c:tx>
                <c:rich>
                  <a:bodyPr/>
                  <a:lstStyle/>
                  <a:p>
                    <a:fld id="{15C75C5D-9676-4B88-86BE-63BFA96FADD5}" type="CATEGORYNAME">
                      <a:rPr lang="en-US"/>
                      <a:pPr/>
                      <a:t>[CATEGORY NAME]</a:t>
                    </a:fld>
                    <a:r>
                      <a:rPr lang="en-US" baseline="0"/>
                      <a:t>, </a:t>
                    </a:r>
                    <a:fld id="{7A53D822-7AA5-46A7-8DBE-5A06DD3C1F9E}" type="VALUE">
                      <a:rPr lang="en-US" baseline="0" smtClean="0"/>
                      <a:pPr/>
                      <a:t>[VALUE]</a:t>
                    </a:fld>
                    <a:r>
                      <a:rPr lang="en-US" baseline="0"/>
                      <a:t>B, </a:t>
                    </a:r>
                    <a:fld id="{DAC911F2-3FAA-4A67-933D-AFCA6934F169}"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58-429F-A1D0-B0FEC904CF52}"/>
                </c:ext>
              </c:extLst>
            </c:dLbl>
            <c:dLbl>
              <c:idx val="4"/>
              <c:layout>
                <c:manualLayout>
                  <c:x val="-8.6304755407927689E-2"/>
                  <c:y val="7.5588939016986684E-2"/>
                </c:manualLayout>
              </c:layout>
              <c:tx>
                <c:rich>
                  <a:bodyPr/>
                  <a:lstStyle/>
                  <a:p>
                    <a:fld id="{DFCF4923-4807-460A-BF46-DBCFFAE8924D}" type="CATEGORYNAME">
                      <a:rPr lang="en-US"/>
                      <a:pPr/>
                      <a:t>[CATEGORY NAME]</a:t>
                    </a:fld>
                    <a:r>
                      <a:rPr lang="en-US" baseline="0"/>
                      <a:t>, </a:t>
                    </a:r>
                    <a:fld id="{9DD84C7B-D978-483A-8E2F-05B38CE65922}" type="VALUE">
                      <a:rPr lang="en-US" baseline="0" smtClean="0"/>
                      <a:pPr/>
                      <a:t>[VALUE]</a:t>
                    </a:fld>
                    <a:r>
                      <a:rPr lang="en-US" baseline="0"/>
                      <a:t>B, </a:t>
                    </a:r>
                    <a:fld id="{AC76BD3C-A051-455A-B723-9FBB1CB50F8D}"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58-429F-A1D0-B0FEC904CF52}"/>
                </c:ext>
              </c:extLst>
            </c:dLbl>
            <c:dLbl>
              <c:idx val="5"/>
              <c:layout>
                <c:manualLayout>
                  <c:x val="-9.9158655149533981E-2"/>
                  <c:y val="2.290573909605657E-3"/>
                </c:manualLayout>
              </c:layout>
              <c:tx>
                <c:rich>
                  <a:bodyPr/>
                  <a:lstStyle/>
                  <a:p>
                    <a:fld id="{A3A5935D-DF4C-4930-A49F-54D7C5AB0A06}" type="CATEGORYNAME">
                      <a:rPr lang="en-US"/>
                      <a:pPr/>
                      <a:t>[CATEGORY NAME]</a:t>
                    </a:fld>
                    <a:r>
                      <a:rPr lang="en-US" baseline="0" dirty="0"/>
                      <a:t>, </a:t>
                    </a:r>
                    <a:fld id="{3F1D7769-68BB-4382-B8CF-B960C74FBF51}" type="VALUE">
                      <a:rPr lang="en-US" baseline="0" smtClean="0"/>
                      <a:pPr/>
                      <a:t>[VALUE]</a:t>
                    </a:fld>
                    <a:r>
                      <a:rPr lang="en-US" baseline="0" dirty="0"/>
                      <a:t>B, </a:t>
                    </a:r>
                    <a:fld id="{4A22B8FF-94C0-4417-90D1-FB4D139705C2}"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103-4D7F-892B-8B99D5A4E29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Bridge Investment Program</c:v>
                </c:pt>
                <c:pt idx="1">
                  <c:v>INFRA</c:v>
                </c:pt>
                <c:pt idx="2">
                  <c:v>MEGA</c:v>
                </c:pt>
                <c:pt idx="3">
                  <c:v>RAISE</c:v>
                </c:pt>
                <c:pt idx="4">
                  <c:v>Reconnecting Communities</c:v>
                </c:pt>
                <c:pt idx="5">
                  <c:v>RURAL and Other Grants</c:v>
                </c:pt>
              </c:strCache>
            </c:strRef>
          </c:cat>
          <c:val>
            <c:numRef>
              <c:f>Sheet1!$B$2:$B$8</c:f>
              <c:numCache>
                <c:formatCode>"$"#,##0.0_);[Red]\("$"#,##0.0\)</c:formatCode>
                <c:ptCount val="7"/>
                <c:pt idx="0">
                  <c:v>9.6</c:v>
                </c:pt>
                <c:pt idx="1">
                  <c:v>3.6</c:v>
                </c:pt>
                <c:pt idx="2">
                  <c:v>3.2</c:v>
                </c:pt>
                <c:pt idx="3">
                  <c:v>7.3</c:v>
                </c:pt>
                <c:pt idx="4">
                  <c:v>4.0999999999999996</c:v>
                </c:pt>
                <c:pt idx="5">
                  <c:v>1.8</c:v>
                </c:pt>
              </c:numCache>
            </c:numRef>
          </c:val>
          <c:extLst>
            <c:ext xmlns:c16="http://schemas.microsoft.com/office/drawing/2014/chart" uri="{C3380CC4-5D6E-409C-BE32-E72D297353CC}">
              <c16:uniqueId val="{00000000-88C6-4EF6-8ED1-4EAFD757A5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 Historic Average</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Year 1</c:v>
                </c:pt>
                <c:pt idx="1">
                  <c:v>Year 2</c:v>
                </c:pt>
                <c:pt idx="2">
                  <c:v>Year 3</c:v>
                </c:pt>
                <c:pt idx="3">
                  <c:v>Year 4</c:v>
                </c:pt>
                <c:pt idx="4">
                  <c:v>Year 5</c:v>
                </c:pt>
                <c:pt idx="5">
                  <c:v>Year 6</c:v>
                </c:pt>
                <c:pt idx="6">
                  <c:v>Year 7+</c:v>
                </c:pt>
              </c:strCache>
            </c:strRef>
          </c:cat>
          <c:val>
            <c:numRef>
              <c:f>Sheet1!$B$2:$B$8</c:f>
              <c:numCache>
                <c:formatCode>0%</c:formatCode>
                <c:ptCount val="7"/>
                <c:pt idx="0">
                  <c:v>0.25</c:v>
                </c:pt>
                <c:pt idx="1">
                  <c:v>0.41</c:v>
                </c:pt>
                <c:pt idx="2">
                  <c:v>0.15</c:v>
                </c:pt>
                <c:pt idx="3">
                  <c:v>0.05</c:v>
                </c:pt>
                <c:pt idx="4">
                  <c:v>0.04</c:v>
                </c:pt>
                <c:pt idx="5">
                  <c:v>0.03</c:v>
                </c:pt>
                <c:pt idx="6">
                  <c:v>0.03</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FY 2022 Formula Funds Committed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Year 1</c:v>
                </c:pt>
                <c:pt idx="1">
                  <c:v>Year 2</c:v>
                </c:pt>
                <c:pt idx="2">
                  <c:v>Year 3</c:v>
                </c:pt>
                <c:pt idx="3">
                  <c:v>Year 4</c:v>
                </c:pt>
                <c:pt idx="4">
                  <c:v>Year 5</c:v>
                </c:pt>
                <c:pt idx="5">
                  <c:v>Year 6</c:v>
                </c:pt>
                <c:pt idx="6">
                  <c:v>Year 7+</c:v>
                </c:pt>
              </c:strCache>
            </c:strRef>
          </c:cat>
          <c:val>
            <c:numRef>
              <c:f>Sheet1!$C$2:$C$8</c:f>
              <c:numCache>
                <c:formatCode>0%</c:formatCode>
                <c:ptCount val="7"/>
                <c:pt idx="0">
                  <c:v>0.28000000000000003</c:v>
                </c:pt>
                <c:pt idx="1">
                  <c:v>0.41</c:v>
                </c:pt>
                <c:pt idx="2">
                  <c:v>0.23</c:v>
                </c:pt>
              </c:numCache>
            </c:numRef>
          </c:val>
          <c:extLst>
            <c:ext xmlns:c16="http://schemas.microsoft.com/office/drawing/2014/chart" uri="{C3380CC4-5D6E-409C-BE32-E72D297353CC}">
              <c16:uniqueId val="{00000000-434E-4953-B6F8-9702798518E4}"/>
            </c:ext>
          </c:extLst>
        </c:ser>
        <c:dLbls>
          <c:showLegendKey val="0"/>
          <c:showVal val="0"/>
          <c:showCatName val="0"/>
          <c:showSerName val="0"/>
          <c:showPercent val="0"/>
          <c:showBubbleSize val="0"/>
        </c:dLbls>
        <c:gapWidth val="25"/>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22277899393032588"/>
          <c:y val="0.9279617131191934"/>
          <c:w val="0.54430138796949512"/>
          <c:h val="6.7838486829608677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nf>Sheet1!$B$1</cx:nf>
        <cx:lvl ptCount="50" formatCode="General" name="Series1">
          <cx:pt idx="0">25</cx:pt>
          <cx:pt idx="1">0</cx:pt>
          <cx:pt idx="2">0</cx:pt>
          <cx:pt idx="3">10</cx:pt>
          <cx:pt idx="4">5</cx:pt>
          <cx:pt idx="5">5</cx:pt>
          <cx:pt idx="6">10</cx:pt>
          <cx:pt idx="7">0</cx:pt>
          <cx:pt idx="8">0</cx:pt>
          <cx:pt idx="9">0</cx:pt>
          <cx:pt idx="10">5</cx:pt>
          <cx:pt idx="11">10</cx:pt>
          <cx:pt idx="12">25</cx:pt>
          <cx:pt idx="13">10</cx:pt>
          <cx:pt idx="14">25</cx:pt>
          <cx:pt idx="15">25</cx:pt>
          <cx:pt idx="16">5</cx:pt>
          <cx:pt idx="17">25</cx:pt>
          <cx:pt idx="18">10</cx:pt>
          <cx:pt idx="19">0</cx:pt>
          <cx:pt idx="20">25</cx:pt>
          <cx:pt idx="21">10</cx:pt>
          <cx:pt idx="22">25</cx:pt>
          <cx:pt idx="23">5</cx:pt>
          <cx:pt idx="24">10</cx:pt>
          <cx:pt idx="25">10</cx:pt>
          <cx:pt idx="26">25</cx:pt>
          <cx:pt idx="27">5</cx:pt>
          <cx:pt idx="28">0</cx:pt>
          <cx:pt idx="29">0</cx:pt>
          <cx:pt idx="30">10</cx:pt>
          <cx:pt idx="31">5</cx:pt>
          <cx:pt idx="32">10</cx:pt>
          <cx:pt idx="33">25</cx:pt>
          <cx:pt idx="34">10</cx:pt>
          <cx:pt idx="35">25</cx:pt>
          <cx:pt idx="36">0</cx:pt>
          <cx:pt idx="37">10</cx:pt>
          <cx:pt idx="38">10</cx:pt>
          <cx:pt idx="39">10</cx:pt>
          <cx:pt idx="40">25</cx:pt>
          <cx:pt idx="41">10</cx:pt>
          <cx:pt idx="42">25</cx:pt>
          <cx:pt idx="43">0</cx:pt>
          <cx:pt idx="44">0</cx:pt>
          <cx:pt idx="45">5</cx:pt>
          <cx:pt idx="46">10</cx:pt>
          <cx:pt idx="47">5</cx:pt>
          <cx:pt idx="48">10</cx:pt>
          <cx:pt idx="49">10</cx:pt>
        </cx:lvl>
      </cx:numDim>
    </cx:data>
  </cx:chartData>
  <cx:chart>
    <cx:plotArea>
      <cx:plotAreaRegion>
        <cx:series layoutId="regionMap" uniqueId="{241720F9-1A7A-46E7-9498-8E7E818EE508}">
          <cx:tx>
            <cx:txData>
              <cx:f>Sheet1!$B$1</cx:f>
              <cx:v>Series1</cx:v>
            </cx:txData>
          </cx:tx>
          <cx:dataId val="0"/>
          <cx:layoutPr>
            <cx:geography cultureLanguage="en-US" cultureRegion="US" attribution="Powered by Bing">
              <cx:geoCache provider="{E9337A44-BEBE-4D9F-B70C-5C5E7DAFC167}">
                <cx:binary>1H1pc9tGtvZfcfnzCwWNXoCemtyqACQl2ZbsSLaS+AuKlhTsaOzbr79Pi5RNIrSkqdGtt8hJwhGB
Jk7302c/ffjv2+Fft+n9unozZGle/+t2+PVt2DTFv375pb4N77N1fZJFt5Wq1d/Nya3KflF//x3d
3v9yV637KA9+sUzCfrkN11VzP7z9n3/j24J79UHdrptI5b+399V4dV+3aVM/ce3gpTfruyzKF1Hd
VNFtQ359+/4+b9rbZHz7Bv8nasbPY3H/69u9u96++WX+Xf947psUpDXtHcZS+4RbNrWYcN6+SVUe
bD83HH5iObZtMibkw4s9PvRynWHgS0h5IGR9d1fd1zXm8vC+O3KPcFz46+2bW9XmjV6wAGv369sv
edTc3725btbNff32TVQrb3ODpzT1X64fpvvL/pL/z79nH2ABZp/soDJfrecu/QMUb51Gf6sqj9aP
K/QqsFicCSGJNB9eZB8dQuSJILZlE0Y28Dw+e4POy2g6jM/u2BlC3m9HidDiPl336+r+cY1eAR95
YpqOLSzKN8sv9/Gx+Qk4SjBKnM11/vjsDT4voegwOj9GzrBZLI8Sm8v7/s3F/RDdqscVegV02Amz
CAVziA330H10iClOiOlQaTrgq40o3eDyMmoOI7M7dobN5cVRYnMGromixxX673F5EFpgG5OKGSCc
azXELNNkj+JuF5bnCTkMyeO4GRxn50cJxypVVXT3ilrGck645JxYdCa+HOuEOTZllkO/M9AuHi+g
5DAg3wfOEFl9OEpEfkvX39bZKyJCrRNbCGYJc6v3Z5LLEScOMym1TOu73tkF5gUEHQbm+8AZML8d
JzBaFr+7r+r78fWkFzNPCFSG5JRsmMLaF2I2OxG2w+ENbKGZWcwvo+kwPLtjZwhdvjtK1vEUpNn6
7jW1vnMipcO5qdWIfkG373o0xISSYbZDBZhql2leQsphWH6MnIHifTxKUH6rknVer+vH9fnvVT5l
J7CAHZOSraE8czMlNA2VhHPubECbGcovoegwNj9GzrD57eoosfnjvm7e3ERVEL2up+mcQN9w2yFb
jWLvc41jwtGkNgTfVurNmOfFZB1GaTZ8BtUfN8cJ1boOERhqVP56jMTsE0YIBVD2Rr3McCKWecK5
YI7JNkDNPJs/XkTTT0DaGTtH6LejRAjmTp28ot0m2AlhjNmmZW7Qge7f0z3cOrFs6QjC5gLuWUoO
Y/I4gxkev70/TjyqaFL5KwICvWNJalkOYYfZhZATGNpcCr6JEczY5bfnCfoJLo8D58B8PUpgPJXn
97dNdNs2ryjLyAm3OeGU8o3Sx+LvcosNL4g6wM6aMcsLqTmMzN7gGTre56NE52Id5feviAs/oQg6
M/4Y1ZzpGCFPLAIRZtpbppp5OM+ScxiY7bAZJBfLo4Tk9F7BRHtNSWbBQAMzOPZPDDR6As1DbWZu
LeiZgfYCgg7D8n3gDJjT344SmPO7dfiK3iZjJ9SRpm09JmBmjg0hCAdwSZFBQ5xg1918lpDDcGyH
zcA4XxwlGFch8ndvzut0nd89rs5/72wy6HTLsSTfJl3kDBMbeoc4jqn1/sNrxiovpeowQPujZzhd
HWfI+ULlzfo17TK4MQhfciIhrx5egGBX9RMTiU2GkLSgc+XyPCmHcfk+hxkkF5+PknXO0zTKVVS/
ItsgsAkxxhA627DFjG0cCefGEZQ7P5KdewLtBRQdhubHXGbYnB9n2Pk8v4telV2oPEEJgLQRdt6+
9tkF+QCYyZBocmtJz5jmBQT9BJnHmcyBuTxKpvkjqm9VXkevGZCBfqcS2QDkajavGTQSTgx0EWyA
75Jul2teRNJhcHaGzuD540jVzLoaX9cUoEgG6MImPsts2uLENhHqpHLrwsxMgIsXUHIYlB8jZ5hc
LI6SZc5V/4peDLNO4DUKbrPDel/SEy3BBNkWAJioENjllueoOYzJZtQMj/Pj9F/ev3ZmxkGOn8Gp
RJHfw4vsyy/pwMExoVt2ggG7iDxPz2FMHsfNUHl/fZRc8kG1Uf3KOt88kQ5i+A6f2caSIJdGHAQ1
fwSZdxF5ES2HQdkZOsPlw3Fyy/9BogyVslAcpiMPSzAbiTTwksMe08+z2OVLKDoMzo+RM2xujhOb
i3Vdr2/Dtr5vmtd0Y6wTVMQiEGZvDa6ZQIP3L0wO79NBWHOXb15Mz2F4ZsNnGF0cJ0aXqmrCN966
UvA214/r9d+HaChqMCiiYpxuZdgsxGzD14Tgc4TYlm7O7ICX03UYrPn4GVqX3lFqoYvoNoyC9et6
Nw44SaIuYOPczGMCHN6NCcdUu6f6NcPpJRQdRujHyBk2F8fp23y+H161oIagspw6zCHbeoyZlJPy
hKI+EJpomy4AcLvC7llyDqOyHTaD5POfR8kul/ffqtfN/yPyDG8TdTL2VmzNagOBCkw6DcnhMqeX
UHQYmB8jZ9hcHmf+7CKqa9VW0eOufQWVA0dG2Kgv2xbGmHNsUIJm26gKfEwb/EOUPU/RYWx+zGWG
zcVxlgdeRCgGqFXzivYAE0g5S4IawC1jzMUZCmskqtBRyvG4IzYnNV5Ey89g+T6NOS7HGd38fK8n
VN+/YikA7DSHQVyZSJc9vGZMg8AzZRRn1B4L1WfwvIikw/DsDJ3B8/k44dFiQP9TFK8p1VAjY+Es
zfeczCzQiaQNSpssZJ+31dAHpNoLiDoM0d6MZiBdHGcgR1fY/6Wq5FHK/Pd6ByFPhJktpk9rPLxm
4RycEQQ+JkdBzUET+iUUHYbnx8gZNpd/Ham91q1f89wTsmoUpbKoc9o6oTPnhhAB5oEXam+lH5TS
rg19ef8cPT/DZTNujsrNkaLSvzlbZwVqnV/zaC2jJ8IBU8jH4sA52+jiQZy8RUr0u2baB+eFZP0M
o73hc6jOjhOqh2jOYp28ru2GknT4ojhEizzow2s/gwAHFb6qrsJ9PBE1Y6MXUvUToPZGz3E6zpzb
xzB6zRI1LD9O1sC+3mZ4ZpyEU562CTZzfoLPc9QcxmUzaobHx+Pkm08wrOsx7daveuQGBwkdKZCG
1lke/ZrhYtsnDnUcnZjbsBXU066EeylVh/HZHz3D6dNvRynfPiYpijtf9SAu4tQOhXjb1tXMDxNK
ZIPQQcA07e1xHJjfuxi9hKLD+PwYOcPm43Ee7fhY3QevehCKwqx20FyDbhvTzByfzUEohEfpzGp7
npCfALKdwByOq6NklWvV/t8kdgCLiaoa6zEuPRNqOEeoM6fA5XDC4OV0HUZpPn6G1rV3lGj9MSp0
gAoeZcvrOKVI1ljiJ+dxEaTGMUKcZYPce7TpduXaCwg6jM/3gTNg/jhOl3Sz3V7dokbjGqrPCD5q
lVl2VFvUFjURMBWzQs+X0nMYnP3RM4Suj9OW/tKsw9fjGx0yQG0BgqHbGug5Mvo8oY3aHEvMAm3P
0XEYkc2oGRJfPh+FELt9sofbRppsJNnenf9p5zoJCwznoRFA23c7kWuDaU2R7fkB1a4Im/WU+zk9
P0FmvyXd3hSOo2HdzX2V4TDF6zEHzkKZNrfwv5nSx0FOAV0jBXptPbzmNVHPU3IYhO9TmHHIzf8n
Dvl5e8HvzRcX62a9fOjauNNh8OmrD3NHL8nZ0K2jcdAY2Ozm87tf3xKpj5p/bwapv2PPQ5mdcP4x
5H5dN7++NfRJHBTjPoQPqDYIgG2PHhT6Es624WA1qqlsYuEQnEDyJ9fhmId+krqHF3ccCEt9BTTU
2uTEJQIRioCqxNleWB/E+d4r85NKR/gI3xdj+/ebvM0+qShv6l/fWhbM/GJznyYVR1UcblPkBh00
3AF5uqVYcbu+grWE28n/y0q7rodE9B9IVKRDKVynb9De00VsUZnvVdE5VubFpd1M7WliZWlm/tGg
NwxZJnmR1Z+tjDVT5UKQmNYyreKq6GPP7vKycK4jkRe1aLw2ziPSekU/sHzFaJ9nXp7L8Sw2+t4I
vZxbVtadV22a1V3tTk2bN8VFno5xvui6yKld6RT5B+7HwztlZJ15HkdivBiZ73+OaVm8yw3xp1Gr
7rRXnR145iAXksfFhziro9MsHlricp5Yn0MRTbkXhW1vuDLrk8B1qk4ue1qW/SKtpkC5IhXD1ZR0
fG0Wlp+4WNTuIjJDv1paYdO3btW10eRKGpjpaT506enQVamz4FJF5yILSvtSyqaLvXo0o9PSMBS+
sxib06ZKutY1UiP1wowlZ4Vf9at4quzJtY0cX5yz2B+8rPO7jxb387+afiRXvQjz7lQ1cbMI67oL
3KAYrcGrg3Fy6ySrFjEvuz+bio03/qRs4VVBWQzng3KGxPUrjoky32ytP/00Lj/0nKSntSWqJSNJ
txRBURK3JtWHXilSLFDH1C9NQcPCjZKenwu/tm9kPA4frKaX9WkUs7JZhXVlpm6Hrb4waDuav5ci
WVqNkWentEl9Tyg+TG4XN7Yb1XFseLzLOttFk8dKLcyWcbcQXXZWKj9cDEHXOiur7/tl38TKywKr
C1aj1ZhY6KAouEfqtP/b9iNzPXESrBKOtgGrxI+qpZmzcZ3BSbJWssr4aauG4prkVfg+EU36pzJj
4fpmR3qvMILmLO3CwFxYlf0xy8Zq0Vqhv6xCZZdeEaYEm4YMpFsGQVquxi4YlqFdyY8DL4vT0q9a
ry1Z8C6U/mC7imbJtUgpL1wetumdGRvqvPFj67zJ7GyB2n3/K7ih6tw8JvKbn3Ukcse66ZLToCmt
z34ated9ldkrK+3s0JW5X187rLs1e24sutGZFr5TjZkLDojOlV3QzBuDoZNeIBzyIRMpe5eE3PkL
rr112tWh8F1eT4QseGcFbm1lBl3UfvmZs7S6LB1z+pY2mb9oy2C8aaMiO/MnHyxoGKaM3cKY6LIr
jPrjqIb8suRx3LuNiuPItbrI93idOAsS+uqLCMrG7Q2Zn+cyCv5oyjQbXKfx06uEFZZXT0lx2jXZ
aaMc7EPbZ63LWWL+zsOy9cZmoHKlcmb1kCw+8d8XhRO7LW+Kj1Xmy1UtzPQ+J8l4Xkp0rx3CMna7
YZRu7je3sRmxBR373uNOxM7iVEpPMWs99OMfPK24lyeBHBays+wqWZSUA8feLcqwaMWnvjb8AI9N
uGjHyt3thLsnUG9VMVZREG77D3//838+qwz/PLTG/fGhbl/84y8U4236Hj95F06K66KMen6T1orf
v+tHE16tir535J3ptk2n5J8ovicv7mnFPavs0dDResNi7CmleNA2/D5uqxmFOIEOo2AI6AvUruiz
KhvNiPrjxyJxytG/10HkdqsYUX1M0X0MZUbbvhZbrUhwUAl1FOB3ggIyiZa+/4lapFDKO1pRPxHx
L4mOTZaNzAvaBuxrxZTEVU76hN87xG9aubQKVkB0m0UXTTect0WyZkbF61VejvXIFo018HDwDOWb
34K8YrnhKWtI7Hcy5GO7SKSRl2e9zNL6IuVZYYyuSgZefONJEw9qYQiRxtQLbJuRe3tQY3uVhoOd
rh2HF/4tzWgpLgMRlQV1MxLVIIUVvMo+hsRs+nwRpLxKClf1PMs+EHssQXKQZWR8b2U0j/826k5h
zA6k262/azvAVdtbI2QOLSaRAJa6wTJKJPbXyCZZ1IYidO79XuVxedZkLGVnKevqyj6b6qCJem+C
URH9nZp+ZPmrpx9PYB3tPx/VZrrlNoVVjANPUl/fsVymmDqQGiK6i0lCk8hrFOUU8lRaRhmvqqEP
qmZRhU3AQtdgxlTkn3pGx9ryCJtET9810K514ipV0opc4jh8iWtPE6mtpx/WFRoZoYgUZ36ljkag
xNee0TiEkWGFFTXuhFF1prUIJjuwy1XqsIaabl41QnxNuOk3508/d4aNfi6TOJVkcXS4hA05e27R
jspWBnXughF7TridWaT1nyHzrTxw+zhqo4+5j+btjRuGCs64+/Tj941KPW0blbVotwHjGc68PTMq
A95FhjmE9M6wU7ukHu9NwddgJKM5V1Nkp5eRQRS5oEk5ttdJbZpT6CJBnmJR/lNKUH0gkH+Awazj
qub+JgntEKbPaFZ3TPRgudVIxESSFa/6tmbLyPGZ+Fq1WILSrQXy5V+VOXaVXHaRMov+GVRgtO/v
Bm6hBwl69OmSInh5M1QaEZnxmOT+rS+nnFenqiwyf1waflbL8XR0qgFb5On5k5kkg18vTVSYaUZF
ow0cRdtfgEBOMZdFY3xD+YGdGWdDE2qGyAYVQs+2fcwm5kVZPVqFO0iLYiE4DN72OitEPHq5Qar8
WmZhVuWLkqvKusq6KK+/PU2mlqe7fII0A1rkm+hYgIZG4JaZLGl7mDxmOQ3fhqqpsAnMNjGBjzn0
lBvuUNHOuC6spNRM0/RKv0VF0D6Dzz8WCxUrOF1JcQ7cYZRBtO0vllNadTPWQn3LU25AhseQXlPv
dqPZjPw99Tnkfh20aP+YxTyHRK2KrCL8zDFio0vcMoS01ZJ/DDEqj6a0e8+GpFDZM2KFzBkM0X8U
41o6VKYjN/pXB3Zl3wAnqpD5RL/VviWMbBk3dZG2n8qpiYrc68uxBHGGnXW4psYyU+PCSabRuO6L
wj+vZZXGgZdNkzm+z8Iyb3w3hxfqw1fjppFeiUwGU+ah4fEAkWgZ8Ujyd+YktfuSRH5fls+wKUFS
aW8DIJKOZK4UJnrzod+LDkbtTgg7My+7vCu+2lzxmHsFzvVhK/p+K2Xlkck2INr9cSM905bhWvsg
TgriO7g09A0V5art6fM8xOZSHF00UCcDXxstnjXvzrZFMiR15oeq+FpU4KJySWEUswuLhHR8T+t2
xHJIv0unmywcxtF227Dqy9CDwO/FVVBOvnFWZSyebiqjrcWlEwltIAysy1J5mrRcw6NqKrGFxs7m
3VVRxcl0M6Ui6RPXTFOttCKsPgBSuQzxIYWtOt042TAAO8rjEW/1ZAaNsyh4TeuVsFuNXTIEEQyM
8uHx0gmMEQa4GmJ8hYLxAMojI9e2QVPwLFkPtYDrvpJdRbprRtXUfKiqxK/cNM0qBAKMwM+Gs4BB
uf6VO7nPbjr4WNhkthPAzujKXMFEeVo2zKUmVt9GfljHIm2BrsGzrUH9MQ+ILNKvE8nqKnAHy7SL
2u1VrNJz2pY9BMXTT5xLI7RQZ6ZFoLcRnZH/eCI83DrsM9r/RadWb8a+ZVr8WbWdQHmLruTiqx/T
CZuwt9qmDi5sCBbs06fJ0EGePaagaGJt2dAV6IZsMVjJ+0wx0a4tDSmym4zlWUPhl7XcuFdlWEIa
hUmdk2Xl2yr61NVOAIlThFwFy8BprE65+FWSPu3cxgrK96nviOuBIlIxunVPRHfVOIYZeSWfBvUe
m8gM3dhkflQgXiCIZvbQxD5UXQjr4tyPk0Zzfofo1kfE7u1idGlS0aE7fXrGc7nm4FShqWP/1kN/
YfgE+zNOhB/mfVnbX7o2N2HE8qqyYMR2k963DEYWOwtJP2DbDolE3MYNmgfL1hCF3tK0jXvLv/YH
obe0VUZTVp1FhUW1iCyn2iSrMu0KhIUmPibgOr/PtE1NRicDd9qkBBs9PSVrJtkcWEAO1CakGhBE
VncmqkuaZ5OKc+uL04SIVq2aItAENIieaNZ94GPUt46gzQ8HzeKQlVqkVEUJRWOEBGY8Gbj+SJUJ
+nGmMrbZWdQjXFe65dgrcemXA+6KQqqnOAaZqFeJYVd0VSDERWtvhL7AdJ+Z2szKxNQkQXd7AlYx
OTrfzKbWDAmx01aNX2jQaUnVVCW21pROkbptTCexcndsVDnd2Fau9WNmKAJABpGlwbicMkGaYCWp
0fZfYKVWWI7ejil2H+0mSJM8MiS2GOvTQku3FmLzLLKKHmKtgUWCB0aNb+Iv+FgES5EFDEvRNHZo
NB5P2xgsEUorxl+b9dGiULcz/R7t/bSxUXa9oBmPOjAXYF3ZFnfgdpr/MHVJPzExitL43GU2wkmr
jXlrhc7QJR48yzDInxMLM3WkH8lQ1WkhFod/YTXtM4kZK1itxWB/rluCHdKMOB+MYOPUYH1YXDDF
l35vqKFGOJOOWPC083OYLBB6WKW+GtLmky1qx49XfsMcCAMwZHdVocEUNEBmgPGbIYei2sIWlH2O
pRxSJwevgIs0HEEyaCCMOCJ4k2MsuytTZQqU8CSBbkIYTvupT682k3RfJmLyWglASCBaDSto7tnA
HKyNwBzGz2E4itR3mzahhef3ph9fCmti1bgsw0oUjisRDI9Dt6rKqHxnpi0dEHuEtWO8r4LMYBd+
FtrUK3s1BLdmlJpnvd8ysUjsXKV3LE6n6ipTIsOvV00k7T+yjpjDtHDiXPLCK2E/1u2q77nTXVZl
6A8I9GZmRj4g9EfkIs8rSbx4aNrKd9XglFPsIpZbscELhqQDM3RT1Y+pOxg8ZvFKWqRlCCs2I9MR
bNL27Wkh+5D4sN/8oDlvQhuWmWdPaT9NcGuxFYvzIRn91i3rIharTtoBXfDMGKbPvVBWdNOyNPAX
lDUW8Ub4p2p0RdDUiI5HVp94AU+DM5wEbxalMvvpvS9z0zwlPQmtVWDUTmgui0Rl7MvIuyAxvkhl
DsPnAZG85sKom9y4gsaw2zteCVF9mewuyJVbIJQc1r/LYUqTUz9CdGM1KeZkypWJolbo2dVUl843
ksVOfhdaheqGBbbKWN7Ltul700vSvibxWePnJXcW8AN4Kk79zEjEpSS2kSSnnSisOg3vQyenDVZ5
INSp2MVEVYctPZGqLsLf0W+oEeYyz1lR2Oet9KMw/ZDzISmDZdwFTd8hHu4HUbQyFFORuOJNValz
EbMwcFbYK4ImbtFNJtR6WjtRL93AYKJEJN6vpng874PaCKPTPsqgbbxE9gwCtiuilv+pjFbw+hyb
ozd8r6cwW8hlW8Dqkm4zUmcQH1PLtvHWbD40oijFNVSZMjxuUjUrv01tKa3uXSyqIrDOyGAYtu2N
MU9a+3RAaDlLEV/ttF40uRFhOgHlUCrrwR/RasmLeSh58HHsi76wP8W+Effpyk6oYRXnSTtKp/so
Ysoj6ZZS6piEXTU8TG7swPeN6T1jaY2VMsYSIvsCUrsM+XuD+pWdIlNURiT9hEhx7PjLPoYgCJYq
Qnlz5UFkaZLGzkiREDKDcIzKhVkkceUs8sY0eP6nFVg5npfpMO6XNnDK0qvgemNlLaeNoEE8IkL9
JaAfJotbllLb9CysMXuE60lOxSoOe71iNG0SvKk6bIzrPLO1yGddEzi2J/tGYQNMOeyN0wY5AtxX
bKYaNnzC8pWxjRd0Se3jaWlI4GTmJNLwkIKFFv+DpINe55zJGLEkozUqQGHkiROy+7KEQ1OuqiiC
peX1DhmRTIickLcGEGRt2d40cd5GOdbLCCd1GrYTI8OFE9ua5AhIF9O1wM7CEyguld98Y9AbTFSG
Rp6PBj5LZaaXpusIboWKdcoeNHRo0oU5budTVZSW3xBwC/EZHwolrhPOfEk91ksEgNzCDgnWYrt7
/KmW+Eo7NvTk/GZ8WIwWu6bytjau5BPXf9GaJxfUjCrjervUxub2x0Xe3IdIgZVc2FaRgQCSG2H3
LYlEEVWnUU5HTLq0JvxooBtYNIjMazjggZIu3wClpq7BVoPn3VbBeU7k6HOXJGE3io8yaxVWqbOy
FLdYBWJslYcwh99JNzFHbfQGGbfwYWoHZvlNblZQFeAgyLXNnEIrgo/mFSoXPTkbW0d75+YG2s32
EH6SYn0EizBiye1UT34QY4h9GpBKPyZkocCHoypNO/wyGRFrG2QeQ6qXd7ORpnZEkmWJSepvIVFV
YxxKL5C5cOsm1KRvFtSY+gl/qJQqZi8Nk+dJfD7h1wWG4jQwEUQyl33UKvC0jAMd+aiRo/wWdbZV
fiMiyLF9ag6LFZOvOhi7H2vEsvUXWp1+Y13g4C3NTc0O2cQ1/XkrgrD/0qZBGkSrPHDwvWFJSUDP
knq0SfOebvZKFNeysU+3Sy7jrgI5Q0QTfAk0gMLD4yJKoOc7Uk7C/ALLLXa6RVEaTR55Zh34eDiP
Q/zW36JJC8Q2UwQMELIBTGF7bqtAs3ML/YrPkrEVsbNKYCwO4zsq63RQZw1TZpZ5qWRp1rl+HSBs
SCRpcX/YlDXeYDTy9DIrW/x3zHrE7bjZE4SKSsTy08suaXwEBfoqxtNJGKjuRuT+AC/AHye993sJ
UR6vBlpakDBOFaats0wzqNhsORi5L+tzLqGqhr9MMcSQN0GqVJKcbcPJcZOGVbxqwxT+7u3Iapxe
OyviEMtxSh94plROigWr/T7xpxsaOqpvvpS0D3tx1mymPsigxhLRYpgSzCgJ+povxWQSSDmkdPXy
kaHQuwbxKr3FN/FTp056rABpLT3fJoosvFXY4Li/jBB9NNwonRBXRpFpkksXIYtRZBe0IBXuECPR
PmzH2xr7ahNkmQiSaP6qzcvKt84Dv5zwHdMm9ObDLUfUsEQqDyFKnyCL9hUZ1ETlXpMiMMHfZ4nQ
/NSwPkIQPkicBqKSCn+EzqtHSJp4Bc9WL14bUR0qsFonQSw+TvMAw9HRDrP8q4d55hvver+uquhS
0lgHKVULdXdhJz4Vze8MYazRXw5+bIzhSvQFT+sFQheo8XNtBIHEVxZQApccylAC/MlgE2Yl8kyr
jYz7ertVVkWw+TYrGTcKkWgamRHt3vUTz3z792RCdcB1BWMaUYWpKKX4CnmL/WX0xYQViJmp5+AX
KDooV3AvdZQqjWCvwrKWmeqLr0KOYUm+sSEV6aUQZTH6K2apujH+7iMSD/4SGo2m3K1TxL8Nz0mJ
Xd0gItknzWczKOMg8Hw+0nC46m3YNuWd7KKutP6qfQehidMqabtMeoY11cnNxFqLKbeFdhjg7BOi
YFPaNpctabHLs1haXocPDbtz7R6ZqWGxnckGy7KIESD2cPxl1NN6EDdp2mn5J8dASxNY/5p5ozrT
d+QP0Xtku/VnnJgG7hiDUd/oU0QnsiU8d53biFK/ACsHsBb9y6kZSbGMwaiaK2Wmr2y3LGxKSCKJ
Uk5c2oTgtTg1Aq8axoraLrEq0/nUhnbQK7dH2h9Aj5MvrfO+zDWXB8akw4E18kR4YzDLmvNyMrG/
mYn8wyXilpryJEKm8ev2QbySUGkltopxvfHY8iie7MSN86JlvycbgZVsAo0lDqBgNxhpqYOQdSUq
xhZZkKGGwQ1L0RrXbcQLzLnpkcXr3kVWoM24kA14ht2lmqz2geEMlUCPuD5vNZMXlk4zLvJ+0HvS
9icriVBTUOdZtgzjFNyItLjOSSAOrIVegow/vpfVxIjfhxZNbeeZwNfMoUcsB/IBO9iCcBPkH2Hl
sEEOAfFq6zpUSoBqOwgGcEOvIGZLg2kOSjsEXkK3i0pN+zPe3b5vpx+Ptvk4K6J/TQ/Pnzm2VTso
o69thKo2ojFGDBhUwA8AJz39qFkAHdxk4jQXnoWQFf4rtFu/kzzsnaR0fJiSj3vETAalvLLwGfuI
dj56d0sRalDbKAbCilUMkG2F49O07IcQUCGO/YNSLkwe6XDsc2ufFr+jFsK3cXCNbs8QYxEqXSCi
6xo/LbicFEzn59b5nw9ESwIEDoQjLQQXddOh3cknYWUSFHL5V+WQQ1EECTT+uT0m2Gpbzn56gkSH
7X6kd/QMEbvdlLlZaE05D2QOacyCvEnhZG0kRh9OOmg/CjpyvhpY7XSruPCn6ve2p2O8yNpcy3Na
QTQY9cSgj56haH+ngyK4UroLILUlR1HePC02StPo7ZGWV+mGqXrYdeDxoU18yPXI6SJAEDIUOFkL
SaEcYFoYoSYkLmjZTl5XwrNf8YwqbroDRMvoQdSXuB384ZPLaKQWLb1+k88qNmL26UnMYQRw+BFD
lBbimC8h+BndGYwiLBtrMLrLsE60ZJoeDKGi5nn7+2g4LUN36JeHujgSIGgpbgJI/dKdxfafZw+w
RtBUsb3cqr0h0FU6poJkVW5Vo7PWf/Y8hPx1m3kwBg6IsX+IA9r7iER3UXy5UUswkjUadpKCL/K6
1Arj6Qdq+bKzTbEhkH7STWxQj4Liy3k8sx+nIaomnpzZuVEl3LOzzKZfRQWGeY4F//koQIffohBo
DwIncy7qMt/KxjYQwdnGFOk4oiPYR1aZ4e3pWW1LMXYmhljhw89eIFyoE/M49bWPnGkiL2NHYX1a
TZYZ1kuLD7oaoUXbi1b9XU85cuieqgPEVv+XvTNrjhvXsvUvYgc4E68cclIqNVkqyy8Iy3ZxAAcQ
Awnw19+Vdp1uW6duOU4/3riv5ZKoZBLA3mt9a5PmA9vQLeY6rrU/3OC0BoJTFxMXUH7OQQTtgdwP
DIzVdHCoDeLpwmzLfesKFsByelXzPKANkl0QjXM19GYLdEEmkqihzGQMqe0cWn8Kk3v6w8/jCZqR
8A5Qmj/bW143CwUyY5ak9aGJdEA1Dmg00nYoe68T+Cr+KlBSDz/W5PxHWYEKPcNhkXzfxn60Gnwl
2LrXZgiwdaM1vJYB6xJ4KGgnILb9ZQwM/geUWIlJL6Hqr8Wc96O2ETBHsdqJyPytzbnSg7/lo5J0
bMtEpH1n8n9JHjOOzSb/q5D5XkHBWVtxf7c5ux7i6byE8xG9BU+CSmQTLjlwdBXLicCtaOuitwPm
nuyh5/dd/xyi7KXhJXGaRuLYJcS7igFqkdBZ3Y8+jK5OhXPZcDNAdoUCk8JlyLtGZxMrPDPVKxny
GeHYOLinMxUAO+sZixtQoKPLNn2A33B1tFADkiC5TFrBRPjQCqjNdQkICTjBrpGz73fF4KPo/NOh
9VTZKU7sGnzyY+t0domGlYmHkdKOB1U3Kg9cqMDGYXUBxhleejVODt9tudpgky4nHpSJpUBp5sdZ
4SLH1jOnSqsthx29tuimaSbhi7YNUfuI9Hp9S8jAXVOyCAX3mA/pOMiPI5QXz+TZD8vtr71ohh9e
J+dswL7d7camTwKDKvp7nQXh+1onuhHgcvNXF9p/rwbHtOdo2SQFESPyRZJk8LGT1VOKPyPgPMhX
7i30AzbxKXsSI/X63dDGdZw3db0+xa6Nu9K1K9u30RIeWhJux0Ha5QAlY3pMZRIUlsbNJW11T6AZ
L/IDw0N9iOp4UjlWX/MGYrr/WJN2KkdDyJizRkY7NLuQlIIxvskE+TRxLMdxFck5Wdsrp9s0+HaJ
J3ddaqOqm1pzt3W9JhWqcl1ljoQ9nthk+AIA8inwI3EjI6++GRalq1hBggb7Uh+WydCyoWv2kIpm
hq8v2q+tmlnZN6LOXTSOZczofMq2YNg5NsIFHgWgUtShbiyibkx3K37lMUM/9ibtZPbgHtjXmfJ+
z63fb7mjXbxrOjI9iQjafN5DolG5F07182q37HPvjTFaeTN8WLOgrQjA3xMmJTVtPnleeI4g0+2k
Vhja1KXsAeJhC15Jh/SrD6sH/Ywv/Mcl6Jp2J9zoVb4a9KNaIggO2ApK5aw5hUo6nsfDmhUspazJ
PrZLQN0RBIL5ooKo86vJCI02px0aB645zr5lOgbI6zFPngYKHKGMfN092CXk6JOG6SZW2p8LljXT
Z9IpcbZ4SceNSvzrE8riq4daL+vJopy9JSlfjlC/vVPLwyYoM+x+X/11Dcd82zK/QdssvNdVzOs3
wOK2CFp/+6xUNwUgCgTwwW1TeHKbXvQ5iClpSrGt3J4SU891TnzRXpyfYiNGS1Usa9iHJ7zasBcn
aWe5C4QJbuIrpwul9yVe3RdiGLtEPpbPoowuIS2SNq8tCO0ydlNYRakeL6KJ5KsTFjUZgb1dq9xw
MBC8SNsa1LNnwugznOkpD4N+3E8QCvKADPrB+iN/UI3TvOBa189z4+aP0oohyGdrbMF8Kbq8w98H
xzWD5oaFZ5utiGy23tNANX0xbkv3uRvElsPkGV7wAo85F2LxHyhMhKMIZFYYSdgpasfos8oSe+6g
9y+wHSKDizKdM+PN6EhNfU4yb2rz3uf0s/RQ1JQZ6rMujzs13ydrwnfY6JOkoO2WHrQ/NffgdMB2
rI18DqYRMLOx/r4TS/JZhux5RZ/8vM3Dlu1nEbm8m4f6m8MN2Tc6NaZCGeietKQxy2U0w7Hltc5J
syzHhIKMnlGH+nmdKvpMR03fQivCD51k09uyLds3gwe8XNIpuI0AFuwJTopytrN+Qn3p5fE6LmdP
Kv5pI9O4D3ufgcyCnHxpHIlwllnsSKRrM+hBMU8OeJkSK4Qauz2PjXwG2xXi71+Ck0/GcNcloXqF
Ljff07GRB9/19GkY5HZTq26ubIotF23w0F7GiOiTNNF6PyomP8gsi76EfMHmEMxuuURuwOKBpnXn
h9rcWJmux3a14QTdJhv3LBmiEu0xCEvIHvS4eZKdGba3hy3ImucM0snrvGX6Aw78+oDFlt5uvqfB
MCXtrqcsPsPh9sNCD7Qvs82NIZ53Oe622pvuOST4+9pOYi5AhpCdXLv5VWgT1Wiut+0saWRuACpx
qAPD9KEONzpgzx5sFaY8O/jw/IpFbNFdttQhlHnpffVYAAbt7OJoa2nhBotat0wNJO3szONwSXVF
MPiq13lPBTuvnqjvobL0Fy9y40uv5Wf8DPh73fovakAF05m0u1jaAb+Mhd+e6CSCT8ZjZi36ZiW3
QH3Mcxssy7xvgj6MCtr46U3EJpntKBlGehqaTJTwcSMEKuB3lxndhjTvNk2XfAjZeJk8+P03zptT
3OuErFqeZ7rA6PGt9NfjGM3DXWgj7yEFsy+KxCLyUDVUyMeubpehguXrmpuh5VNbenKMASEy5nv7
dFFqe3TZKE2zv5YepKSzxauoOe7atNb8xNGTy77wU1QuRTwYttxCLelUERq//rCm2+SKifTJGbge
88vVR4l4o9GI65e4RfcnsY9IoeMEhVM9Ais6LDpJT3Fgydh92ELHgiV3dibUnAJsduSYRXAE9nPv
Rlk2i4rNE/Vq3oHAqXsqcwnKv+eFF1H71IagZvKgifqHyfnetl8TdJUFSeeAnFfa2bEIJHT827TH
dloCkNvKCcrWqQt0WyR+yk/ac1Z1d73zErqFuP0jsUMJnWbgV0pLBPFwp3XUZbp0SZf0AQR2NWE9
ZLA3C+O7YEDKxvTNmTdwZ/NhhMxbbNrOYx4ODsZPajp+GNsonqoaRuEtbyGTlp1t7SGsIz8rk4w0
KSSxTvpHXksBO9LEqcuDFe53ogN98WJq02LoWKTyNOIhpDhodi++8OTXBRGoMpTIC+2niflhVS9N
YIICJVzjTQW8eaBoa542yaPzoilFYWYy1/YFdlKN/2EiXmvbL9iE5iypGtEj7lLPvqUVH1I/bSoR
2CmOb31vScwzzNyBHbo5iz7Xy/Jp25r6uW7Ep5qKuMvRJgxPK9iOimVM7gkOD4JNIpGwv9LtpndB
f5Fha3ZLI2khZrGJPAWmKfJhiIcnOfZJKWXicoP4B/ZXxEy+6Jptu3TqYePVlt3CYcxI4Vu1zuWG
wya6p6oJn1IARLJsF2g9eB7wwOTg4dav/iT4g5hHlVUqTeuzmsbpycxK15VBKIkdoRrXae4Nlh6H
qZvLYJz7HZ9Z/DRy4ldUN9MNZ7F3G3Ab3QQCpuVUK5jXFG1RGQQMs3BMavabDYI+R+qzH0pCl1lV
wk+mC/jBVR+FXFlO1UpsMfO6K6JELSKn/sDAkAKINEeV4MNVDiL308Zk+5XB9573Hfy1UmJRrvnm
uLzglMfh3ya8L9sO9QX+BPaIU6fdmZQmhRlF89K1tf8JypvdAdqh+4nQYZeKtLv3OiKLZUiaj2Qc
nvsOJFiNxm2XBqx7ndZAT3kcTtNrSJg8mSBkFsEy22VFC3H0xESAD10TKNytXQo0u+Fdh7bktKx+
+4U3YfqJs9r/yP1wPS9wbstYzNMxhGT8AvE94Nc9zYo87Mh8mzAWom7F5nh9CKMvEb82w24crqe2
DdTbtGReW/VJCyMUYvKUHMd4bKdCydZqeE3bBLEwXTu/CHvsI3nitV182wsVvDVNo3mOxJU/5l2f
NlnB8XsLyF94Jhon4uOQmCAtdQOQU6LW4vVpEJP+Q6BrawouwpB8wsG7ypx62bocPM2TUovOO7Rz
HDxfuYGdvy3c5K3zxF0c2+7NLJnA8YDOczcZBhpqYnF4hnUnb4QDVHINuQXybJURbzzQti0UZMYl
b5feftHaYa1gUaJPMwIq5tcFrtWSw5FbqrFbwhNE6hrIVGs3FPPARr9hPOzCdkPa6JvIoX/LPZQj
uuzZ7MWVNw9gfsm2xC9a9f1rKhZbcBWqsifeTC5mTf0nuGsZBRWEGi5P9Nr0+xVF1Qm737hWdm6a
DqUcRekJisObLmGz+l5h2JXEcwOJRSXFgoQBiBQ8REXUDE0X8WVXLwmslIEXHUeRJqtrG7sUzM1t
gJo6HNn2cVRm5HfB5K+qRFfBOLY0mkybKKRv6t7tPRJ0Y3SXmJBlOffnNvzcAxv1xmLxMtuxHQwz
bsktb6ZkogW6bRuJ3GzNoEyR4sCNXdnAv8r63IDmjlw5Lo4N/MZlLAhJoYylvrjvF6hDYW6BeVOz
k0bM7ce65tFUlyuWCmwUpHHCUeaLnadE72rUauPRNMYb/lSzsktcNeCfhrGKZ3htT4wE8F72AqCU
HkvpIo90950RyJi+RB5wKYMYnIEHsABzx8f/Nng0JbiPqhtdSUVj448xXKbm6YdY64mr4aB7epVG
A59ZcYPI+NW6By9w9UGwDrf0a43cp0324Ko3rLfZV7R9NWJtvCYfMwhdHjpb1q0Jjghsx/rFNBAU
srNGQWkvpKPERYWplZn5foO7hW8LR143dW9hZsZlKONeGzfehAYfb8vbCZSFKgC9hAN7CnUs2qRK
AKq24YkYM7sJHFKrUeOgd6jn3ffwXwBMbyo5KKTbADAXSndBsWM62qKIyqJ9q9PBOQEVdoGS2iIz
jIjwGlX1aKO2r8QK4oZCOxin7Lyh9Msq5vUJgwu2MCpM7kczjarUbWG0h+83vIjM9M8e6BqdBxNG
9uaRwdqpQJsMX8nIUWWBfm8kr6ZE0aZcJDgVm2/BDPNxQ3jwO2V/QvhxuYdYuhygA7fnibCw4EFi
bjvfuaFCXBOw1kJhBAuvf+qoXdPjjBIuzcNRuCi348rHvdQEFKPNxDoinLPwr2IjyBszGQ0sT3CO
mlKHm3tUrbdaFAheX6ECRYfIOhHHe5lEeijZkNk3b2PWidyv19l/zHjL43LFAOovEglymatuQWsw
bt6CbkR2flOhnJDqYJqYL19rz14VF1TUwVhsvKl3yGktzNsNxs8A5wQzHQtGommqIkfUwVdT+tov
feSrImVBPRUQFNsYHWrq1GXIEmLKgMRGfwT6AGwilwKUXQGmY0Yc1vgBuCKIW5canfeQRzPq8FsL
w83ma8jTKuVJf/JqNQFlNzHCFWDrxAB0I3BGldkYU1hSnm72yC3gi0lt7eUh2LrDLPq5KwwEs7cN
wAKeDUYfjEcmfM5N7BJf2HuHL7uMKMto1YGt+OYBXoJ42In67GEbVp/QXK7NQ9oN8lp1hUF7QAWT
nGSUxu0btsjQ7cMl6h6nNWS3wCTrr7X0ceezdbPA1ZiBMrJtrc1FS9bnzMbmfpV9g4+AGBvc4XSY
sJumA8IKPKaPPuTDtKTdtB59iBZtuYKN+WMNI+QIY66iAxLhHfBEGT/NrJ52OhjJx0QqP6cpOMRG
9hsIfbW5HJEjd0GmMmjLwKgFoa4ewfuctgtdjnUiQaepcQMOWrMVkd2V9lc0At1wIcbUBTs4RPBZ
SYhgYVkv4YKt10Peoc21SIEXhrWaURSMTt2GRphzHfhLVpK4FukOIIT4sNpUgzrWIz4laID0UySb
rM4HFOB3s3eteBVexDDmqKldmyecUeAofG6bEgd6B/IKcsn9NkAByLdEiKTiCwC7MiRDW22zxc/U
MXA6YCODKJdQ/LmqZqwCpmyx6ti9ptgtlhurRynKfl6yRxVLbXC5OJ7RELRQgYZgug17FtxkTc9T
YEIMAWvpM3rjeU3w5vqWn6wn1D1Yva4AAxZ8RirGjPAZUuqKNladLNI1al1pVtepvJeIPlemabMe
+68M+5vOD1y808kav3isEfYC5YqHEAOmweW9GPzXloJ4yAeAGJcJhAmp0jV2aApogFTDzEg8VIPf
NR94bOVa4NxEVYf6vGxCOWfX+5bcreEKGToMJnbJ+iH8OIOyqPPF9K+hGqaPUmPeQIP3nj6mICoB
StULHvlevtbeSmrUVtYrPFQet9Ig3qOgu3waa+MdZYdFXcqWp3fa6Omk4xlZD5nyM3SB9OAxkr1A
MW5TPAZ18iYChMZtRNTjIl1w5Jh1HxTdkq3Xao0MQGdGSDypUtlBhc2YlBv1UDgNLbV7THtY+kek
ZdtSQtwqJR71qJjD2FQoX/yb0U0N2MDV/9gwZz9Spv1cKEMQnYx5NWQ9+xNYMSmjONLPGcr9vR8x
/20Cgf4RcxpcnHsWNw7I/0dkbrJbC5N/LxaNVZeZzwCU9b0wxDFE1yfiYx1s97T2MAtC+tGwx3kg
R7QZKiyzFHAKfvq8zoH8o4PYUWYWjcqMURtbbht/evGyPnrqmjAaigiq/lGI0YcVBtKSh+EXZ6D+
y4oL6EHyDQcUH5YSHjhSTB/R0U6DeJSRmqL4TnfNjF1eYZgl2CQ5I/8MSMC6bpjhNcBwnO4iB5TG
7dcAWY2gDCdidXMkphm67QiQ2+ln1to1/hKP0cQP3ZQNOipYJIn2ymyJo1Vi8+KgWeBpgY/oqN8m
pAR4528oGzPi2kLyRBJ7NM5CxcyTwMa7KBrX7FMyjhqbyix4b3vsY3FD4hJ1HjiF0nNJXQNoicBY
AUdGGQ+qyiELjUUDjB3jHtzSiOkbmT2XqhKGJkC9SonV8QaOZVtz0EKiZleIHM/gDBuk7uqNzA9L
mGm0MG1oEylfpmxlS1fCiM3Q9yEy1Nru0nWTMlOpVow59CsiQqPmN8O3xXc5fotoXbFOEUqyfMOU
h3k5MMQkO1pAsb5+kiipCe33TW2XdP7DePUWxHnLMo5/AwufJvbG0woN803nFOuTwmKaSrrsfmPP
/RoQgfmHADVFVhYmJzA9gA+/mnMjQc/RWUG/kA4pkr9c7yDhMewnGWImxmFZswUTG8gQySDNU9kj
iJT38FFUocPRps/dd6Prn/+uX91l/FkpfHrEVfFqVpiH8Ip+/bPa2CGaVLfpVz6Ja7Zp+AF+DJz2
eBC9CXbZb4zKXz356xUR48bduGaHYfleRwz8jCVANMw0QV7i2/DjissPqiaMRwlrXqVNZADBLcR6
iHy0HczKH1/FX1OF/gpz/BiP8/M8hZ/HK/y/PM3hlyFPP09z8Ml1du5/owD/PuOo//z2+X/Gwn6f
cfT9R/6a5JBhjhGIGoTlgCH4WMN4hP+acZTh9ZiYbhTCyw8gnMHP/+9RDng3Bua+xileWQIEJwFV
8z8zjjCfD8F+vBYYmAHGk1H/P5nm8N5rx2+58ic+QnRXB/z9k9z5IohUGHkH6nlRl7ed2w6GRurD
T/fkt0mg+JqwzlJUStcxXQSp93cLZvNhNUHM9w4AVvwPSE6ghDEkuxtWpHB/s1Sue8JPhv71Wkij
IuSPCC7ggetQqZ+XCr4LULpLyA7On+gdSeRyi50F5s9G7L1IhvZ3aETo/7ofXD9eep2zEBPkvPCG
pusk358vabmKZ4CK7NA6ySCzz5M+w5DC0CQMZZpiFBsrfSGgaYIdMSgj0SIieb9PoCGN+zmuDSYB
LdGaGzviQO5aeaCT9TAah0ryNgK8gHStKMbt1HS/bhKTmxIXFKB2xxOKnOGh5wjL9p7Uz75OxhMi
qmKH5Hx7YU63l6hGILsM67HZuxklSFsrBIG0Gh4CcKDfYPBuLw2P5Esq6ltiXFutaT8WBubBYQtC
fov3USZZ0XSheQiUGf7cwm2628K1ew5I2+UjYf0unpsRxeGwFGYa1wOZGJK12xzss4WAgEEUr/Ib
qFm9DtVN6uvpghYGaCzKgc+kr71Dn1zlSemth9nhHMwjS1mC4yiYvqgMozuSbbCwurbG5GReUUPL
LNoRFcjXlnt05aVtZKrQBLkVtPArjYPYqXMzim6Xjil6tZXhOS9Ig+EFKOiH8c3IVLx2SFn80VEe
PFKceE2xEkW/dhliQznw4hS2ZeAmDvKhtTu5ZKgUAXQ1b7zps7iA09bfkR5SVgE6YDqniCbdOCgW
L5nbEArFMCYInlfjsdtgFUaQ3O4A+j42tiUFs517bEDRVson8hURuWU3WaJ32ZJ4cW6Rr/oqh6HZ
N2PzxclOlDUQxZuaZvDj/S1uhkrh5jQj62/nftj+wKgD7yFEtP5MNuCwubI+h1q7EK/kbcdI7k3g
PpM2PjIE53ByjqoKXcvPpKvN1xrjyN6477q+2uotGStPt/SEW6CQ6km+zLovVkh8l7EnkGNSDHcK
7YrKO7phnrY55/UzVagnZyb6vScyVDDQiFFIryPg+4gUiBkleSr0TefJCCqSroGFkaz7DAKN4X9O
P4XMhCUkKgenLZkf2doH56RR97FdVz/P8DZBPNpYPRZ1MuZjREAr/OWbHVJvF0tP3yJUub1pjIgp
8M3GbwK+7B0aC2Bnm9aPMyJABTiHRyDGbWXi7aNnZHgJtiaoArepi5duW7XSZH3CCDZT1D5ddm6I
HsZ1+CMN2RQcWmjTS5Rr+AXuy5i0gCDYYlBmJQbQSp+7TARdvkFYKHk9cCDrgXG8cP2cbOds7Z09
9pRg7kjRwLYhOfNQWL1wtSKWAMDJqLXGjZjm0rhFdR8ihAdq3ecAo7Nl/ZA63VTUV2kNQxpaTOEx
4GV5PJMkpzobx/26gAX6aL0IMS0wiwGU22xVpGx7z2U71al2jhAK0WD2+brVjwuPr4Eu0S71JZlh
aOUT0Jf1vobym4W5SGbV3FDmLTCLgevHr4GAHwiubWReUyEtSYOXDlB4vIPyGadfUwvRExgCEkcn
7jCEQj7xAewSGhGq+KsXC/5El6HdSzJiG56GND4sRPcvKXPelZIOmMtXk4QnQFgTyddtwfi32Gvo
PtYhVN2AzWff2viASV4khVjg0HUOG/U/BM1Ud7mar/85ZQl7cs6sX5JghCI6+qPYwQMKj1MPgiY3
EeRDbvroKBQZT2gOaKUHgwF4w8ygNEHEnm7mKIJblS6pv/MTNWEIXgvdUlBdjIpkNgfZgT6QMfoJ
zuFQzBjz9rQpRC3zePQMmvFlHR5sGIlvESrJM/6QFkPaAKRD36bDViJz0jeVRET5CNef3vVxm3zu
B7T+SG4tCDyrdHjwVp6CGECeZSyQ48a/xZ4e/oQb27+ERNv7nncJgpfbMD3VQwO+4vqiOR+bB08M
1m1ffj/H/38V+LtJlz65osf/9zJw10/wmABx/jQd88fP/KsOJP+FX0Fi4MxJhLhShhrhX3Vg+l84
+ROMkkVaHPBtivLiX7MufdSBPkXUF78MsdUQ9Ru+wOusyyDC+yABY4ICRew3SGj8n9SB1wLsl6Ip
wegwDLRFmIHCPfw+UOon5rteLdkyMZlDAEdZFz2nCBmBwaLnyCB5lMMsHM94ptqxpA0krp/u1e/L
w5hgggNmluH+QDnA+J935SG8mg3ondX71QQLZOkhQUQs6EsHsPHwv7gUBnuivI6A+7zHPWXYLb4/
xHof+aij+sBHDE01ogozf/5ffCrcShomqO2TfyO7Nx9xARdFGvCibfc23OZSagBA2qa/m87zK7If
f7+B15cZAZzFQ4GpCu8K0AVR7z7GDaQto5jJEzzAEEj+tEtS1iPD1NEpBKSNva0QUKx/Fzz/9dn5
6+LoIq5PsY/y+9eLa9vAnBRao/GNkuth1VQjDIb/jLDGVeIAzyXelwUeDm33u6soHEhqmZkBGBUl
SHoEI7yK2M7pUnVigATwz8/Jrw339Y7GGN2QoS26ctvJ+4Y7nmGsNL42+9olIOu4/IZwwp9ZPQ05
8gE3CbyG3/QtWMo/L8HvV0TsPoiv48F88h4hZw3v1gyA674jMcY2Mtrjy6JT9c+f61139OMq19cu
ZinBBLLw2sr8tNAjw0Cizdzsw3bBpBLPOyPPfuf8ADgmGeLffKa/u4vBT1d796WhHQaLh3ET6AJQ
GDCUEfUyaIRCrxP5MA02l5y//fMHfDdU5Mc3dx1sdg2NIMPxfitzDbha+F967zdJdBdNUf9Sg+07
wjDNDuB/eWnmxxTDRIu5j9TXBNM4TvCQD6aWE8A2uoBzCNZcrqn4Ym3oHR3G/OUB0/PTFdWFQV4X
Pp+332xM/t98/xB20DxiIBvg9/dPXKbqJJggJu5bzNTheXQ9+3PUOksF4PMaMgNYKZCVLEPcvSro
bfSJwOe5hx0lLphBjBmJoqZ3kI/q36yF+G//tGtnixWOcH9w/fefHpqOYtrSBltzD2UV5kITl62E
FQP6RVeIwqtnZGDBEK0JcLSp38YTQHh5VpjvysvB6gU23pjzSMEhhwieh75gJRszTCoLandTm0Be
gmTzjhtf0TUuGiHU9DpIAszgi1lb70WDUilo2CIOH3npDmNHWvCoMqsw2vakucTII683hWYxxSwO
DACK+LNZM3XhkQtzF258J0MDH8nTdxNNt8PcYrqwiyDFW9azM4G3+4cn52Xfjdy7Rgz/5C581JBZ
YSnV/IB5iPoOv3nc/fPT+u8LBKkyFAZY9ZA68UbtX+8srPTYxOv1S1fNxeOmQUyeHP3WfjAbE5Ux
gK7/F1eMsVnDh4Xv9X40JAWCDa6E671kDO5aVGHE7xc6RmcZjhEgneTjP1/vnTaCDQdTtLHbgMu+
BquCd8kYVdMF0+CM3ncOnFQAmeNYwyasskD+bujOvz+mWQwpLUDmlxKgCO8e09rES7cuE05ByPo3
kzf7x2k16W9u4N9eBWNQUaZggiXu4a9fGbJh3qCRR9178AQkoBrqHZBtz+7/+b69G/t23cfwaTKo
hqgW4VDG767DW2/zE4Hh0haJkHLyVbdL7FCXicIskQjtAUoKPPgkDeuTzP6QQb2fIt7+blu6ymU/
VYbf/wyUMMgdIIbn++/HTs3zBOhzSZE6sH1arTPtd2zt9C5adZsVIUYkHv0R6Jsk07d+WtNHjG1d
93VMllsM0UMnxxEF/edbE/zt34QsEpRV6J/x+4qjjjwPPmKo9nDoxiORcUWJAfE16vnClDBFAzj1
tY+xlBFMdXfmandgwiTyatk4lenYf0OyernwzJbbtn4yHWTzudXiyWEqRS50Gx9ijAQ4jQ4MK9G/
Ky7+/gN8VylR0mP9vxMMQXvTwaE130eNe6yhVuzMGtXPDXYxMH5pVzJoQsWQJhonlhxOGJr4OWvT
DwjY0qMRjBWAE5aqIRN9mLZ0+pBByNswG/0UZg3draJ25fp/2Duz7bhxJV0/Ec/iPNzmqNRgyZIs
Dzdc8iDOJEiQIMGn7w+2a59y2kfu7uuz1t5VJSudJEEgEIj4h6q02CvGGh0O+tmvv4Jz2uKPafGv
JzibnfMI3CTrtDxqq8wu0zVp6Ywu7a607N1YDAT5CVBiWdonr9NqKwWghtdvwfvjLKBCjsgj/oK/
8cRiTSzRwSQN6G8EzkRF7jNp1V3kyxYgsv21q9XyPkKL8Is0CgEq20IeyHewDQCWZPLg2pzrgYtE
BoU9N5vIncQ254LHBa1vaByZ8023jkOojB4ir9oH6EvtQit5j0A36HAV2NcWwvEXa9c9R8p+CDUX
AqBqBP0TGfxlzH9P3QCJUGKG7hcYMcizIQ8gsoFLIiD0Zf2+TUEil/XOWkEldmvg/SVP/EPYDsmB
OXki4EWueHaikJB/2oGgcxRZ+5IgBsuurUqqsmvylyuZbzoLMFwJum2CFx5qhmc5IkXtCSxFwEwa
skfAkNl79KXSetNoThNI0QFjtUMrvkR872+V+z/sviFMIsMtZmMi8f41lI9Z0QPlhFE1RfpjOsZ3
S9Qb5aaXOho/c+QNd69P2e+552/PGiA77NCGhVl99goBpsmlKJiyHMPb+8kj79Gpt9NtrrYIu32z
U/TUi3rZZVqQ3PhxsVUyG3Y22crrt/LHyRSEPjsLvEcE03599GIaVQBoXB7nuBt3tojCjZ8D+rGK
LtsGefny+uX+sGmiN40wObzigM7W2UsOIcJlDaqbR62H5ZihTLpdEZv5yxnxj+PrUMlgJjG8fnyW
AZTSyTo4XfLIGRkxHLUAVWvpaodpbJ1mCQo8U8DHkG6q93Oa4d6hnHqPysLVCrzmL+v190M5rXVO
hRzKfUzUz9frrKkxQz/mZhT8szyLsoMcVrgNOttmDeBQIZv2mEeji+L5ZP9lWZ03pUyEJi6GDDZ5
e+yfzzWK1GA3W3s4om+WfxbRQFMB4Nl4KwsnaDbooMHwAWlOwdTSCd0mFfZ1sLNLQVkb75O82s5I
Td2o3ANK647j5Gyh98mvr8+MPwQaxKDQU/guZBqdt/hzKy500Ib9MVzS4TD5q9pTeKUgC13sL0Py
h0vBYvajxI4owzE6Z3O+dKToh6g/jmvavKB3Hr1d27wB0hza/4vHIgdFMCI0JbXfoppoxTqK2O+P
gVsMbyE4hYdOR+kVYllUEf9TaPxD8ewPQYwrURYhRQSYcH5udNc0K7uJKxWene3SsRUPmK3Q07Bh
j8LM8Dd+B33v9Yv+cSg5X9PWNmZyydl6zjIbplYe9EcN4m3b0KGhd9y4u8EGqfb6pQBV/L5DkGnY
SUIfHJ3Q84w7BmE8ZavDFAG0g8is1pASi9yfVzT90rbeAv1zdyE5eQ1aSs3WgZPjtOxXuL/N2yYO
WFyFR43xlGLF++QKVec7ENExlMEayPxmTPv8GYcA66aixSYPWV6bZgKCZ0CCeSRvG4VdHOOiEczO
AYkhxI2/dyXo90brHgEMwN9ZlTuPAOVXZ1f7tKgO6NAt4d4Dp+x+SMD8N99CeN/4kEAMCPMr+pVe
aoBlQ/5O1p2jTzVgUDhzhdOgqGIL57JZl8U6yqlS8k3QtFN84wMtTt+G0qnbAz9b86GZIb8t9DSS
Cr2USvnZTRy1QbSb4CagwxT09YOC85NeDq3VXaCK2aYbnQ0uaP28eGqAcwK8nfyuPCEjk4ltPCHn
dNBVobN9A3l0uC4Vx0nIP4mYMcmRc0KzVQV6AaOoU/uqsWRqU3dohLsTTWCSqwLd1+cIZpymGTMu
2zVGs+lBBIUVYdkjS303p5F6gOIzjHs4Wkl0j0BmDMUEh5npRBK7HPp4SYqDD6gO1qjI1nUL+TM5
tgNb1L5OTfkP+neCtLgM4nfAxOrtUjedB1EgVw5aFCK4aOLpLXXew6QC8R5CRv2htmL7fkTtbJNi
f3RhmX6n1ye3U60xrJCHJY/ae+iwG4XY4b5aaci7fjWjXFE1h2xSl57S89YV8rmsUFcKJhf7mHLx
DiDfv/qeNe8VaFDuYYiOoZztfeIX4dFP1m5DxrzCHkyyK+mL5XM0Yq3kT5oGeqSe1z6kF+YZf6BF
IzNfP9k2OHGUlO6CpBn20BOLuwq1je1kF85V3NT5jTfzPjgt0Jwr0qdl9YJjYDlviwKbolwv6SlN
/Gq7lNVEUiGjLdYKwU7KaH0LWu3Uj/64KVZQgcVa3cIa2C6zP1xWywI7366gO47of5WQPrY0oVA7
8HLYQkV8l8b+fWPly96Z4/ywrsO61dY47VIXQtVK6noP3Ux8amNpX7d5FO/02Ic7OtvDS2j1NLJG
JXYxBetj1HXBaahBqkeAGU6I6bknBNfiPUWKS9dZDqCcHJyN9IfGnvoPbZFeRIH/UEz6Q7Ck7X62
gcsOU/qhoWE5sAKb+KSmqD0oC642wiSPVRKnlzL1ECbIunhvl77Fe+jXjV8mAIU5N9wj4Kfu+mwA
Gzst7IuevIZeEm3qBXEDbcGw7mdxEXtjcYHQU3PRNrF68SUoWtjtsFp2lSrGVYN76FGd52ju2kOG
NGmRwN/sENTbuEye9w3wm2UX9Zwj2EwJEjTd54+CsX+DhmxBeSTFWaxyQC4iAGx1Ywc2e42v+I9u
v7Ag9ukPSEP8A+BAB9jAHbSbIo61Ww0QwnK8A718sBGWyz0fIwOeWCLchy68qnanXRMbkobunCi+
tqxwLDdVFAOwrbUKrEvKs7akSNsXF8PASG3Gqq13a9yox5yq/p1bl+5j2rRVcZqR3twHSdG/cWY3
PnSFmsF99hTj8kLaSBOk5JPUd8U+Wu36SrDJfhkR4g73xqZtW85B4V0vKKo/+KpKXxKK+2BgWsA5
G5Eqe7fqeHlHn6l5GcQQIpXcSOcTaD7gFPB9bunpCwMZnncS5cvjSMbyGGu//Kgk36OtetkDu+0v
VyN1XSytfwJRJd9ThaMNUsp8PYxqYibkXtJ/QNO0/wJvuTpUi9V/iHrQ7bCPRwTUl7E6FID73wdd
Dyg66uZ5F6ZBM+6mVbI4atcKtpXtV7ssDINtScJ1mvqgghu7uHtOpclwqDg3NRfwpfj8CD/iqU/n
bN3HQeGgw5vNaQGfEDrGtqE1eBLIM5g5aM2XGQq9D3aT15suGib3gBCRsJ7axOcRI1El+VXmrtxq
WKkn5S7TfIM8aXZbxH28A+Oy3nQj9Fw/9/lWWvyoRhThgxrdYN2QifSXocjz23KW4hOlO3dP4Sy4
zQaWKtoUzXpYp6U6IAAM8hd0YnZb10KhqhnkwS2LqGdR8XYpwveXVZMgDJXn4vOgsgE+yOA8yoLx
LspKQ1pp9TFGZ/IC2IcGU+72b0UwGH8fTpiwzFYBWqIviyMjW1wES8PXWtNy54ANvhROmVyvSorP
oxbDB5UzrmsU9V86J4PEtWInAMsRguUlzD59nJJRfk1mGdz6a2/hTtEl2e1SGOGBOUSb7yvOOD7N
e+HOHmoNIMZTfe2wLYsd3Ndsa6HNgXB6m+OvF09TKjfo/zqPwtEAd4IufSfCHKhEMHWfwiysdiMc
CtiT8EycDeAg+TWYPHefoUQKMMtOd5k1qauh4eGBdi7v8MIgLmZpceEJ/rawrex2SgCHbPIYoVqQ
VDEdC6+vTxgLQHYZwTWVOxzn0su8GfkA2p7xBnmNetyVq+imzco6p4zVyvdaU7QGgiu/RpkfbNNU
1ydnGM0sn3IoPwIE7QNCDurJ78YJCY2Om6wDu7pHlVA8e2UePljJ2iNU0s75LbqILQ54fjt8qPt1
uYtDOT3ZQGruC/O63SGNr4PSQSfLV1yosvQhiSIbrq/V5bc+3OvHuMz1nY2twou9dsXRWvwAgu8Q
p/duU/qn3s7b69Cb+cZure5J2Zd3+LXIr+usfOsSmJvM9xbKEy8RSBK4NhNWaxvqLRKxjdACVhRa
HQAtsFWNtS2sML33c45cGwHUWZ8apSBQ5xMzabX6gdAb+sw0YlZ+C2qic5BvWbs7C3olhDVd865t
hJ3RJPC6uN0ivvLSxRZnJmU3cE2auX+xutJ58jMx79QsnW+hKqdpy9Lr3xIt1pfOLQUqv24L5Gco
g+kbmr1rwDuLmPtCMCwhO7k82nPlDBsDYnxc3dq6T0abaBaFQJlE3L9F3ZnCf++KN6PS4iP0vf6t
M8bZLepbaOMnU7wrZOydiGMJdEHcWk6QxMf3fVG09tvBiiUxvqua4NTpjsFD5+uGM3F6EFM6EMQw
GKBuOnqIY6de/GmV8fgmbUR2VGgHXfhIE5x6ts1rb/ArwDdRVtyFvhQH0fryHRxGSMZr/jJmHX8k
hRC7VAnvc5BkYOJFvW5RgIDm60EkD5QXHh3Ga0NH099V48A6HKF43yOavNyRhEB2wdvxya0zf1tb
3QMspRuFpyG9SLvgLANBeZ6SEoG9+BJEP5LPjRi4bBXe2nPjvMkjwESht9JetwvrZgmhl7Y6SB/C
1O1OyVJMGUG3WTdOS7OxB8F5QijlUmkNH5i1eWNn83DdZlF7meUtOjyI0B5ANc0bSqjPyNP0JzTP
l/uqU95XuF2XfWE7hLSYf3iy37ehI7bL6F8tS+m/J9+G5YEO7GcElukzdVhCUlk+9WkX0S3LSUhV
2en3MRYh93abzwdUbS/Cru53yWwV2abouwsoU8/U/5qPcMlXsEwdgwROMyPQc8LZRlr7ueGKylNl
2bDvU8u+rRpfHOQ0oTiaTjC5ard5y39EFOVT63HqrZBQl2T3E0JkmylIo7vJTtoNhWkNPS31n5Mi
CZ9COdYXRRE9LaXdHCmX5uSBpHKQUzRI1mLObwo837ad455Sb3U+53Y6H+Ad20dk1EEhFcD3ZsVi
RGQcP8SKUmGmdXhFcuG/L/0AgsvSHVhOBOCu5HSahX1yBDOfvEAOdt8vwsdrrElWUAuN/wi/s9wu
5LCHgNjFo8n6yQmi6K3GtuEQKLmgzE1euEGCCGlhJNi+rbSa3K3IQL32JdOgaFH0hfXSohEjhM43
foMOwyJgLNFA2CQr5JwpCknoAck+4+dZXWZzezFWqE1tAt+6ntbFQyE8fh4LqzmwFCFdrKWxgA1I
yKLpTeMH6bu66kgzfHWoCIEYR8ZjcR/bw7qDpR1fSV0YpmC+z4O62iBFENw2IkBSMZ8Th6ZFvZ60
7gxK2WLbaWKrYsEB4xXZgspC6eUdctwrev6I1HIsReiLZUQPTd3AACo/NK4fHgOHAjylNaST+hXj
JaQZreUugX18rSlmc6qLFMxwwHvVZTIX9n0AmHJAI+kiVeNWIZx7U/OWr2Q7w/DzO7CMNHhQVpLj
NXVf1PFleYHQevIhoWfKOed56Npp2+TBijIkFP8yavN4o9TofFi0P5w6N/rsrOG3dOj6T2Ss9aca
FhZBS1rv0JC2Dp6asv0YTc1bLCLiXQ2QmaZ3Mq6YAMARIx1aLhTmt8Ulokizv1ORLaOLqHIc9hg/
7G4ttDayTauj7pbyDWhBNy5BXE9I767M0aBEjLds37p93LwNC+rIsM8JoKijj19r6QKslmX+FW4Z
PGrX4gt7UACXwVB2D9p34/nDQMbDe0O3/NDkIcx3ZYXeqRYxO0qCLi+7JbWztXaQ08ooSJ46rPwe
yY85mVZN7l9m1SK/NlU3fpWTpIggNeDpyjfQR7mO6Sdblg5IYkw+N52vlzvZL+knt4L5vsVvxkLu
YU3lV1CTYOTdFROD/VoF7UPdLwQGmS9zd4gyTF4OfjJT0ZiWnOmRoyG8bLq27h5yYKmISCF58Clw
Av5OIpZ6QNw8gQjrtzbTqPWgs++U5C73ZQBcateC0oo4xKAIvSkLv5VXxRqMnBvtVjngo8UMjpHk
lW9eIZd3J3+m/LjLfZRkjxCZSAFGOqQpYPYmuS5z20dZeWhIWusU2+SNhUpuiKzblH5Sg4LolE1w
3zZpFoBrnKCKb6be08iiwIH49GMwA2VlcC1pTxZbIJYg0yIHc54N54nu6CGFv0WlTlZbakEMvef4
7UMAfqw91kVJuQdkQcEBE5mmC+FQBbp1+2BxDihoBVcaWuBDMIOo4BXSbwUl3hucZhRQDxmEXZVX
EhSDOjaA0vObRI3qRYXURjeTG4j8JrQcSIlaucd2atv3mO6ikxwlPRpDIrYf51xIjamL76S3/sRD
X7jK5h7Jyrnrok15eaFeWov+H0KyW94Ja5faf6531GUYRQXNaiRIuPJrwekFEdyZjFhLJb8VpSzr
YzINPQ2MpClKtJEK5C6wlKQAMPM614uW+t/lXCBAt2EektEFuS/KE6wIiigo9tQlwaWAE8qa4sDN
Jsz+tW0mQ7huobNjdLbiV3GbK2QAepNC1lHrwqIFG/jOQQNr39edfUlPeriYm8l722Txcg2WqXhC
6GR+N7u++lFW//8Y1L9hUEH3/aty+icmEgZHvyBQv/+Nf8zW3QRPWXoCYDHAGWHj+g8AlYLq//FR
NrbBnoEHgXH3H/ypsZTFmglYEkRpjyBBnfcn/jQwbrNAyAwIwjSQgKb+46n7s2j9mtn69473/+2M
mdsB/BrQ2sQvyYdCcVZQZnvSDdPO/5YTj8sX+AypZ+/mGcNS5EvG0tVPJXv5eJDaq+HnStRxv4Dd
EXhIdBzP3YOwzHqpEECEr9EmKatgE9dVvrwb7AabPqBDIlxDWIzI2Fhb5SmOLqihTKggIA5DhL51
InRfqCPZwprf5SP58h4xS45zOx/pBQQk1skO4qMnaRzC0IDOAfmvnhcrTg+tQu+u2GqZpxjY/etF
/qHEf9Ztx2iNs7+LTjn/B6YL7PfXzkWHgh5l0zX4JuSsEjKyLIKsvYFHAT2HzDsxnnlO0TYvPStb
P9LTNd6ALmh9nge73mx59/otfW8Q/vuFcZoDehGhDwwijLbe2S1FpbvgaDRkX53aRole+PBVL1cf
paDimFthgb5Yg66qQ40pR10CNYFFAGgrbYHPFMJdmoN2NJHyXEIokWRH9DHWabfWC69iP45rDitp
CPH9QPi/wuN3XSuHj3H6hG2FMpZEwecvrYZfu5Rg7xhkWt5gCsiXwt+wUYStpbCquv1m0/kKHxDQ
sbr7pk679S/gnl9bg+ZCIIcM4isAjgeK5az7qsH5k+Uu6VfcrFwEqESdVj4ZjM0KX7yo9G9n2RnH
Xh0GNR5d7FuRuoftgfXX6+/x10bO9zsBMwVMOeAciMnkWceUdru2k6UMvyoZD+GbQOgSPvOAUXrk
XcIJop77l0E2E+NfE4dnJ5j4wKINsACKnvvrXHbJyStRBO7Xxclk4X9zzc6an1IxMReyrjePXetw
wuLu9Uc964iaZ8WTDYw5fXfDK7bPRr3Ef6lC47b5Os9hHtkXqa6il9odWczbEXOfTNwuyZrazXVX
DC3WHoHK8ZosZSQE5tI1kSNFSzBtkrdlCajA3+aqdevrirJXrC+A8OCFePH6Tf82JQMvjAm8sETt
yPQTfx0ty8kslLwi70s99QMuSr0Wxi5Oxasx5vmfXouJH5r/AT0z3eNfr4WhEBq+ZSW/QOaeYnoV
UY0DWupaBVPi9Uv9NgkMnAwXZtqWDojX84DmJFXsYlbZfmnp5TG42PpUeGQ62sIiqmvCzkPBBSjf
36BjZyhb5gCev1AMEIhz6LU552ErtSgziSGwPtMdcNx1m6BgMqHYEguU37eOVyMjdsEyqaJnpEWR
Udz1wzAknEesxVWP1BJmVBCwsFvHz1lLdfLgtaFLOxC4ivwbL4I3fbZYuMEIvAQvPjEMifMpG2Sz
GJpp6D7ncQE0F4VQPa53ErVC3s+q4ZKpYyIFhnQYUBXMD9kiTADPjSYpwTKp/Ex/4V025UsoDZKK
7c+v8CRRDh2/lx8BGAVhokuwILr9Abwmp0pUz6KKl67qUfJ2jBk323BLKZs3kjepCdGWxB9b71yN
+d1bMs5x+UgziRQCGSzOLfHOLUsjfmWvhfGTcf0+YMb2OaJcdyL0S9qh8+QUzsYbU7neMaGTgBZP
y4obcIXkHh1RJi1iRajjfEBIQ5TtfgoXvGTX0YvUoxqMpaIs+RM8iJD9YkjyPOx4Zy6HIy7deHlR
6W2J3JBRjYj5Dg+jnrJEzUcjvoHErpxLl0+GTmF0kIswkg2naYAj49txRsGxgDO7GJtEickBjZky
S7j0Pz4qHgVyLOpB64RvPFTl+o99XCB/lPqqL25qv43RpXDk0l7l4BCnywn5PebSgtQfQ0c3DWfK
WEnj14jRudkzsV5wCSIUAkdkHzq/FbjD/HyAoBy/myeD7A/LnU1thwEN7JbpJ5fMBMyfNj29TI3z
cREJTe1SGouxf76jF7017L2CWnu+Zcp1yN54+RowBpNXaC69iJxArL2OZ8K41oyqX1UzIxfEYuID
8zzm1WVbDxPdFSfHLqDZe1ZE1qZFauS+Be0FHo/QZaZLl4zsWh62OEyaMg3L5r4dgy5CIceDah1u
kEF0WVMKuWxmTYbrEO/MW2y+EB6Ik0aHMRur2Lu0/KXQX/pmUYxht6iS60MaoSb1ENeo8pe7NZri
ej6lsF6N4c5KnTPelc7i8Tsdki3yEGUiQly38MlqsWZDeZU7jlxFFNgPq/fdFdpNzfwdvN7n0ehN
ASq4TBAi4luoqfoshamEfVDy5seIaIw42cgtaZ6eP5wnSnUl4jI53P4toG+WoI57XDR23oqsxIWC
Jc/tlU0Rm7yNhldVvJFGbuJDMfn8ANRdG52T0k/MGPdIbJYv0zIbV9Q1piQIHZEU0L8oxwWfQYTW
QjNFTWqtHkXc8s/eiWsWcFSOxAZSx5UsAxsi1rke9GqCR16RiJW9N5gljQMiXzpgNcCbCCR5I5pE
wvHUYwTLlVHIu8gcZdVC0aK5MTJXfGE/yIH7g9s8mVntFYVRLKmSFd/vJYaQNOxK+xGcSJGonRP7
kYlMeZ2X6yG0Ie0iCSm8w1jpzAc1mq8UMTJF6+ou0EiMuttYAnDy90kDdRYHp+92rmEQqGrY5NBG
extgV+kVt/gqFtTvydXNG25htmD1apxhlHWiH0llCwG5fuwo/dUUoGb0KWXEPaaW5N30wOy64LmV
jrEthy5Fi/IhgQrqoyIru2SJ4SkXWK3uCcSEm/3oZSUSQpmY4LD84y+E2fiYX6ReOSH/TyOXMBt+
WWdKnzjCOL7mmVFXrVaKP3An8jy7rrp8cqI34wK3n8lToGzPTBxnjRMu5pVmXtpA5phD9K9Rwbzq
1m7ld72rpsF5A+aTUCl7+uzxrqEuhnD2YlvO1L9B9cUl5JZtP/GWIGPhbIBXZjPzXUlvmyg4MfjM
XGpA6agO9ihmPskRpud345CauFTZylDux9JkhAiMZIQn4VNjn6/GHK29N4pRZC04Lq1dcAv94Onu
xNs3Fswxaqv+RVzLlRvPF2vi0j6egdw/4ZLtiN4GrLQdejr0a/axX5tNFpCZsRlewqDoLDblQRMf
dJxb/u1ia9weqeE1gX8h+rHlkeJu6Aa8PSh5AXWCMKO/NDH915uf5xCivhmcGSXmDjdxFAcAlmV5
SX/1hAXuitJuDF1mR0u2Tfc+LKH+4YcdbtGx+eu90nPEHUclxBHY+biisrDLCXkZjO0LuELV5ue0
bgrKYAQZH/EXd4vUmUmcsVo24V4ihrQ+OZRWGGMvwl+Jkr5G8Z31aWUFK9ePU0gAGzxNI/HGLQi7
O5kg/2NtotXROGy1cz3QDF7qx1+sW8NWqOoQdmoSX373b0Wpu+g/Qf0PVypaf7ZuRX6qhmht1SPE
ZC+YBbXtv9q41myr6NWOyoEDNKB58aqNqx/p2sVgcrD0+PEXM9ey9+m5b5IaFCz+qP9vT9cE2zZ7
OKTuCjP7h7NrOFY3M3Bp8Yu7a1ZCBGfjC8foUkIBjzd/8HhF0i8ykseRCx70FadXXLqcdtyMEa7N
2zz1Auvuh+srDUbKxEdQs1r0+9/NX33Ll+vT2DKrN6CIw/9YwNYIOQ/iiABeti4bW0Ui3CX/Gz/Y
MvDoPU6R6KKNMU4c6cH8911hu5h2S7dzAgwrARl5o2dlbwaXhynvfmbfNh3R0Lmfs6ajpzCD8GBb
Eo1H5+IdqHsh/J1I5wFJyc62M3IUJLsDsrHUnlkw+JOZXBOrGDQHjgNu6GZbSQgkLO4+NunjwAbO
cshR9iU0NNSeCSWFpVMnPUAVomNgHkzM8dXaZ8b6m2acYutB9wIM5W5sA+APRx1FfCcoN+TyVpoU
lTk5RKWzcrfaVw26KFPfFOGHoJX4gh7Rf46q5JhZI7UGAVaDMBlISWYfVxDs3aPvBmTBs03uZmHz
NgtiWRlTQJ3RuZhT+GnI4AX2HrHccPUuMBKsSYlawD3ElGZqbB6UvCSm3oQhwmACYlO77NFzDOJg
Ps06GRkg1AXNzolj6cKdDlkece2Jhl+3Pig/6PkdOngLX2YsrQkzMuiwETpK3FaJKJUf1XzELZ2E
O2pTIZ3hOYFUwkcSVHrXJ3echvDzjA8cFWaX7sx11pWKbXEUwuRSrYhMypInoxmjEf/P0XmZLKmr
ZIe2PLJ5G/ZD6gabSKQLY5tAs2H4ieHGKqb7Xu4JZWN2qZ87mO90jGOFtDkRLUxmc/eOl1oMpMjA
W3VHXaAY/VJPFgNLmCnNHUxYBTN9/hkJYBvUuycBW5r6UJvzjR2CFWi4V06rYwRqLWzWim1BS5kz
S7OkwYcaob8KGxjzGtkwHeeJ4980PsZ9uvDEXtnSb75A/jFCXrDNKjXnd+tc2mnyUVHpR2scMcus
mU8+6ah6XGFn8lTOKkzxaRgmVeQnYbcmqbBH1HLoDrvanIljNKhDGnDQp5ZtMSOBO+78yu1InDGv
YbtUnRiG4MIWmVTx3Trmbldch2lkcz969c068Dwwrf1GVSSZj7X0zRLBJMgUvNqy5wOpQrbuuXRq
jsZFj1QMIIoUM2D32LsRIvU7fOjM7oqfQsamabxR+cnzBFlg6EFvMfLxZj6mdQkgZ2szAuVLutIR
0Vv+3HyarASxv7mOI7ZLJ+e+kBHLI5MaQvoHWbNzPGHu9sfyqMaAoa7pWfBSB4mPYYNvkaeyTwgd
ZsVwEaATT5en6ZkLILA0OUF58AffzN26dZP2ppmdTI27DP9oBxHKscHNYVfPuOIU28lSDddqVwSf
H22h0CcC2W9S60R1HPmyKCmGZzVgmtlsZDWJkeCiaRhd+7MDaA2fA5d51tiuOQSWIuDEZqOyzwuR
fkJ6ycGT94zS8aqvvNnl/BQiZbmo4+J6ffWscmdhUGiumsxHZrYi15BdPPC0xYIbqd7/PBHHK7gC
dVjAQ3P6arPe46eMMwvADDhqyxe6nP16Z1vKtrdeTls83iHknknrIg6FNz2Ga+1himzNDuOPzok5
dNNOM1nYsDjmkI++nEnkM9ExP1KZZry1saGg2+2W2FqTbTGoAH0TTDQ6tGRIQogBgKU58576CCyP
NOcHplNIv4ovGtLVhEpBTA4vRIRoAHR9vHLIaBxcVziqYDirv/xYeq3C/BVzGqtJMFHC8Brn692o
MMthYmC7w21aqafNlIRCNLe3tr8sbc+ArObEHSTWyEDOaOKzxFGMysRNiGQQyauey+yY5u0yvQ2B
KGKVM+GLcxGDY4RDNUWWj9k7ADxF6Azpr/M1iQ8gNTmWfWsyURfuMHFm/nFqXKqsYpX28DkIUiT8
U4hq9Ux03iP0aU6BPw4Wdbqam+7WZYaFwSrTBpISr5x4fQRXmegcklCV2s552/JKC2cytz61QDaw
v82ndBz34Al8vFcFxRE+uGpmFB7PJmCNvEYr3yIIBhhng8a6XOkM5F5bPXvdYk7o+kfkSBZpEt3G
qcysfL229oeaEbJxSeLR0ImC3xib9GQRhEzq+fOSjuacqXKrhrKNF0df4448DTzvXy55XqWkTIUA
Z4B/mu/AFjuv6WocqGI85cfPAeazRPgfU6MGP8XW9frT/X4po5fnJghyuBTPz4lpbp6JVVGd+Izd
gYlPXeh7iqSQYE3sev1a36uB/65VO5SpIwhFboR8x+9dKVBssjaKpZ8Xr5k4yCAqCtpiG4x+zjKk
c28Mb1fUvKvnqfUD8LgTQp0xJM7R5dxNFcJ0NhKOvCb2/IjMP3sfLRrQJkWKAsmeEIX9zE+v3/5v
QwUPHr5LgnYMx3HXNr//F21/GdJmzGDSA15xFu6DDcocC9lcOUK9fqnf5hwiJx6yKiGdIMRczkvH
pFH020mgnpMcKK+mtI568ZOzRmaJhGk2/3XKnbdQUCOA8wlkl2sGLmTsXx+OprcXZ/QKnrGjNzFq
XFhsdxMu5WwQLqAHvUuTMCPiTZqfv9VuZA+3RDuAca8/+/kw0zXFk5UiLW3SwIFZ9OudzO24KNBV
3idqEpybdY6r9JcYzTki4OtXOh9l8Mk2T+vZcKXoIJ0XrysSQ/gxpfNpwrOwuhlFbTaoovQ9Nvnc
NVnj6xf8lVtEgwZmD2VnmrwBHT7KR78+2ljGK8FED59AHpl6MowVE+YIipr3mg49TvGIKmc6T7ZR
FeTsjK/fwHf20r9XIKmW5xomVRTFfyDRaR8ujiOi9lOf2zprkQ1AzGFP1SNPSuT3Tdqihtykxihq
mPj9syhuBWDsvX0TYryen+Yfg9MghMgYUfqHW0pxNfE4Lax13LIlYB3exSipe6MVQ2ZyqpFojQq1
2SyVnjrVoadls/A3qDmY+ivYJYpHDipoM9y5ihLdHoPgwh1PBa3lGNucyjK5FVANk3ZZ6NNyikGC
zWznaHmR20QwEvl6IQb08LfRjwK9JLUnauKwZ5ImXHS+Z3yuY5LltET+maqNzGbGP87KgcqkqxZl
iixtRVn29eH/bcJF+BlCYYug50L+P5/aEyeL3LJX/bHLe4+cNROjOQKBmzMZwM+S9euXNKvllxdO
qEW+gR4N7Mk4OmeK0nOCLiLj+SOehabGCDoorG6MZEplvbGlzR1s/DqZOEQtDu7nFGHrxtzN67dx
/uQe8hE2kdPAcFlz5/xYCIntzLvMP1Yd5c9LYDlj886tZjxJXDn+xXH5PIIgjIqCKJWi0EPt3T+n
aiL9m8HZkfKTMp7jT0EZmWlRlsJkVq8/l3u2pPl2tJOM8lVE5w1nlrOGolH6qutWue/AStnxLp2c
cMwOGWVUTrpFObM7wAFZG/4VUbBhXi4QHJ9IhYMh3gjKupRgOPKY/r3AVY881Fl9k6gXGSeUHHkc
/SXvShwstv5imTLAf7F3JstxK9fWfpU/7hwK9M3gTqqvYrHYd5ogKJICEn2iB57+/5LSsUUeXynO
3GHHcdgWVUU0mTv3XutbfuuWvIS976o2MURA/nSPWYVfTgPlbO+iSFOTIowSar3mQJCOcg99XkzZ
pij1yD7//UX4dL25BoCB4KlhOfdAqH2+Bg7xrQGZNuNdlyMHJFqiZFQB928AXnP/+4+yPj3P6p6y
eLkILiBts46qSegvm/BQVvRUDTu8xQL3/lmdQ+s07aUq9TuWepagH7P3DJEOV6EYC9Ul/fnf6h4f
huCAQMTjo2N7qp/JWbBipTNzyNvDXkuTTpuh7VQxgndR5emwnayOA9Maqx/HY0GgNMeSn4M/pkVq
iKRh5uHdmX195v/ry1zd8NlJ+BTtfRLv/WhN9AYd0HalObG6k4lB1UIyVs/CX67Qc6vG8s8RGm8k
zy7+CnV4DsEl8RdORj7QAvn9JfU/3j7cJpglTF2x8vDW6mDPPl5SyW+A2aIKX7Le8h4TwtkIamA8
unNTv7Lp8cdkz9hjQHyNyMJVZYfFLjfT7L6PBPBSpWtjaBpZxBVNcFJB+8i7kPNrc5mNTR+DgOhh
fQbJVV54+ktfoX5fuLUWT0tmOe5F74TlWayL5pwdKZ45rce4wLQmsR5m5sj9ISRyz1lUICjsFV3D
9F6btZbDQQYec9kE9aXNrpRu7Eyzzr2p7ldtNck1M/HsPm4QmWeZyZQgqVoHJ086MMJrjewrOgD0
iuR6CJJ7pG6srKr2bk325+cqRu9KQIob08KImmZLHFBxO3hWdy8sC42lr2vIMDX6dk9pFzSvmVYR
MGY3DWVR2O2SsSMYliFFBSCV4TJOwEBoi87O+0NWlOt2IDlv4cdJ8tD5Ln5MP+wwvwx1eTsTGLKi
/FThOSCklwA4rux20r+R2958NbzZvsOUAZFldPOz1GvEmqAIcfb7J+JvDwTll1KnUakwD/qbeKxz
mqAEYJy/yqLgPGdlVTpiyCQt7A+r57su4d+7E48e5ynTZB4PrJF96rMcYyTjziR4IiaotORRst4p
dBBaDAF/OPOuCzMPr0UTajCGMyeoVlZfiWzbCwcHZNaihkLD5l7Ubh0cCrIJ79iGGsqHLmvv85w9
3WyLHExSa9hXep8U39FU+seCruVVj73yIUg4vi2M0tARrKbRhZUH3F7Ny12aGikjKmMI6DfVwfSa
lIAcE6LYN0bk6M+kIljLmXPVPyoR3q/I+9WnTFNx3Z+lTPiwUg+EdfHKu4Li3AyLdO1mJd5Ct9bd
u9/f6I+L6Y8P8xApqhKL+tkyP7754WxTVtdB8Qq1IEefNeq3sF3NZpHn6XlvW/CzRhB9V4xn4ab+
/rM/ifD4cFUGUAbxAADtMT+XBIbmNaMN2PnV7tRTFgsr3mL5yHbjPD5j3SZoRAvGVQfTDE9arbk7
OLOQt3//NRy1un14BPH4q1MdYkCEY7A/P14DA2cY44OYHKtuJtUxK+qU/A4YXKuGKUm76u183Hl5
OxK3plX5NQ38fFfStzrvK5eoI+Da2sVsRPaOECUaZzUI25wALkKFUu1cTIV3nKxpW5DldUsPNLso
NZ7OhctgbFrO7cjYhWyJcOlVuLYpG5EwE/7yfXITcbI8jIYpneKdwB90AWcTp1oZNh0xMnF3pztm
eqUVPhuEOxrDxjLbAWF3LaLbIQviZBlLnV8gHgk379uIEYCXyCReYsEpbmxH848inuwHg652iNuX
MJg/vN8fZUncYq4tKFKO+y6nWe8z6A7ZM+M13SOpmfDJE7lGyX0lrAlasCx0vK5Kuv/72/kJ8/X+
kdQGHHFIAkCC95lBQ2xmVudsnW9JldgH2mYo4MNu0s5oVCYbBhEtK70T1a+VpWf3IhrboxCBfkX2
trX5w3f5D48WlSiaXiRZpve3zpFlDogsxyF9811OoIsAT+Q3dATTZi6L4o2q3XudG4VSLLRvE6w1
jLluX/0J7PSfLomvRK684H5gc/r8+ISjxWnyZvaytxDOfQfwDB+hi9UzO4qMWDkdK8StrItuM7lx
uK6CcHyK/bqvdnEzG7d/uCb/4ZHAQkf3kocTYdxnXt6cdzhjSW95izzdvZGu0Vxj2tOwE7KNscV0
py6T7aGyi3yfjZZx3hYeEwwva8dLQZgiktdi6I+4zazvaLOls/ClSG9+/y3f4aAfFwUOCSy+ps99
c43PMs56yB3s1dykaGQ0RMcFz0eJT69fyRyHvySmjt5UXsJVah26vCvsng7XKxIrOlwBhBySCoBi
lK73SCB7r5r2DD8KrYnPU1c0O2lZ48nt4mgfYQm08SQrl1wDOBQHR6XnHSFBfrmEVO1UW40HepOk
rXZOakLPHxg87fh+GycYA0DCMORuooG6C6MOAPqcAT1nASsHg57JjLDwfkiYvtvYN5yepgJVZHPT
mmOxj/PMItHWyz2dNYRBn+K6NZdWIAqG5Ug88b6MTARbN8uiJZls1fkARK/Bv1aBjeX6lQZ8CY/Q
H92NzAfS68UjxP72uy1MHFJNn2B9+P3dMf62bZHegnyeVxzNNIfKTw90nxOpFUi7e6PrLaM7hYNs
lnQSSW1t9B72ZZ8yU2pmfDR+7ZTfY4xF6WIOzWrYWl7Z3DtBFh11b0jvzJpkPkJ003BTJ3XGyxAl
3pIwY+3nt/6vz+J2qt7+93/+78QXYDy/3N+/+yzqFC3Qc/PBafH+M3+hvoMvxI6AuwrA40C8+iXy
JbC/8HKCOzJpFaKcD6hk/0J9u1+YcdOxtwNlpningP+0WljWFx0OpBP4dKMBftPr/AdWC+TdHyoI
1aLk3xycPAN2It9UldO/HEkls0O7Mjt772Q+ofGO1p/qou23cxiPhyySzo4QAgaG4A6mV6dsvKOT
2gSbAqscrsuy03lsK+058zIiRVGuMqkMrVs3IUiXxpZbrKLG9k5x1jfXU9KLWwbm2TZljLrP6el8
LavQx1fhJQfUXet2IpiKFlmyw0ZRC7qZDI6ZUlTzi14BcBRh5NJqHFPzhi4f7sUiK85Cz8q2ndUs
mBAV5yWMpWWQhURuJXl8MPqGfG+R4xPLceytTC3yDrkkz2QRZuNFWfnZtsp85aKKQNp57mheMUIN
Tkjd9HNjEuSPW5MGtba05Ib1Ntsy2Y4eDVyyJwN3pjESaRma2Ld1rM6GG3aLQhJlSzBJZX2nXCBD
MJ8ILzGQhy9rWkeXARAu0Nge+h/bIW6wzkS3dTK9QovOh1g1VBAp6gwbWZneSTtxJSBbO9lW+Zjs
MKODxLUHgpK9yeA0aHYPpS/CC/gDw1VbivmFifr0CPTbuopStOhketcn10rGKxptYkkrRGyIaO7O
9NGV33DjjYDRIm8DCqnfekbKr4GBFqFnke36YjAXMrW7Vy2wFqJ2UGMG1ZlZRHtbTcQ7gWIo1cti
1TjheZ5W+V4Dr0Z4IBwMWRJEgjJ3K2XvfIdhQWBl0oqz1rWHrasH4d7M4/ySycBsbgINOyqt5FBb
46rtzrCOJ/fRJIInT7r5OhFuRYyyO9xU/SBvg9AW5zMHzPOh0cmE7cjFfghbuzkmnZ7dQHqutsTa
ITUaoDZAksg8zCeZZV3NgOTPIwx+G/Qi8ASJJ+GoJiqDZkCL+VQ0Vn90GfxdBjXPCgcnN1wms529
dLiKT6HrZrtp7Kwzl5b7Nq9cAmN9TzzKKjYQFFTOVY7CazcC3Tkx67XOzMEpdzWw6YvWLpvbZLaC
5Zg32T7XOhgfoQq3Lhz/ZMrKfCpovZ/LyE73gsbOLkkyWJk5Yc/U1dA2smo4M+PB5nGU9Q4a6Zpd
uH1m6KHj3h5TY21WofcsreHNkWO+j6aqB56o/P9IGDd0JCDwYNq7t+z0ZRqsCsxFZJtPnl/clr2F
hLCpwHTowAPK2AW2As9dOzgak6sFUzj9FPeGY8CCc+UzRKfkEh4ylAisR8ELiXDxtuj5oWgW2Z0v
9BxjFQJjnYb4WRJxEwfLEnu3I6YcNVQORrNpv1H29TV4GeMW4ck+Mgf3UA5yyxARKYLr5cVCZEl6
RUc6u3bCbOdOQ3tww7nY22lOqF3V4b9ksXxqy0DsPSBgm0lYckXhhZO0GJPrqsFKNkOkWVopB4g5
nojFrpz00dO18c7jQH1VmXm55IZSSNRxaq4o7apLrR43Q+bKM1kzDl4GwcZpk3wbQnI6ZwIKbim7
6sOwf9RUHzx1LeMq0SNrV6C9bbCCsZsXel+/WC0prMTsrAZ9BHllEGHYZ0anrWOoto+th8ZzUelz
JsgMnEqkDlN0MTdlCiWjVdihyfGWdT+6KpBvKEknndZdMVPGzGUHACII+rtohnizyFKaDFkdkcOu
cf5bZF0+gz4e5flUhPraMLTHBEuxooYQTCmyAKa4i3A2wOCC21M8EGmj7zMa62uE8XJhJmn5LXPj
+Sws4+DKIbh23zRQWRYz4/Yr0WrQbTzYDsSoPrsYyLfg6v1LvXFzbEqEkp96v9SXfpjPCLj8zF0j
7AjuA3aN02zH8QOxTeKYz/1Xhgjujh0RelTS9KcmsgWP0pAcm8Qtlu2kBce8s+vLFtf9eYKs7F4L
RUY+PIAYwKTRxggInp5NwhsYvFoPNMrMnQsHfQ2bpNwADzDfZi/qzgf6MM9QVdTm0s32IyWkuINY
0GcLInwwcCRBtCUMm3DjKRqWmhHGl4ZCv5EpDv4jkuON3nHpC8zuK9hz1boZTf/MV4GJNHXgeuDY
GnjQjGEZaMzouLMd0rTI6rYF6etKElvdZV24FTga1kh758u0t+x11SN2XkytPhPQqxXQxKJx48qy
Pxl9ZB4CWitfB0kQ/ICfBREx263gFT9rKAx3TMmxQKeyDp5S1xWrvBj0xywkhIyVCTtVa64mQkcu
Z+DGLxXGmEPV+qQXR15zgVMw24M3CDfEVjVX2TT4d4xow42hS/0m7gUB0GA4tOU0ae7GQgh0qieJ
YX6eXvS5Y/mnCzUjuB7tCAr1YKxmzrYLs9HOnEI3aTIUxM5z4ICpl2vKwKELVjShXzHQV57KJIlu
O4dCZJF0MpuWhRW0VzKS2a6MeaUXY+WlFMBNzRHTC335PairdA+2z4RAO2hHYeaQT4r8su8L4OxO
9+TUDplhpYrj9buh+5a27hMWh2c97L6j33zyy/G6MEh21eaBLqcl831Nwu+6luLWlFF1qGLPu+0h
Sd2Tw1C8EJMyPqCVefJ7YDM86gKjUgqTgd+iO1SyAVO/zdxRzu45pRaUOtKwU91ZC7wANgHfIj6O
kL1X3TB2/qVs5YS5xg2/d2Ky/F3WD9w4MoRM9NAk4y3DUt92E1XPNicT9Fxg0yifKhZQai8lnh/D
dCMRyucH+BA1uZ6JuaLIS8+MaCoOXS28J2dy5FeaF1FyGdKMPPNix6hvFaEo3GZzCpd/OTYDGd+L
qHWSV5BisBgcNHIO0Ww99LFSEymB6J6wVoWmT1v0TqDU3OaByCk4a2OUrfSJO9lG9sOomcPOFZW3
nPK2O/Enx02QeZSTWXwQtX3sAhMQma6VziKN2GU0j/g/apG7Yo6zdUz/4cAOot3EgE+O5IkZS+xU
06knGetUczcPc0s8XCyGZzsNpkMduBrqLa3bQhufCMxW5ZY1m90CnmR9JsSeExHqp2nVl2GL8Bx3
Hl5gFJOuo+PMsK9yYKyrRGrRfrajdt+FIUhE0EyHVo+OrpFlS7Ch1ZGws3Y1RZ782lkuCs3RmbZC
9oI85yZYa5EermuRleBjgfgtSpJBFi36yyX2KeIl9Ar8AfiVraOH+nfSNiijK+yOo1jAMjdeXb9w
/YdG72gSvHS2J1PnLpS2atUyGBb5z9zQ/x7i/nSIM3UlVvgXR/Vvp7jtW1lH4qNd/sfP/HWK07/4
9FmZEDJpYiirBnt/BTY5X6hUMU3QEkb38jG4818GeUvHIE8jkSEVLiV1CvsHhzZf/6h34RRFeCb/
4owIARyrnxpY/3JoC8yy8MPSz3bIXp6GNB4XZGiXaxp1jwhvbmrerkLv5KOfG4/TAKa086ZNA0ex
VUBFEFjm3uJUsm8UbhFHuLMPFIKxnvRq5SksY9sH9fcpJDKojIE2IoaAbq5Ajgz+9GuN6cOWMVa3
sjIglJUvxAZpL6eByLvmkOdfDrNYpX6bnzE4H/jbUBBb6C/XjWayFQ2gJSFAKi3iBdoRxmMKP5nA
oawVkNJpQmdVeoO3NKahuzVFkC4jhbCMFczShmo5KLxl00YPrp2LhanQl56CYLYKh5koMKauEJmG
20AmVNhMmq3MmrL7juWiU2DNSdLyymFtlh1zmB5Q7KrmHf4mFJIzVXBOS2E6K9L6to5Cd6JX9baD
wnkONkhBThKvbQLq01bQT6HwnxCAnk1MIoppeQCrkm9yAdUzUdjQucVfxl3F1QFSNIct2r53UrWL
UEFHO02Ou8oKBsIUS+M6qICTtj2YUqdPNnkwXM1Gm1+nRETQ9fTrDusneyIUtOy8rqxoWJskay5l
IdPHDrzaFVR7e281TN0tco+HRRX19Y20tPDGRNt5ZqcTABgtdxBxYOYE0VGJU11mwyMtb5h5hKre
j7mFeJYDPpTDEkRk3AdkTA4pQDDg+lfewKic9HKoO5nZO7vW8qsnTyQIfROvz+6LtHDOnIywPnra
xsku6GItZiMrUwxqVX30pOmvaKcbXLzA7BAOdYy7G7MqDnUTEpw3l6TxSW3uJDbIwpOcAtKB8qEk
yVQHg8k818LXNXjJV88ExrMaQxRBHP7D+8SEd0N+OBrNXJQ3HGiNk+WO5ZmtcCkcbZOvFQpBVmHD
g+8i0tkgSZ3DbKtb4+Xk9OLUtWlEvjmD43UjlIZ2QPBitQMtUwdH2aqWvv0sdSu7n2BCfqs7z9pr
ltUly6hpuarK0VnH/YiDAkUvFFehRPNw8AArkojT8lcSMEA/GwH2dGlGPJpOhwV95zQ9v7ycouma
jgrfMSfC/BrdNTim0nHTpUVg4JquBX+hQdqWXL9nEU49Kbpjm1dPMe/fVqBzUHlBnA5CpHBEbcYE
K1ZGIU6ThKon5Nxvjc6q3rDljZdhx3zm/ZslRFn5mx4rLkJfRiNX0RzTdmELRkUexv6VPfIM2ip3
MFNUo8IputsmsYclSZ0gxIX6xVsLqhvA8/bOG3P+YBYm5t7pfyiqymmtY5/cJoOdfH1/0hKn5dNm
smGw907Avd4zGKmoywu6tUw0IRkBBIVGeG8Hg/kwFAr62+a2d0WdZ+/LNByvDQBIq7oG4WVGHWbI
quemdoQ7HjToIZw+wgEZxZC3r60XC85lpXtBRPN0JkPDvA71xL8epLI28kRSbAZO+DUwgUpSs8aw
GFW6rtb7fKI3Ma3Poli7wX9Hm8wFEUWxGmzLrA3W73crH0hgRAfX+MsmDQu8mG3vL8uEKzfB0Dga
srHDhetndOTdiL++U/pjD9jFYp75B8DkJx8+5tKUpVg2yXxqivjUy+kST8ZtLwFb9U75tRAc5BiK
LAP/3Gw7IHjRZYx9dJHhPcQX890ZgjNUbXT5wUcVpnc9NtbG6uNt6873Ud24K0cf/aMLDRfSqrNO
G21hVhONe7Mor1v2sQ7bDSFkGLPda1BBdw16w5Pbs4anhh+tXK+yloZHVJDIpxNTxdUwYlYLy4NV
eOGl0WrjhTGaycYvI9DGg+/GW7dMkwVHfns9VSkEQiDsu77PsPv5qYxXWm28FtG47KX5Jgu0vJIg
y7NkVhYAM6dbbzovtdHuCt+5YpskV7fvLCBOUfikReYj7roX9HkcUIsm3zC6aOl+FKRm5RZjjoYZ
6cKszX5ZuW5501m2jSA6mV/z3oFtBKxaQfo3uNdviqSrDoGXbglNiXHvzNxg4RqbUXbhIhmmlABE
486dIFxBeNqn45TvCbu2dgOL8Eonlnc9FimyuIADQjRT2Jflk9Q78NqImI5TqnuHmgcf1K+rr5w+
fNKNXC4Zliw6Y6JvWF1XwvfehAkw0h6k/tWDcLky0vS2Jf3nmcMYfqmkbxb0OvwlNSS0XqiwB5vO
GA6SeWY9sPpsF9FvgvSEnHM544UPwhuZN6/x1IZrHUf6CfL4QOJhBLcYvYdJGwmrRbeee7M4loZ7
yljzr3isaOO4oXHJmNheDyaaU8BQWrJLi7Ra2Q0N0sYwq7eGoe4aD+Z+ygHvWFX13GUl7RS/CVAq
9Y86hoOlXrLbB6Z0tprbvUAAepKxtdUnGd4NRkUQnZX2CwcYKKpMMOy1TVk8Ffh7eQ3BkBXRI06V
huhVa9UyXzkOPvQ4igT/lUZ7fw3EwbhLJ6lqCHQD4Lfd6TCgVeT8bob+SOxDcpd4tI3sxs7fmtBL
3tq6zsg3zr1FETXhquw1+H10KTdpw89GubWe5lY/eWFSXtGvJ5MjllRWlopRqGr/VPXV8LXAJ/d1
MA3r5NLpWzpUWIvaFfMq4y1iJW8FqNW4cOQyBE4dqJFVdOzhChuHxgyNccHI0j2Zgew2fiRznVci
um/dUbtwcX8sU8scJTeRjkpYR9q6R+t19Jza5okpSBqHlsKBw54HtsGxK0+lb3gHm37YOpROvg4b
Gd4HBBtdA2MUyXpGN4uvG1rQqY18Z0+lkG4NvZRrMWYh7SuntNdxPX4vchMaEmq8u6EWw46zsXzA
nwfDnLVwBUMNEJw3NHgKQB4RToLJjSos73vtoJcsYJVhyl1JqMuyqtsEMPIUAok2fL5WRmaAnX3z
msxfNHU4XKSupp/XYVFvMqust9IkC6Ub0nBJzXA+grAn7WkbmRHtKn9+Suq6rFYJxhRESrJezkZq
LASyqU1u6+2yrFN7i036nJxfDrDwnxdmF1obJ2v6yzmlxkt7bOC4iPyLaQCNL5Nm2GHH156slu4+
Xa23waMvId2p3QTYwjZdFlbMJpl/1LUQq66eecWRpizQoF2zg5YX2Gfg6wbdtGj0wbm3qnE7DmO0
aqz5ZnIt7zQK08Bl4idb4oS2NJppFRr1Gk1x9IaqYmu1bHk97pp1D4hqPerjeBC90Sy7pAn3gwyP
IpLXdug4K7ohyR7X5ngWJj7uvRXhR7SAXWu+DlJWV+PM66AvqVBMJZzepjlGmytkspIuUqcCpvmF
Vdx08J49HUWSHOr0Ryi1955QPVL/zkeHUiVdJu8p1lNDoPXoq2xr50fQNfs2sq+c9pmJP0qlYcf0
EXt74b7nZLMbPgCeu9J0IrTz9zBtuxtuQhWwbaiobRLpy03SO/Y5FL5HOVtiPVfutQgwsCVz217H
KrY7o8F2gYfJ+daoUO9ExXsbjdGeDyryW5D9XUcT5GrH7M/9nmBwJOT2gQbRoDh3zSVURPM4YK24
jihV1ijdiNohZxz9g/LYdcnzoELIxXseOVLJQ64RUR4leLVS2RTLvhfjMlRR5pUKNYfzKra6H9zi
ahoXjMTOZotCG4beq2cO/cKWOTMXA0lOab/EgGQA2BKhPr2nqSfvyeoRvMFvug2BErV8chxUBLvp
N0hxXGLZ6yS40fsu0BeSWobU9r5N9/N7lvs829PRBlV/Vamo96zWs/Mmzl84gOJLKk2mW4uhVUDD
IixXgsR4qaLjW03mr16v8uQHnEsbhEv9psZD+ET54q4ROo3XbUgLlhro2lLx9NZ7Ur1hElqv2wEt
dRVkP6pIe5e22hkDruI4vyfey6nNLtJCeg7xDlb8jfQEPVqEiUB6Z8RsBTrh8e9ZECV1QBb4r36k
s3D0kWNcA+b1mb171dNs5cW3OYZYDsvWsjWWfC8olp0+FLeFYt87ioIfKh5+w8K49o15LxQrv1LU
fEZf6UlE3fBkKKa+KxVe3yliPLVJQuMcwAmPUERRkryj+AtF5cc1owj97U9gP9VzO09L/IGK5s98
Ai2DbPrvsaL9e4r7X0sSAEaiAFKVCdCodAAQtMe07nLOWbV/7eZ6fxmpNAGayWBfVcLArLIGnKj0
6UeTP5CoJAK+2B0Hv3DlBXG5YVrp77P36IL3VsZ/uz5/6Pqodszvmj7Lkpju59fy19H9j5/5C5Ko
m190Wj0BTUPXsLC+/Kvpg9r4C50OG2QbJBY6t/SDfo7ubVK6UW/hlUHcgV3CpDfz1+je/aJivQME
U2iVPf6Sf9IFepeX/lvm4xCP7fteQBAOZSUtoc/KKNIAKqg/s3bmE1kDe4rITX/qHus+ANR+ANus
ti7g3Uh1twzDWFSOVpDlwzoCm+d4BCaXE1kqqmL0U+u80EwMR9NCa+OI3CdwiUDXt12atGO4TSEZ
CXEEQdXTVJ/5X1EKh5wiAxshHwPZOYLdSqhXDCE4d6Y5pdr3wM0zsVpqMG6K/IDeDfBrag0KwUL+
dK8/mQXZCmzAYL+mm0TOyuPh2yiErmhId3FwIUS7HgCBc4LLfbwXS6crUAdlbLwacTKTRop1BPHR
/xnA/N+35g9vDXoxFaL8f/dKz/6ud/nxIz/fGlQtjg8PkudTQQ3Rpf7y1vBCObRKSSBDnW2rbKe/
3hrUh7++JXCaVNy2yxHcNv7JW2LYHzV7DrDMAOMEzSDyJ9CQfI7SlkT5ZUk0uvhUKt9YQgIyaGkZ
AxWf4g1UiPE9crOIDAXQXYanspgM5K+OrtXBCriYbdxkpYRrdWiIR6rHtTaPtc1kTblllp3VO83C
k9lM9EIM2tTb5HWf28Ophd1EY3YyvcFeckJSzpq2yXL32NuyeUkjxBq28MKlYWqItmLXw+YRBPRp
ZbSqzHm60XxITUdAAYL448AodCaygZnMW9OoVZwOHmlyRhq9RuyGHKbZ4Tbt5GXCS3FTS4AGTTZb
8bJuIP8s67pPqjNSNlBJllPwqCE2L/mIyZ3XI9AVsa3glePdngoIXqXwL5C5uk/S84aVFpTDV4EC
73J2Wm9TdpNDpydGfJ6QeNAuSovktkVbapSYc57tQS/FX93GkY9mY5klTTsRvJSB/5KN0wkWevLu
kZv26ALC875zLfI0hL5jqTPWbaLkEZZOX7cnkQX1Nmz8pQ7BDo8Bp9SFXXlBviiJQl1kdsiCNRhA
1gptzi87o2vuR5B0e7Oehu08e9NV0JjTQQsSCUoZILKGG0UTuzhLxCvPg3OVpBSL6x5j10WcF/52
dNx615SjcaRIKm7j2aP7RwzWZTnbHp28KC4h9LTmue305oOGCZ5CV5rWRWlH3SqoMg7GCH334Nzm
s6x1pn4Fx6tbG2bRkQLTm/B1wnFjDda8Q9Mzlsyj5PxVm/Jqg0NF2zIInfd2bCJ5yk1vHzdGdYO2
KDxRK5THEvp1vrVZ/S7GbnZ7g5ZEb7emi+7753+2qWn38bnmmBXpt6gw3o8wP3eFCrdgcQCfP2Rk
3/7YOMxau/Y1g9k/UkvO+/Naj0NDf/lvHVK0op3+sKI62EN+t6AunzPxvayLj/OnHz/1VyVi2F8M
3IDMe5THGfHfv9dU0/5iK9sTDkUffyKr5b/WVFZbwpuUU5et33yfTP21xppfHPTUOMSIPrQwdP6z
NZbP+MWF4IDRVFsAljbPwl1u2p/GUcgsykoSrnIqBitY94NCjpdWgusi9Yb+ihPHdEhGpvNrXU9b
hDp2f5faRDYsmqCQD79cvcsfBdD/K7r8shT4j/73f4yPpsb3b4NbE/sJJGoUXq76tr8Mx/BZqECk
DimtLIxTRGwb/HmvdLGD9GiEeMbt7snrK5rrde4jO5ZJzRgjnBvPXrK1Fa9B25KjQeu5W5lZZtzh
ESbkA/xu+AaUlCiy33/jdyfBr5Uc18/Gu6Fibx3E5Z/NJOwCMfd2ak8WZg7aqkCg7npMH+DwEATR
tppGg+gfjvuLWUnNF7QPrW3e16Dx655IAab3jcHZtQLN34qyX7R5jCPJq52UMAz8l5c4vQ55EzD1
9nQ9uG9ieZbS4hnX0IzccxbzPt/+/rf6+22gntNRfnsuzwaGoI+3gdosGrQqa04Fh8r7MgLhgKQQ
hc6iKsjhQdgZ3FShkT3+/mPVs/brtfQMjyEs/AGqVfUP9bV+uft0tCObRa44Ff5snIw07k4FEBFC
i+P733+SEmp//iTkuTo2DWp9Tx0Pfv2kqrCnWdZxefIrnWHQQKjXlmJjMhdpFa91xmTz0tInhPAJ
LLX8Tw/NR38GHFjIF4QymzYmSo4nnz/e8ywRRwXTMKUbeM5BDT6nnHiyrTPnzdqty3Ix6dz67ZDJ
dw1n6b21WdDsh2CyjyOlDBQa3Ds0drwiv7PqyrRWsT9Nb5VGJp/OhuotnYA8yx3no7n7kw7+7zcK
7zHLBtYOBNAonT9ePt3tnMJxQu3c6ML8GVhkEy0Q1LZIn1DNFtFhACz3LfKD6jjOMgZsZ49iiVLL
+97SO2LfJEV3Cbi2fxO15b0yLo29P/jZ8EN/vskKuq1g2Mrjp4zZH7+lWyNjrOPWOk9sWYWBvyLp
dKb7M1rBhrF2t6xHqV8xfWNWEscxQj2j2DYmXLcMWfUyzWR+XWWgqTCBDNHDkJB7MqHgBXQqqzsY
ZUzoMDBBakIxvRCtlRBGmTTFaai05oL5p7WOIiNIiMoIVQBDH+c7x22zazOJLlH7WCOHIU+e2Mlv
WxNS94rxDBdSTCZrg93NsBAHPzkCffGfQuYPh5ii+zhHYx8sBz22c87Jk0C0WxNqN0ygCpADaKs5
GV8wK7c3na55SsJM3UcHuUP1a5q3MjaGdBt6miEWaOXCb5Tgdb8QhdS+drmXr6qqMfdQXqu9IYPs
VeA247238vRG4NChYyLt6FCHNQF9XIctNrvgQg75CJa0lhvDGI1+nTmeES37gUg+grUoW3MICauu
Ci7QpEb6ygCDv2OrMQeiMhLlLPeyxzHX4zMTtNSNY7XOlrwojbQ8N5+ffbes12iFYW/2qR9ttHHU
nwE8D9+biHhQ7JDt/2fvzLbjNrJt+0XwQN/cx0QiOzJJJklRlF4wRIpE30WgCeDrzwRtV0k6VeXr
e1/roTysMsVMdIEde681l452OzHHZKf6HLHoNE3RnIyDvxNNnG5L5pqHmh/dsJwLst/HasTQg1od
OmVMVA6eXJQFdk/3HHBEXe2FW0SJPcz6ZcJJiLKYTh1OfpixO2bJgUQu56lrt1gI9LkMUwf4iiIV
vKn4Tvy2aS5f5KQpr0J7CzmsaF5NYJk9lpehH4ZWv+mLvirUiRizZT8GAGGPFV3pdvMxANc9jVyw
maF0OHANyHntgLtzuSrCa2lw8j7sGal3kVtMiR4CliKXBM+d6zWHYvamdAvMOeix6vQWd9QUo7Oc
woF34c7V0jy+RbVouXCT0BRzw1kFA7e6zESAa4eXV0ySduaSrIQJxtkQDcuUEKcgOvw0GKYYYa1X
IigAvFvsUMxVS+gvDitmbSI2J0sIIt5mlHMi7yRpS7Q1k8x/J6XLy/St3pj9PrP9wb9xtDihlWZ5
Pey2sIaktMwHqbO6pVGLMXKde4xLtwuErLPdXLrVfNClrNrQgbqZhR6SLoQvWZdB+HNtKvq2oncI
EaKotvxP10hd0jXJKSfSJa+qoDpaIujLqEh7934Zesva5UAkjat0SiU9Ti81034fY0GrH3gZW6c8
QQy4G1q+AUmU5Zr3aChYXQyx2ulc+TO3tsajIraxAf5MWI5TbpPYYjvh1SOXM/PkGm5EXOHyBn8o
QD3NF6i21lyRSWaAoz0kmVe4oVkAjttmTUbe6RATyqNNog2IrJpyOwQbmy+bCl++dqXHpb0zWnJ2
+LqB19KIT5cGfQ3hEFER2CmSEX5us7ocaL92ibUGwmbaB1lHAwAzN7O2AQPpmzcG+hYaoT45fdYj
rEZzuHHbAC9EHXT9mX4Nr6REegV/ISAX19rFBEHUX9CC1OmJJM1S7eTkLNmVAdn50SZW5ht5rri1
fYObly61wihB9gAagQqtTrUtwbLJEKwVQK6s+1LS4Tc3eZKPD9Jxp5dWpNZh9Caaun5BMDoW/5jf
45RNrna1GOGNqdayL7J3jEej1/iJCVGnj5Ni9lBmk0dIk1eZJr4RLyEIhJzi4InN93pz5jn5Ol4p
GSiQbNUzeO0mrk061XyxRrLoXvEGC56QynN3V6ySYusbAclICAZj8y4XQ1Hcmz7JnUdlA9g498z/
KD5xC9w5UCcJK0W6PB2bZlnGDRbzfiHJx1sPfv3qE+sT36sl7o4ARY5iYLQHshl8M/j6YuTRaUtk
qZdaeGtI2EBVkPDfWFMxk6e3Hb7+FdDWpjqXG1zNcCa9t2WKjFxM7RSwIUadDN/XRYOHKeSIWEBU
YKx1Mnb0J2JNg5M/ZogP/NQpuC/mxP024RCG5iny+d7qlS6vEsrc/Kpp6yJ/8Hlb7GWtGzddkHRf
yI/B0JLaaWaeGj8Jhqs4bZJxOwuvmyhwZ2vfEllbMEvs5teiLJw7NUi9OXT6PBafye5M5KEiVup9
XuhnItDpYEWzD/DRtIODYIDvVsFnTY9RYBHdR3+HAXo0iyklXbKXV0FV5M7WQQiQsOzB0djASwqe
RK6NSVSaNY/JAskuONp1Y3RvFQvyfGKYyrMxrSs24VgaZ1Qh1Y14yUzdlSEGE0ZgUPYjb1pr1Cm9
u/yrCDCnajC2jdMS9CgbeomAbFMZhjces8nkVynGI0toT4mbHElmpdWhFYGLx3Yc+7OavfKBGX+3
8T15wMqN0GqZXC5OoRtywbhUNM25dpV9rfW63UQp6afjVQKpFJ67I6v0kUpEfiffj2WEpVOOBLDI
SeLmHf2Ot8DcPeDxMrJno0G1PaLQ0or5UwsDNuCX4fDAo6AVyUmL2+mFvrA2hqUnXdwpeJgvaIbj
ZS8GYl6ibBm4SaHk5NadQl/s3FQugerr9Ep3IYWmtgpnqhsZTSljq2jyaxxiYiG0ceNLCaxAWSDC
x9L0BQ0XWsubwlaJt53jGTcFqlq3+zw5s/GYf4Sk8aYLnrjXK3lXB7XBAmu2AUoT0tlQ0Q1fmK45
mrlxy9U2YtYI8SZIL/aZVjI5Fh1aCbCMCXd0hAqNq8nGYVbXmdUXzbUn2tS6M5VeusdYNQHHpZSW
nAuhkfcJaYU1g2ps6M9om/j+AgzkTqZ+kSKA0fUjGiuee/RQHu2qOPV+J9b8tzf9F50U1BqU5/++
NR2uxvPXPnsd+p+GOh9/7Y9WCiFWtDuwtHt0l9eZDn7IP5S8nvUbjDO2vzREbGNV2P7USgFoCIUK
L+bvpss/29W2/htWTNeB5kM9isPzb7VSIAz8vOGw2bqybdVNOuT00Nle/rzhoCpB+Qth+dDUiUF2
RYY+HrAomMH+eXaLFx8SCImZSx+xiw7CInclQr+5YIEit07v/Ud/9IsTDO/irIbyevRt+tMauhKQ
7BskhVQoObX/PNgKd0S97Gyr0re4HiymNV2wawMNA6U7AHELzMtHAjftQEDGtl9ERuepTYKudkMF
TtAjGgmktp2+JSnmeSwDjBwZIXJtA+jPyV+IYNW3tLzlpjAQ/jSjJ47tKJ4Nn1DHxRmtTU49GVWx
9wTU6D63jJdR8PGu0z6XDW0zomk3qvGo01zzYqQAesya43Fb1Ue66J5dIw9A1FN2TRqHh3jHxFtX
69tR845C+MekhtEZS07NSEma9BVgo7x4hx+mNi6hvRtIrnKrI4rclETX0qFIPnEInAbdP1aZZG5P
43wz6nwH4D94tmIIIwPs3kNui3bXlBgh3M7lvxb2BSVSH61/M7fp1WTBgKLPXA1xM6egLa0+cnpj
uSRNeQnmki2O5COpCJHK2h1ffyIweuj4QtYaCY2d+1Mh1zxEb7V5NfX7XBMK21nCDB3EolsY91Tm
2MFf41JDVCKQI+h4Aq0aPZ0k2iSEj80FRm0CmXvEfpoH8jH24+KaiT+xhFq57NqFaMDJ5+xZLOys
kt7RN7THj5sk62b8gowrtq1HEjsF2aUafebpevA44Wil4uQfle5cxowvleTIgy3mJjsjH+S2SSp1
8oLejEZeAlu952f1wLvJpFFsu0aakYf6Dj6By7aElyFxndTllePccD+/w9bFRWTy1cspeyFAimu/
8Kc8hvQxGlq9nXqfsB6wyiFluUKAhrnR9Ag71zsZMPYQzx/XmxRClAfY28J+4nhB/gcrSJdL3zHL
HNBhnnQjeech565mUkldw93pe9wqzfosJF0/fypT/gg5+cUy+CI8eZiiWpI6Bk6XZ3uPMzuBCHEO
T5dHQvcE++CM1LslU0g+e6Seha7HFfYHbiafp/HjZNQtD8WEQPWMWOelaiYziil6TshFnMiOuWnL
QsanGVPofSUJboUBgHxCzETVge7eIbQzCW5s9G0lyJ3v9JHvkKTyypea2if05a6tjgDlrl/MqPB4
KJGsXWcTmbVYi7nL6jVdeaqLs2/yoDJ00bf+iCMHb1EZ6TwnejlmlzF1bj4eL/Qgy0E3BjNSdulv
h2YNFx1w9YJ8kFsbYjHJyXq9V3iRIqDoPIYF7a+Pa4uyceUDk/I9ouJLDG6BuiXp3qIcCD/u8sUr
lh2M7GCP/a+I2BkEO9dKyy2BBG34cQOsdziP+CWzl3pvzSxjhHD2kb0Ey+HjMvfDtEZWcBvhEe+j
kVDyb+SLaQcn5VDB8WL3GgztEAcWq5eTvWDA4hIYxTs+VhhgFk+PjmQqrFCAhWZtxCddDPU1u051
4yhn70/5CzENjMm9qb6OC+SOGJ2AMCy6dkgcntNmcQx0vmmw81xusrpCJKPJgE8nnIO1t2LAyuLA
tomqwt7DgyVsHIrwdWxMI4NCyw09hOiImRksdqYUx8mF88ZW0N+qrNIPOmFwkUb+YeglBovbxKX7
ANnHg3lJQdlAfK7nPUWcGcH9HkOHtOmQtPgsnAaDp4iggAPTdP7hkd/7sTaZgTKjj4eWTfuIJ1h7
5Hend47glhCOfTHnfN4TwOdvHHrovHYmbqZOkTSN7yssmlLf0juo6Sva6mbwinckBpyamSfg41xj
ZilIQOZXDgbX1a5pjdjo4Lea77AErkZJUJfxHdnR7Lubrtz7cffeofv30GYRFeQQc5yxnthame0M
IV7BmDkwSWgRNZ33VDWUv4WW3mnTcOOtxClr8pPTnClicLVSluiBaMREUBvJna0VylNgn8vXwimr
ceNSEbhR4BsooEkCyV/MvFFbDJoBg07dfHSSotxKH5zxmY7EcALvziW0CMSOCas1GO/lekfcbpP1
dynxv6gxMZFhqReYbvJwLno9UjM9iAjba2uEbtdppzYevmmImr7LYHy1M70ZNomlincfowbRlPC8
FwkhTk2HvhbNjl0L+SGEo3VWSGY1z3xujxpCVMIbGP7EZ+j/i4ZuEsr3DX123zuyy5TVgVyHXnsm
VmcM0yEZS+wegQX7W5TMr7u56LIbZyS2LErMOtbu64HygWyTxx9KsX8xlvmlkbrWNTZES4uil/k/
0K6f65oy0MzFbsRw8LIZMSap8VnBy8Wq/UeSdIhiQqAS2tlfYpt/Gf///rn2qiZgEOZZ+i/1FL1u
k5SFdjgY08dixzNoZcX3eoKRQgjl+38+yl+a2r9/Gm1tmB5GoP+vLMdlSjQ7W+rhUM7cIGslEBQA
DRIM9NuPT/rvJuAvNgHMKxm0/PtNwPat/DZ9E28/7gB+/zt/7gAcVF0BoynGn2wDPsr8P3cADpsD
j1p+HaQya+Xq/glkCX7j1mV3QFIlWwRr3Tb8OUv1CcwFnqK7rkOGpalbf0uvEqwThR/GShBfHFi2
q92QLFB4Mb/csEVOTWQsQXeY3Tl97vO+brdua8FGUwuQAuWJqt+1mEEQ1i9TiImECtzD4BHrcJbG
rKbmtBbjOc4GGsd1TV+Qzfr0pnpXW9/uOX58dJFl0t/VMNnpEZVfbU3wKA6AmOqEtvRs6UkkVIC4
gpOYHWJqsoe854WnIBLclDh2IEAO1I0ePQJ7JRGLk2voBSUBL3fNK8kBSXHP0KsUV4p8nI1bWaA2
SJ/fI3ygX0cWRXv0liw+krrW3+O6I4JeZl9zr9Oes7Li/YP8ZGN3qqaJbyY0cymVW1+2t4tikaiU
vIx+8t3RCg4y5kiN1LzwrBe7IGAfPjuWRlOw7vcE0ry30EEmNKg9XUkYp5HTZsvO7HrysxY+HVXG
xbWUTqe1P6MEJRHLpMgw/Md4HM5GHBDyCHQOlZtxrXgJAFqoR+Sk6HxNn4DQubq2/fYZwjppT7iy
TtRPXymwj6t/f7NCR4q5+Nph5mNG0DwQIbh8IVlW37bwOPFJtsNuoLcVkhMQcgs+KgvNvsdIo4jd
9SsQSejwq4NOWXtiYfRbJOoa46eieUhkUD41bOae6J9QE62VP2YYa0c7TAE0Qd2U6tW7XNo7JAQL
YYTaqQf+/62xDfHYElgBu5CeXmi1JT0Zs71jKnyI/YX2ntN3tzMJFc924T+6Mmv2jRLE5tCVJ7ek
IIEewtUh6FxUraX/CQmU1oECmT4ldoyskERgjxJFVhdcJ8OrpoNpC71Oty49iuIbzJEpye6kM7I5
SbslKtP6wWK6HsECFjT0Gute4qnaST+uacinNNh4cjCAjNk2BYsdkkiG70p0FjiApDUMCoS5AUvr
oEXyR7e5MQ01XMET7ofdJDTnE33A7MquXP2rzYFv5dxT6GW5mWHAoZO2M3xGUmCEZv2K4DWnPzbw
LDYOUYvzu1Y7i7b3GavG73PgTefSFKALE9IfqAAzhjK88IFe5MbDfxf6/xvdDIPhlY/871f6A+t8
lv24zv/xV/5UzTj2b7zyaedYv8eV/7PVY7j6b2QzgBNkof1Yz/+x0pvmb2A9oTAyYbc/kF3/WOkN
/zfe6VilkBb8/VbPL6PlVb6BQhKHo0mYhA9pcq0lflAqQDspl5zgqgeYOy2eEcb2Mxtb3kjhUlbB
dWsn4kL/R7wCwDAf07TQ7jEHQeO0NeC8ZeY7YSkV7QXGOYj0XGBQgQYARY3tF6nr/B7k5DQItLHJ
mDxQ7QA7cqxjkyrapZBNo5b2ybWpwWrFYzERfF7M+4Y19H6dNR0C8CCb1NCGt3rRFmIW7cm+1TDT
3CoGfSV2pX76Rmrj/I18yjmjFOW0hWkyrsqaQiw7HKzdyZm19mUw0/wb+RPzHf1l2lrMvr7MYhFh
AETDw9S69G+jSAz8h6UNBIjmcpK6F8YzWbZBY2d+Wl3bxe811Kv6P8kbgrySbMb6R6nQR9H5z3ft
xyVwkWRyVRG9IDn9RcJRwSrPtVi6D4ug3e9YgxO1phLuhgRM6kOLV4RHT7sK7mAHmtewsDi01vUb
tgUkIu6XFDIhWtjmGCzDeF5iJ72BpdZ8B2Sofa47R96nKzrRyfL8PND7AUiyOnFpG/v7JKV/NEir
ufV98akvLefgtNM1eA3z0UzNPVvI73kHoeuHh+RfHHTwszCHg7bXOhj5iA8Wwaat+fN916IYS6gV
gKg2VfzFWK9+Qhr2M1ke6k4jGIM4REscCRdgZ53WlbmpSEjbSXb/dBSV/tIWBqchcCZ1uy5/p6mx
nId45t86yzTfzLYxrhKQILfp4NKBgJlz5/jxE2Zqcx9kWJ1JCxpDtyj1Q1ZP9T7VhLYHguNu50b0
0aJX3NNWr49X+mJ9r93hehKmceiH2DnMtOt6muqMOWkSRcqhZ6LjEt452ZeSAcDJtpvpNUvZUTCv
n15b/BZHMgfFQdB+Ys5GudSOw458XXXPQ1nceKPGwySL7FBY35Gd5gK8rXDltqA3eYUavQI756th
m2UMYhovD/b6QrPLzNjse3Wt7gk5YqBFtkR+rlKruyaZzPw8U7e9+cg/BG09vLa8Rqjp1OIZZABJ
eQhUm6EP7fXzx+zPr43xzDiNgzMt+mBRly75YRY0q0IQJeY9udvqVvYGJ5RMyB0cd7p2zvpsasVC
V26Sn+0Uel4ACfraJlwr1HG6/0U2wS9rFv1oH3S9gaPNQFVtwl7++d4xE3hXyehp9ymgoksfAE/X
iMV5mtVERq5H05gcDe4d0Syvk+kvoexlOzPfmtPveduom9Y141PX691nr7OBVaWlvkdB8KyCtYE1
uNUn4Hz0F0bhIJUYKWlKrv11E8cEoPbMziVcJHpDjXmvdPx9eAA41HnQ5rO9tnhYrubdaDvmuqA2
BR7btjfoumpmtI44+Z1qVDf0zJbLx23b5vSgssydz6Kjb2O0vN6b0teffa2SELYN+RlpcUfPMqOK
rdoUMCpOyeyl1ot91wgsCTQDB4JAhsHdowijLCr81L/1dWKPo//86H40//+5Xq2nn52Hj0QQaORK
EvlF3DZ1NCiSRcT3jPWo5nvDMzaz6LSHfAk4AiM3ccl2UnvM5wzUqqPaoD0TvZeqvQ+jHmstzyCm
7rKLT34xtt+K0RXzJsDSRO1iiPgLtnMOZmU2HLts0P6uaI0DsNfXKxtk3stE2Px8/9RLIYWBbuu+
dCnDQbaqm65Nkl1HHjOgx5p1Ju4m1guTvKwVsqVFdGRbyE26c2VMIJN49uhUm3PzzVKeAahP0a0w
2yHedaUfP5Zet87D6wRH6X8++b/Er3+cfJtWrmHAPUCy9ut3hwCRicWenPtmcBwGDlLG79zNsX+g
1VySb5Qt51xJdVt6Y73vK58jMOvaPfptNp6aii7hFJjiWDqTODbscx6JMgz2wWRThopuqG8XX5L+
ZHL8U4Ukf9Mzqn2nAMcTHWT2i4yn4agviz9iSVzU3WBPRb33GKrQEHIW1AJsuVAGxZ/N1MgPcBj9
E8NxmspseneltJJdW6bqi3BrprbTGOOdS0W01F6N+sE01Rt5AaxXZmVTXcvWNKLFamGiNcWLAf9C
plbNnq5o22Np41ivPR51agJ19/HoxYGWfBcxGnckRfyfA/73E14J855+NqiLKqfViu07/a63ctnl
TJW+cOeNb6AA1xVkPTW5F5+GrF7Otr5w+uyKla/NhI6NoioedWwRgL2Ytjx7Vf5qNYjpuiRVR6JY
JA4HjP2ajc2TwHe5dQAq3LCT5l3yn28EikTu0p8eQ7oA1AxQWJ2PcvCXsoG1mn43qR33uGp7oFc6
D9jmY20uJ4WlOe7AlCNSyzbwtpIdpVj7zTX7BYwLaxL+K3lM4f2zi8nLU5chud/MlZ4V4ajlWQWd
r971aFx4XA1Pf5nhfn9i+e9fTMy6b0Pm2dqWiWTlbZk5N4DyKMfOIznqESDkmfvArtlsl1YZl7vS
ACa2CSBXH/xEU9t5ab2jsqtP8DIMi28p5zLUcH+wjdMuOJnnaSsHffhOcjJLZFGvHGiGTspY5N7m
qT14ZbaWnOt1baes/ywV1BKtAIqizGyJAmv+bLQtO7YGChzfJyWWMeeBYIfPzZqb0g7Jj/NesYNV
qJfH4tQYuX5AyoFCCOtyt1+wfTdnU8V2ELZDkT7xHsiepJYjJ1jayWK/mFX5ZwkiBEpJ0bnJIaVu
UTTtWQ02kmjF7xpeknsNKToFjlDNSfdpJGiycrcCY2dCzD3zGvgptLflULDklaR76xs5Cf497gce
A3hsSxz6rrTtbUlL/TFJenmMdZu3zmLk1ktqxdkcMg1tiyut79fyJ5gvCQJsLVrwUr9UZcO62ncV
QzRWdj3UajoIiTMVp5kbAXzHBMiGLD48JY5hWasKI/O5n4blQu4yKFnDy9W9oLY8ICgMko0kvP0d
s4dPROKiRQAeCzrFgBmgq4llimj3IyyjJ5+GrsCZyraXuzDrqDI3KhGoVxEZbZw21reoHsp3hlX3
NDwQwjmUrfFmIhoa639R3XjIDu/MysN7YxJeglJ/Xi4fD9J/W5h/0cIkqsGmq/fvd7bnb1n9UwPz
j7/xx8bWxUfK5ph2OugvdAcrOPrPDibuU/a8bCvREK2JWf/Y19reb6ibPaoHNOu/tyn/7GDaIKWd
1bHngTjTkdp6f6eDuW5bf1gcaYHTJGVDte6uqBV/BUrPrJ0AT7UF5EM0B5Ezn/389oez8S+2MP/7
I/AFUv9ga+ErOwbH/+POmddgycaWmR8m8U1Bq0oju8J3OaX/OOf/D5+yfosf9udEYSjlpHwKgXNS
+9qot94J//8+Yh1e/PARXtYgMRv5CB54T7+wh+6Wv9juUZyvv+WnK+Kv/WTPW9Mq6FT/6sSQBPzk
yQhnx9Fq8dp4rj5RDLNx8iY+2omL8p7RL5NOsKQnS+rDDlCQitxcYXohznCftUI8mSkgmTBbZL4V
vXcxHaA523RU03UA5GTXxIyk0P6NO4M9wgNTMxbSdXb3OBd0Ij0Q31fSHb3Qb9qvlQ+2w/dlVDbG
eBhygdGATL+NFhjutkBwfi5bip6iGxqwrKK5csWQH1O99K50f3G/aJVXgwxz5pRZv+ZeIcIgjgSZ
bpRqznjVJziRN4XqS3SwxQB+slo+8QItt7waTPwO3avL0naKM8AuvtbRCvQWXHWmvMah0n9S9YyW
A3/nXhu8MmoskR/taiUrDYa9Q7PPVFK1xtnXC8DU1NSUXmq8R4TMLwF7d+0t9AWaxTdp6MzSOMcx
7ZQGtGyYNEN6ifNxeiVse76MizVIFBCKTinD6r2WLW9T7cbPaTuIfEsVuHxyJ5yt22kx3oRQRLA5
0u7ftc5WGJpyooICM/PTnXJ7+wJDll+0nmDHNs7N7Jjwj6CChe5M5lDVxv116cYM/7KVFBE7tdeG
fL8iDPB1QuvMtZs8sd96qdl4Afrhe76oT/ZivgV14HwBYZqE9qBlz32h8iPAHk6JSDtjX08AlvsG
7XdKk/yQdzqgnrLlIjjx0j/hIbA3leJ75MorTlXgyCfS3b2wVJ13VflDem4r9LyWI4w9XJL0Aqwj
R7tjjVtgr2LHVlKnMWViK3fAVYUBDJnIp0+b0ypjzOsw5TssvIjhgiwMNbu830+VXxxyB1kwm73h
oW9jflgEkhsDM/ulTOgV62WMcAqjHFTBZohGIP63fsDp3HQrma7CE7M1WTtvUOvn+TE33YoSekXV
qi4zcG2I2Li3hzi5zEmmP+Q1RBRYFJlzywYq36dEQeNtEPFL7DlWwF2ixTfmFDRxWECYHTY2NFwE
LbF9SyEOGJFZfKgWRiFzK7rrTqOGMcAjH13gM3cxcTB7uSoTPWg815PtPMVVxy6cIm4imG/UD0Pa
ueaxEz3R6IMqVYgFOX4h/afcBO3U9BtLG7R9M6f+u50X6OmTNYVSk9OV8IzgJUU4FyVDZxsASn09
In09IA8vWM9HrBfu1ljU95KRT06QpUKYlrT6AQjLjJwgMK9LqOqPuiqWiMRXmi3QkYy979Vi70z2
9Oyb8fi1pkV20ckCP4yZCQfcHjD1ZF6GFKyiWftqFLI/gWOpbmj4Medjr32uhyS4pQC1HvEjwO6W
0tci1QEynEzoedaIbiRphX+XZ6L+NqfOdBEzemqVp/0NImb32lDefJZd4FwVMEv2BqOYsJ1796GF
v7sF+LEcukljX4VenA/oYOpTEZpxfxFwC+vNojPu2NRMALeZbzW7MZ4AumZuX21SmM8PHRqx787i
yoMxsggV9A723BrOVqF72LVzK/d9A0ZqK9tMbnmr2NGg291VObnLKhvo0seFsDAYChDLKh6a1IUR
gjfc9OrlxLdNHk1qw9MM1urKyc05LJ0468Lcxfmycao8ODK+dHaYiNwtFBh6maSg7UCkNMjREm0P
1JyNRe1a3BM+jbwdVQJKl1mIo4YphcPo/HkXs2eJvHhA9mvqZRCOFMIp+rtFsZH11V1diu4Fm0rP
MjYWF9A2/j7NdTLIWQW+ZlmwgDHyvENvYsrCTM6MDbLUFTKaej81kCsRNeTtN1Clxkvv1WxwyiCL
32UwsP+TarolLqU4ffy4WbvOA4RBcSTljhbk4njT7YQr6Vb6M8Iev6C7wj2Mfm0m0JukOyr2j4/M
lpYCnaodctRsBoz7y15/KYpefvZWwcnopPyoLSwt+uj71G2Sh6Zko2nXKv6S22nzNGZVtf/obkF+
w2ewGPom1+DZT3hoQl0Nxclthm/IHPoje2u/AH6BpBxhnX7IJ2jV0yzGmwBDEcPJtYkhcFKc3UKN
Z0Prk4AsxEYdGi3ALOi3hnUURGdRwvtjdcqlwSYGvyp4VXsVXNFI5Avrir1XAGj0wVBSf+5xtSCD
giewadfOgtP67K4wMmDIagc+NiuQoSk6ChvE6Ugv135Dm7kTaY+KS+8zhb1u1g38UFrp9wB1xKko
c/ehEq5zFRtNgH4M9SNkPRpJHcKfPdWoOFqtVjwRCBgA6O/ch3XXGDlrt9Hv+3qfFIiM6LguBxmg
NNJyj1aG65HoYLAvaQKJxhS1350lZvsbvLsyqltucDemd7xwR4eebvcR8K76DdrUcDSlLh9lAa6Q
Gym5c1Mtue3zIQDPV9FBtmWwz0RbM5az3OeegpQUzcyMr0t8EnMooU3tTVIq7ticsfnW9PFtROLy
qfLaOIQslRvbVYv3+3Uq4Jy8z7imELdZ0063W+PGwZD/mMQFi4xV4GEuTTz8jsq+1IP0L0Ezqp2m
D85nayCJDOWq/Tl32vmGN5W7S7tU285Zpm211k4PXhw3Z7D54r6BMxCZAuW5VpCj9HHWezCT+Ed8
/xZu+E6va3J1hcyvHNEYmw4OOrI1hv0NN+JOOY1+5XVpHdVB3h+rubeitquMUAnd5iH2IGQPmJtu
Y99IjkaVwu76uJcXcEkXoPRMz9mhXC1+pm48WWOsIwYuNOx+7OhS18UtWqbq6M7KfQ7AtOx79rwk
VWW8DPXF5vIv3XIuJGA1SJZBmEyBVUFoKFKWQMO4B+L9IgrSL1gU5iN5FPWtJ5YFX5IzJJuZfvCT
rhrHwdE0gaEbZrkjdCS4LgMYkUPh5Yy3U203WGZxsofKuconml3YL7QoFq267TzJq9tLme17XaMh
EMapWqCBEjFWAiPFga7K8Uh6x4KX0paEPvVlbYS0uZrHoVH1bmDBoQYCu32F87CHCYUOUwwI3wiY
Xs7zZLSnLnbXTDraycSf1Nrj7wM1vxqpmG1rVQuzbOgf/bLeQRKwyIwEAH9EPIDlgf6fUZdP+sDt
VLULZXWQGS+E19Kmhv67taeJxg6xfqg6MmYVmo3OM5U8mJnhmHTNpuUiCs87uZM9R34/iyPG4pE4
y3lsu00VuCPM55Ggyw0YxOWiu+ByANOVoNFi/vBoa10CZDFOx+uh13KQ8oV9h766LjZwS+MDJE97
nwFNP+Z+7O6nLtuvR3TrpQoNQ8Aci34mTbUhqx5MVcCn8/MaLluq7Xun6ZmSO7P5FWOMn/Nu6B6s
0SLosMi0qyQe74Z29jaNTRtsyrU3nynazrDrZwYbxqbM5/iawyi2pd6wcjqJFDsmYFOEltrcx3FG
EAt1yRWIO/yhZad7ERViemoXpwp74t/MNmuQjLrVq1drr3JxbhWckZ2ppmqt27qjn3pgOZfscWow
1whfSw6sVntOxBgaOpljSVyJHcDIZ622RIhlBbM00514609Jsiks0YPw7LVj7bQ20/2W461bx6aq
MgE9+219Vm18bus0YVIBdtgFAs+c0hoHoCN5+jUZcOoU8FkATQ9qjBTR6Q8t02b6VQnq5E1lpldp
7rZ36HPaZy0BtcxbvfoCj2Z4bUfPffAMYatt6aNtGMZ5OZlZUNCAS4cDjD9HIa7u7DvbF8sdySri
oU0yJLfV4MEuUwIJ5eK6EVqhGFZkmu7hfOc7YobZkutldkpyY6a51DMuEkt1ZQSadSAUwAnEdmoS
C1SuT9JwcSXrF8p74wtDZv9s4DDFJ2o6zWUEmQArthmmu3gh0/d/2DuTJbeRbcv+SlmNC2XoHM3g
TUiQBBl9p5BiAgtJIfR94wC+vhaUt+5TMPiCpqrpM7uZg7yZchIEHMfP2Xvtjsz3HfBBsNYOYbB6
nkNwS10lWjiJ/IrAmcV3MzJrCW91nm5MrUvuCpSkWxIQmm9WQ321GlHwXE9YG9HG4OROzbh4DiZ7
wfMVvfFFXd6QlpYTpho5kT8WRX8RxY55FZH4/Vx0jE/HrpaHTITDhVSm9EdnJkyNIo0ft8QcezvY
Vf4zb211PVia+dq2SanziFT2QQOZctl0kVhZCgfs1TQUJmfdFmHnpHTmk1HY+SYNhJZiehyi61KZ
3tLBdr7qpV1sVHd21gRUzlvRZgAuB7if1Hgzr0LGRf2qV0aIQ/iRLojzSfyEnCWGyDQssUY01oFk
DryDkTGvpOYQl1XNXhvnj+hcv44kEq3ITSLl1SWfu3AnDsVa9dwYiUHgDML4lUpuQO8JKuNd6Vr5
Y0kozmU3Z/q+aQJKKbrNUxAaazOtnF7xDRzFuc9xyVLeYPYtpMBG7DVU8F/gA6JzqnoH6BcoQ0bd
wVNmKN0lL8XsllIxeR01o3xK6rT+WvUVWTYVZA+ImwEhhjvolwHxDlgSOEx1xZ1pEJFJ6F48vqSN
pS8RTTI5DHr/FkpHrnraO5fI6AtyExkWFpVqQcKxW89S0mvsbxlZUYaS7brUrteSn+qSeZXECV1X
3bVJnMR1QjGEKyVL2o3jiPqqCbE0tE2i3/P8/+wKIot63mku8A+dWX7QzQe3bPtbvHOcO8Is+jI2
rcGLC+qQVuTBXVsZ5XdDqV5MsJgv5jQ+zD3tanTcgJqVQmq7pEZ33lWKgfaozx6AhchuHUV1cy/U
rM3XgdVurahXt/MAzFpwxzOFKc1dBN3pUk+tic2l6YH65C5n00QPv5PTQZgMOyHAWyWE+zrajxx1
eJ+Ebv4S0ND3qtB9NkdTXqiVpu/4U+Dpjjjzzdj8aUODh9zdTd/DOSC6O5UOTEICv65cd5a7ocG7
75aOs6vDhCQ1xeWiGIH9jPHCfIyHstkmfcwD27h4/PEOAlWwiDlSxK4zIuyqrv2FDTm9GavZOtQ1
DolOdtamyorgtXTxnGaNdPwlG/XaGslkWi1+7JXeUN2OLaDbcJDFPVlFIRWuckcKW7eHkJHfBbFi
3dq1CuwksfAQR4PxSwuLAko2NOKmj8NDUET9TSHG6DITqXgAP+0W4XqaA6X/lpDvGERpu8vZbnGX
GBWkrlG9C4Le8jMJ9qjEx7ebBiN7wHFNRM1YVBuCktRdk/WPhOViVkWnfDDCctp1snlB/2L7SRjx
xqIQPLCRKn5uuMMlpZx9kAyiCCWqU+pfbDh9h84SHkD13agTtDZO19ccAeoo/U5uUqJeaMwjL3Ao
Jx7dEsnN1uqPva6QmatAE3SvEfWEOna2uh5RQpaV2NbFOHM0ixr3upia7LHIER3mYnJ3UdzCA6OF
9Wjp7RsCzH6lAn5iYmiQojDLHzCP84MgZ2RNUcUhqR4m5hNpgn3J1TYcJ3xCF5IDz79gbGZ9yUNq
Y5OYe5+qMPNod/xoETN4JZCptZrwfiUywu9H69XmCAIv4VI0EAy6bEH70yZSekf7YbqZvDAXJ4JV
M1tQ06K5CQPNH1wl+BVZhrgVqqLftaP7qx5N5UvIo/fEYBVhn2jLGvlIMwZeiwluhbKu3IEm6Dd6
XBee1YXDygEAdEa78LELSq6uTXQBxEbQKfZRr9UacfYOYC58adK/GxSacXFVck/WO87j5+g3H1rU
CCVQ3WrIjJGxWb9tfn92dkcxUifZjT+VmOzVlr/FOX7fLKyyMyqmU0tBnMSXKBAFsPW9byKrrVXR
ftT4YpETPo7gJcDWDtqVikD0zOjzvXQIqRDfitxSHTC667Li0TXU8NNPmcFSRVP0lykeQx+PCyUn
N++qDsd8V5LQ+rdNchbFZc78C62e7h4vKmII/UoZt/6UchV1k79ZBIetOJOaZ77fwpx53ylnKYwC
v9lRFrS+95cyZfOfq0pp/HxiuLfKAgjnSg1kOdXpaGa0P26rCVA3/uboqs/Gc5HTy+Diw/oGk0+X
EShS8qPBBh4NjPlp2PpOjmqMomthy8mnz4cOH5wYXE+YNqqzSBpUxgLvv+QINmXqECL4iIM1egYR
VURoG8F1pqPonicde13vAiJoKJI/X/rU/WPo6OQXtd2isX+/tCvMUQt1o1maJNOmMkQHgnppBNuK
miEtCKnApgg0/efLnnr0jQUrsAyndGBJ75c1Why1i0QXuToDdy0fnqBtzX5ocde6Nvfv58udeiAN
9hjUdQvo8tjqEja1qgFWZLm2E4+1Xu84/I+bOrDV3ecracsFO75hDBcIFCdwNpoP7pZ5/tdvCaBJ
/mh/35tT0P8EUIQOH9fTFS1ldWc5s/oaBUszSdKK//xDnLppcZUBMDMNbMsfHhrb6PC9qOSj2KF5
J/qSbj7MnjOrnLqo/ITL+Ap6C+bt97+hiRqgN3O2nt+7AMHMjCLcaVxpJr7Iv/9C0PTogSAcZsS4
fJQ/9u4UwvUwZZINFSi8p8vyBcXny//fGkdfJxadbvGibny4HFez1exMJ/9nvP5fqltP3hzcf0j1
uBVROR8/bW7iIJwkjqaidr0Ke1U/EBzFoGyQ8ddIYYchYUO9CRvGLKQIqXuMIed2tI+PnqGS+Wig
+0Iww436/lqaouoNpUT5GGoNQSRlZy1uy/oyUxJSMyq38P72urIeDn+Ah0LX7ONnr+ZY5UyVUfs5
uUcXJD/c2ZFmnyklPt6LBjN0oQlauzrktaMd1MUaOTegvfy4C3uEUmW8LqvhEq1GfOZWPLESX8IR
RIdpwjDto9vEbeN4nkDI+WxtmJiV9sKY7MeqSb58ftlO/EyabSKr5rdi5zKPhIVWlcMVaiA/zTFR
V9mr4mTrJC3WMULBz1fSP75jUS39sdTRO5YelRXkC2SqH8CpmYUZrnJpQ0QbCRLY1EMxP02Cekww
/2i8GvO6p0Kz/YaOXtlgZO42CdPfnd7SRssbgwZ4bs7pQThJdeiMUdmTJT9fBRnnQLMusPKETIs4
V3WgXXBTHUinGq9l2dPBnnpC/Wiz4akmpuPMFz1WiVEs8QZnrqfyAGiGOH7ZZdmsGC4+a39uo+7Z
hUpAlKdzDxYkfs3n3j70GXE0TYbocoQfAiGJnslo7S2CcmPBZFarq3St9095wMGog9dVlMDkpIPO
nMYSASvkqaX4nevYsFeE8RJDgaBoWDUDeYpKosDtIQfZZ7Ytva5zsP+PaeLRwrMvUxMtQ5K6ATj/
MvJcok6JRx09k7ePy9XSFc6Nc6t+B2xWnHlpnbjXdBcdAgoWgvDgdL7fEoJ8qKk+Jq5LorSXg+Ya
e371kaSaBiv5GBjS//yW+1jwoFvDzIHbAtWpe1zw1OBGB1nlpe86HdiluERdHTaQzYwKUJcTdpcR
rddHMyb67fOVTzy+VHM4AzHggmk/fnybcBoURPCFT5tr+jpYUntB7Kw9Cs1K3j5f6sSXRODBbkSv
g7+OS0fmopw3p77wwYIyFRk0hnhMgjBYJ0WzBzSIsKxlwA4vWadp//niJ74ndRUGSfDeXOTfuuU/
3ph2Gva0nYrCJ/sp3tWkNYSgexbCWfPXZQDGSJ4nG4WRTZri0YZID6gN0QtmPmCIZzCR0tPR5vMU
GcZf36aUGwimEEZx+vjgw6xaotuA/2XoCsjAmy0ar0ZyI6WwSIyzfv7tBTRVgy+mIzZlinz82iL/
DZxoRuQtshrDV6qpKJkhMtNpidhrz1zDjw8gi1HaUBoIBtrHr68abUhk9TnfTDEfI0N5rmfnZzIa
j6G0ztQgy7P8vj5lKY6lFl+NPV8cvSlzI4qnQkGIsdgLDXqlbomu386GmYSu4UCb8lw1enpF/L3I
2JaH7vj1Yla2Uy4r1tpwIA/7tQQZZTQpuVqRhWep1y///qej8MZRQ9XBikd3pGg5d3SBnfpK3x+A
uvimmd7ElnpmmY9V9oJ55mho4KTnYh4VUoOjjnHMH+0Piq48KoSu7auRN+LnX+bjLsIqmkqxAVzW
+uBfJ8h3hHGnpX4DZG9Fp2edJWQmF9ZdUncM1HF0GFN5ZpdcAgY+3CXLxkEshsDxfGx5Jh68czn2
pb5LcsQSD0MbrqhS7EYuU/rf3Ix2WgTxSmmmSKtnOAhFq9q7bqzDfcYceSspi+ZJ1PcEmaYeQE+K
g6UsqEtdXCCLs55cXVo+Cl5x5tOf/GGAw3DH4dj+B+j0x96HJCHKmGxkPt3pYpNMeJCUkT7n5z/M
xx2WHwZdJS0liMofSs7cxBtTwA3yCyinxHIOvppqj47dnataTv0UiMdRVVoWHuGjMwOieQMsS8FG
NFYGQpYg2o+Weo54fWoHwn1JGw4+N82Oo5t5TlR9DHslRTzUAleyeU2NAkE2HLjvQ2L+fRXNmRGZ
KK8M4pzAT7yvOJwOpgmCq5SzY/BzuXZNbN3lTfD8+W906uFZOBP4TenfYOt8v8zYpoSKlzw8WSyc
23TSGLEF4ifDlnLbhML5IbMq2dMtbM+8qk7teb+TMmgcnTj00DpVI8McUj8M9ZuuUF7nBKtH8gWG
5wMP4pnVTt3wHHtAnZmcLD80yTK+o21VbepjyU93uSXsO6knivf5xdRO3SNcRExCJr5e5Evvr6bb
62MvaLn7RLirX2KAlVsFxTF0ZGINmc3Z8inRoAv1ZTfc1KRyXovMNnaRg6ZznioMd2FSeVod9JuM
5Mlt1PfJudOtdvLK24sZDk8lVt6jn7wJWlXIPOdtM5qMCbr6Vetc0NSG0+5j23nuR7oTdhUxxCjw
MKRywEHgli8Rio7ZqrpDJXNzTxeJNEB8sis34nt8fiFPXEdm2pSgEMHhoR+/EDObz4BXsvRlMf+s
wBNs1QoxZQCCrJxeP1/rxOXQfmuMxdKopep+/5vp2oTl1Oko7QPtp0rDwcuF+orFpPDJ8Uo2tMq7
MxXGiYdO05jYUdHwxvpQYg9NNo0N/lVfJuJrFIfKWke1wxyjIcJZn+qnupE1Trli8P/+u2oaXUw6
UhSIxzulSaZI3Dht6XNWu64tiW20ye7oxoODTcMvkyPCv6/bWHBpA+gap99j4y7PiuxaEzOOooaQ
WbUBVUJhdHeydnM/tzhIf/4NT7xzWI8ayuDFRrF49ATmQQOjteTSjgOey8xspIepsYYTJuz/l6Ww
VBkQFlX6/EcvhMo24y4vOKJpYO5uRUZkWmN31kXca9qZ7evUPWrwQC0+hKXTf3SPDkjiipnOgN/m
/WMflW9C1I9YsJoVuYp3EBG7vz4csYFhutAFzkEqxKO3jzYya9PbufDnxb2m4rhp+sar6AOcWejE
xkxLXSXZg84zNo7l9/yjEqlmMhXUgCNgFopnzL87Z64fz9wSBn/GUUH/bo2je8JVkjQxTdZA0K+t
TGjjh1a04l7vLVBYmYQkHKpyhcWx8lorCZ9K2diIhZjV9k6T0vzrUUMWgE7A+aOAMzQN7MiU+bHR
NQf8+NGd7pL/W0wYDIMKmFzeIs7idDutkcGSAS8wPs+EYt4KrUGrmzC+v59dHIRqobXptszbZqcO
xB9xgBrDmyRTqQ5LMAJFGjc30WhHO61pJ2yYSDQHI8qvBqUZfCd1H+MSsDRXON3m9IoAHiAU9BEn
Ejck52oT9JFALJzKy9I0MHMSz7n9/PKeujfNJcCC++R35tz7XxDrLqxBi3sTmfBrPXavcDJvTEPZ
Gnm5CRQyDD9f79QTTs1NsUf7noHQ0bMgIoCSBikCfldHS8/pWurpXnbFmeL1Y8uPVHmmhjT+6BGQ
9/D+a5ljGhGc5RY+IvK7Cj8nmkHnR50+MYS+QpCy7oX+EjbFmSOTcXpdurRcUQ7XxwWZW+V1XklB
T6Sc5q/RSLwVudrKHUYXNdugmeGMs/CzNx1mTi8rEAkq8MqZuenDXqDyF4lU9oaKD1rrzGIdIAzl
hqt2zDuZYLvJd6ENHNRhzJF0M4ee22kWvRd79kIteIBkD6d8FqTwdYmZrrq5CjcJn8frsuoNz4d2
mzgZGOdRAqgXGv88n8UarEaysRVb/1Ib4txPceoXtwzuMZcxHD/Icsn+2CNitRV5kQ6Fr3avE+Pe
Fe7SXaqBAfr8zjq1F/2xznFhBPAT86MrC98Rmbou6DfA9I82ny9yqrSxCOdgrsC8zXKO3hpqDWqi
NpvCZ+iEbRJTNofx5zKN0NS30xnT2cnF6FdyZnFxtx0fIqyGzagAaIj+zso5iRK5YFZbFKBoqbv4
zOU7tRFYtP15W2DZ+1D8ZtNESi8qKr9Jmju9ta21FkzPZda84S69g3F95kpqp+4Lm1MSB1gkBPbx
nGZuq4zrS52WjFmEy0vXDs7cyL1OL94rDSXyzaru1gAFjPtYDSJ/CjE1hGQ0XTmhA3SrNKcn3L48
UW0QEq38+S998uMxuKWNRP/2Az1QjkEL6IsyR9bVm+GGXyJ9eCAI4Nx1P7kOsMeFEG0tlrn3j0c7
KBOBIlbucxKt6OZ0r8WkSK/smzMv0lNl6+/8TkfFkcn/3i9kSBcHB9pLv8MzQm7ExpHFXVOKQ+Jo
N+QNPkI/PdOoOHUD/7HkccGazGaGRk/NfUUCh+3LN9fMELdbh6Yczpw5fqcsHZcJnEgZklE+chY+
Ohd10jGrebRzthl9eumi6peMXWs9ZJqzpn0brhXit9Y5O/ImrhevgaItyswG0Z87tM/k4kXPAanx
fq/jWMDVhs8o6poH0sZLzymybE2EnbMdbel8cQS75soqWgRTSjt6c7q0Nkv9lwquZ2OXYFMr9SUp
+2ukONWmo+SLnUGu8omk6T6f9IcK0TUve12cuWtPPcXu4tSlxcF9ezyAzbKqbQv8Cf5czfuZTOJV
p5rPohIX9Eyfu3iSZxY89RMvzqzfUCvxoQ9fJVo41RRDfly7BMRXPYShmdOvZ4QBcRDtokn//MH8
rZ04+qVRzECF+R3i9KF3FypTxpQ0y30ydtx1JHvrwYwAPRfGJC6iMsu+VDr+92Qh9v62C/wGIOU9
+I8OSd9OkRLl+ucf6sR1p9hYLNAuxsAPR164hQ4oPiPzU6ADZNhP1lURUTZOSdk+J402++giv3++
pnaiiYkqga7PsmsDcdffP9HhKGZg6TzR7RwgZTVCc4sg1dgSotDuXJKHV9wpKCdFtnHDJlpPzGRw
Xpia9/kHMU7sYYsvHDnGEk5sHrf3VaQRVt7FxFUXicFoZPE1xEY236GtLsQFV8bedwlqZCxW7Sok
c3qjKTlz1JgUuFtpSHU7kdfzNTIpvKFWqF8pi6E0SW4pHFPpFlEfIOQ+eiOzEkSFOmxMK4k2aIVN
r1GKzo+s2t6MUW97Tnihl6nxkBrFeMNjiwkN1Nf8HDnk0WWq/U0lWf7MwfzU92cChgfdXib0x40j
2m1JRmYR3z9Lx4cIWZo/WmP8HGtKtP38Wp9aCuE1WoOFxvPh2MrQqa7z5bXkEoHqVbWzuPngrB2g
OofPn6/1+3c7ftKW7q/B6ZXX4PHxv1CsrJd5zOFgEMBlOwbGmL1mU9sFVTl4hZ1pF1qpBrfdqMtr
XVfCO71TIDIZWbWrCrhevz/Qf+MbzuEbYABxLP43SsB77V7/x9tvpOH1a/72H/9z//M1ehcrrv3z
X/xfLqEGpMGk+8DzyVyRx/Tf+AZ2LOiDhkYJRgf5T3oDeeMg6siDoCoUFJ/UE//izxI4TkK5a0El
XHA09t/xZ/+Revxxm7F9McviY+GWYxj5oa+VakEN1D6wrlHFIqYIirG+KOxp0jeEYE7CDrExoxYp
DqPqWtnDHFfC/Y5o9C2CfP5g2qkh1lppPDJdGJ9TW4kvBJk5HXZah1dQVVhOvkgLeI8rxjx190qm
E9EThYitntQCp+GK0KvMyC/wEra7YciS5NrWI7deocZytnEbFfs8mGDXJH29zict9Aq2UY9OltiS
YAXWMHH7O7RFnOATVeIGNKrqsu3JDJusoT7obiN/Ej/1Yuad89N0W/VbJkt7p1Zx9dLkqbo2RY4M
w2hfMf5DVhmdCGearTfRxTxFo69Wpbnlh1KuC+iBo2fbwzZSHfxn6wZU7dDQ8e1RGS52ENTaOsD9
GyWK9GdyPC/NHrG6Fo8ENNDTvp/aorxHPl54Q6c+ZyJ2n0YxThAWYb1Wuvs8jo61GfDYBsaQ34Er
rH2zb/TrJs/xbjrGItkmmT0fSsloIYqvXCV7dbtaAEBD8y4Ikrio89TdZaUyfG9TO9hPgTC2zCqy
t5y8ts1Myfm2cMdqyDENKgk9fut7vdm4Mh6/0jqQBFjESbiqCXpb13nmvOh6n26EnWAOdsrnPM6f
a4Wli7oibjCSw7egA86Od7vcmGlMjGRl5yQjyGLAOAc3QoPB7eYP9jya1ipQo2q/3JFP9dBaW0cj
IGwV9Fnq23pPhR/ZdsenH2yvUMhqprljWJNXZaPsV1aqhfdmqqW309TON4GM1HVEd+8yMnRlSbUa
BasY5YbEcnNnJhn6B0IS4weY+tmlyKvpMpos42rJ1ca5Echb2dTNtmjb8Ue3nIdW2IG6dZ8q1S+X
WRWIdsmGm9uJvGzmIPZHUbSXHbxclCuWDH9GeqasgVcIP9K6ArtjX9nYAdwIg1lnqwR4TSqNYnfO
Vk2hq8W6tnCohE7bf4E7Swh5bUz6NjXSGiMXoSOeHkb4OiJdrHGVK4RW5Lp7MeT5mKy6ikbceoBC
t3Ul2UU1H8quLTpy89Q+haSi5KsBEvyvsp9LPDKZC3w9tS4bofy0ZqECQYoS6PjUCyujUQgJhT2Q
r43KqLZ2orrP8UCDDQ/JBR7O+JbcwGhLa1H9PgC33+qxZv1I62DGrZgP8IaGCB8hmN1Vo3XyKwdC
41ZJA9tjcB5se1IDwnWRyumiRILarR0nKA8O2YOVR5ZXtJl6fb61BRT/uSZzzrJG2iGjoe9bPW3u
M1VQcmSy/yIi/GeAkqMJcAIsI9sN4wulMiZs8K6TE+DLVyIr1FHB3LktYdyyXs3NMG1IoEl2YxdM
m1g689MwYr4YQOptI7LsvYhAllXTmcFV5BTNrWXVnhY4zSMgT+veNXq/KYz5RvYqLtzRPoiexxrG
hT7u4yCXviOt8jbJOXBoUoMxQSji9JByiLzK2wGep04cWKxqNZjWlDhiydHamYAz7AvKGIjQNXjn
sl0bHFWuckyjalHKu9Csm8spqZI1m6d63fb83KUoGI7nMZnlau16mPXU/VxrP0nttK4r+tp7XRv0
fd721irW8CThfMH+xI+8a3RSLIO4Qj1QTeRB6kb3MLvR9IZbjzgexZ6okHPzzp7qHIIrphxQh3q0
1mKR7hgjVV4csJGr+txdxFE/PuFbMrd1hS3Hgrd8pY7YcpgXyL0bRtILUtf5ZpQqvYJKAhkjTXLT
mKCBvKQV1jdegrOPzUB505JaWY0yMqiJzf5XEigl6XZxeQ+6QVtXtF9BVKmv4ZyHm1rLkOSSjrZz
hlYBfAdr7Rt99e6yybP7RbNziFyrWBtNU13oC+R8xl6ylTgwb1Utdm/aaNGCwBKdNybGyV1uot7U
jdHx4LoMXm9H5hsd0WEj7fFHv9DVU/bMbBWkMlrjjVcuIwWHBZ4d+VyN2N1NrZrvLUe6XmeU1rfe
iXg2DAtHknCyPSDYkcNHr7BhhXIlRWy+pNlAI9Imd0FD2beb1VJ7lXloesDVn4KeLV2Xk+4TylDl
RIME4iGOtdGr1JlIIje7n1VtT/UA1q0xNGuTqhM/cIGvyIOjcSerNHyGtJ6vkz5vV5NVRLcUxBCS
sATLL2po1QfXqO1DSHPZYQcNXJ99UwHVqV62hIbez3N/24dxt6rpnV/0XDCYM30PVFLPDwi8VjwS
UOdcjTCXOYz2rqPcp5PLrSabklgMY9FmF6Hjx6PVb0OHsMzW6LGIO8FlkjIzLq22B6SWOFjA1dhD
m2fueaCibZ8jHws7YpP0MauxzQY5uLSG7VsG8jWK1WqnECd3MQ+t/UOzs+x701bKtWibu9bIxcPs
mE/qZJJ/4Qb1pZSGvW86ZeawYiMtFfbw1GLIPAgrf01mvPNRYsOeTCGbD8s5pJ85y65GJWwPUAT6
jRmH5j1Z0uXtDA7Pw/wtBvJb77Sw0r8psgB9xFsZR50WDM8aVn8/mwdxmVdxgl8XHIeR1Gsivm5S
y/wyKtKE8JBnm7jAW2KD+nh0nbDCluzUN5XTYeDHgbhV6+DNSUO2QNxoO6dF6yKjNvPbMpsvIxMf
YEWq99cBbfDKbofSq+as9kxLzL9EnT0CFyjWeprYD2nAR+i0tFvz+aaVlRhXA7vqpoq0l6A1FRSk
ZnQDlRVcAvhUzkiXU6CZTxl+90MN1mhDLMAAYIEom3hMg5emn8YdIczNy6jA5ie50YX3QavclkxC
Mqt9kRr7iqvm2jaEjZ8ukKGsj16VXkxeMxnEIjoJLkx3WiEZzC7G7gLOhYlhtMyHazMrw3XkqOU6
wnD6lChW8UBRlV4UtcOrXmjw7GKZQhMry07jSB1W1xmn7Bwd586BBnslDbzdxSgUqCRmvlUjPUSU
XbDt6Envh0ESk6UuE+u2FtW4j8xM244Os7gpScQaRM0LEVIJqIxGVDsptfmmkjadfdFoh3Juiq1w
5PjaO4GTrciZpUjBhI7llQTFgvF9bXoCVMqPgrSnFwucP77g9jUP3cDjg/yCaVNvE5AUyAMKBa5J
qzrrPEmJDUJMTuhPneYJdoa0uMLPla6NlEgaOeSY6BUz/Bl0AIJMkAm80qymWyGkGu/TNLmh7l13
8TLk0q15q3IW3MwyIHGSfYAhG9VmRMfIDwxF/cUZVqw6RGqrvpOlB2Mk3GgxdBFKD8KRs/RO2DOx
W606jRcB4oZ1XQBiUvmpX4j/DVEFBcHGLvqKxsHUgtdtwVeFkdJ6tcx6c1Xbgf0VktcSAdbbeN5m
9c6ueCExjAuTa0122o+xsjNCHEY2hEHP1gYhStugmEE0PDhj0CeBFwxOVP4gv2LAbZ8XGd5He4zS
1DwEwonTi2503PJRTgNXrex+jgqQBregUl4ljQUnKFxlJGyuCyQBnoCZQohkFBae0gU4qTGojW+V
BSNSIkiDQNOKr/w35Qt59cF2gSzsoUthltUGZ/TU1okP/eDUV3XFv122VvnN4MkDB9JsWVG5Sl23
9vpw0nexLapyFVZjAQZV1a6wPjt7i0QjnmAOc9d2bz3OUVSt6kZYP026g8FqtufqIhCu3IjZbe6b
JSUrsYjTUPIqv1Ml+RCWUeIbLmmt+WbWOctuMHlUfboHYQEyj2wXZGi8WPEyc2NnQr9Qi5Y4DRWQ
eYymcONAffWENRFhZiusp6ZV+TTGg/kM+4s0tTaucpvuIHmZtZoRvMqVu4ezCeU866ZvUgQ3YeJw
WYECjQ+jdENvSMI4WHfEXl1NFV7WpAMWgxp/rFctTqWeWKQKCDJvYfRdI7nh+FCpkduqyA9jniSP
oZN13zpKT85M7XA9FXP4kIu53TrLxSbQI9kpjNPCldDz6FoJBgb0ZQFLweorEjaTtn4IglztwIrw
r/YgK/Zp2xT30HUarLha/aWJGqDmlVN/LcoQVJatXpo6cC6Up2R1GfoC3S9cQAX9AE/FzauHIRrb
wguCqrCv+jEy74qofrXnBpk+3ewQwEakklMtVV77MZguuQDErJs0m7LnRK2SJyeRwW7xUGJU7jFr
cxTqnnB8y5+DAm21wrx40eZh5fGJii16dx5C8MyIHaxOTCuOHtQ64MV0L4iE/D5T9VHxK7TpcFRP
t7W9RIwWbhbfN6FLJUZ6CVbWhEA2kFjaRkcZuZeAE/YRvuhLEQ3xHhOzfZ0JTg72aHEzqcr3zCnn
J2KqsOvDb+TLGRObhirS6Tllq9C586W6nhN7vlGmcvagBAS7Th+ye+Lm6SXP3FeQkIESYOA+BHoa
rysqXzDabukXSaDhLNDCkvPnUshqorkUCxwkLlSx7GDhxp1qiTG9jZO8/loyLMhv8Cu3BnlhFoex
mqBHdTWU0G3XiHbbRU9gWvNPKI+qvAVWkfhWVNKvxM87PXfFWI2Ps1QS3q9Kx4G3u+3VFvr0psf5
byOqYvgsL7gkjeNs4WZE1tpotbJPV/8rN4c2MjtlvJ7DcRcoNlKQLB/PNcmPpj3YLFEIC+Z5VGV0
d45V61U9ygTfrLwOlVZ4eMCJq4GIYI/5XiGNPQhf9NzYDYl+MFKxVcxmKyJt49gwRnqQ5yVhn4Oy
g+Hhkda1+6M3dftPZ+fPEISjHuY/nw3lmmbi4MM2dTREzbWhLtSAjmFVNdd2Ra0Y+PG5gdCpRTRE
KTbGBFSYxxeABJWRQ+8gr2OdlB3+spRsW9jlP/3Y/25Jnm1JMvP542f/2JKktV7gkX6XlsIZmP/o
X11JBz4so1VMAcJlbvK7w/gvqKyr/W+hMlEwUIHR6kZ9/J9UWZ3/y6IFjm0BQRqwkX/3JQ0otQgv
HIe8WkbmaPP+hiqLDIz5yR99SYyMOgJGniPXxFRl/461+FO5YMW0b7Q2Ooy1ZscrWZVE8ySTdVHV
Nq2eadRMaIKJ+1ClNZz/LsA4ToXhwMoJWw6QfqPlATznMrMO82ybwYZxKISoTlXHu94wc3OnJfak
3KVu0jzXBRX1esAWSXxfkFnEZ+st4d5QJWt84ZxWVn0ODQs8Ym9dugmGtgUezZhPmzugTEnpbjhN
GM1m0Bhmrg1ZBgeI8dWwMh0F7g66pR+8lwevc9xwE86qscBXsq5doxzUhafRaNIvXb2LvNbNrStJ
qscqH3oykXRla7car2MKOYIiMV/ED1WSTHdjpHbXkCXy+zwhUXJjj6USrRNnDIFtCTXktJdU95mo
hh1/fE1HpJx8TB/uQa+a+IJtdzfGOmQfggzLrSiEBRgvSrmY6IL+D3tnshy5cm3ZX3lWc1xDD/ig
JghETwZ7MpkTNyYzE33r6L++FkKp0m1M75rmmkgyJdsgAjh+9tp7G+HkyGZnd575lovMDBKrzZ8M
c6I4Mba/RsNc3znVLMJysaz73kzb41DNdhgb5n3sLgSyl6631eaEExbFs/eWp+UXygofHZ2Z1sFc
TyoOdNanK816b3uVtWGDlZ2NosjDxJ2ax6Hlpo6NIwEa6pV9gbcn55wZpL8h0bYxq+oi67b4mQ5k
mAwZWWjKwfXEIkw9QiV9OkSwsdQht9PVYjq1FP8RO8ubsCnPbdlQblDnTsNYFRsvEeVTSjzMozWJ
6WzV3nifKL15qLP4W2pa8YdTubiCounMamoOHdJaA8oAbJ7ktfYwVFPxlLdZwcYrVxeTQDMC9om5
lSJ7aPO0u2hT1m8S3rEv2UQYia3M6TInqgjryaGJ0+EnJTUoCvVBRs+L72lFkPsNze9pWXHSxqTR
0ntSG2crbvTTTGB7zsffRb2dP3hDmdOANknx6CVO/eCbNs3urUxZv0fLcrE1VpppzRMlI4htv8A8
PeomV7Tn9h0xNbZ9njFb1K1l7xjd1W01Wcs7e0An2ZJzHp/slOau2s5Wy7412GGTZeOewT3aaU1/
di2hTnrs3g6DaryAAH5a4IkPww42MXeVObEUimswnPS5CHqpdRvKIF41ngixWh79ZNYJsTvbw9rp
25Rf5rFP7wHI7jSacwzqPkKR24/MHqQH+vWnqj2PsprqdbbiEpVBfS28Nt9lidnNtHuZVCuzfSrX
v9T8ncDTOqiMrg6WXn+ziTnYDLOQeDcG7XYE/AHyq6Mw1e13bobqzqwLIv7YitPEGzkUuyv71XY1
4lZTooogZMksxnYJq3PyGNkCmZjvgyebbe8V7Z4yCpPB97R0yU1XdOQodgSClcmllBwhbFcEWksI
PrvcYjuOdbLLxnQiqSlVj1ix8wcSW6LjkPIy0ytiHYnGmB6KCWKs7DIzrHlg7xcco7d2O5zm1hqP
xCpKKpwNNT6MNrm7xqwdtGamvhfLV8kbrFL2qJOeSE2CCBuDc/H9LEeruBkr51K0/jey/p2t6y7i
OWUq3NkmgXGxn8h7kPbkzonVR2nXbGuagq1qYny4iJFdELd691WRF7HXi7gO2zo3z1FecgTHz8bi
KsoJTLJz5ruYJCluu6ik3O/yijq1jVfOX5deJAG50XIz9FyDyTzNX3H3J3iDE70hX3V6KnVKdqhy
Lu4qckFFMAjm0vvIkQahPJyJUEtshr3cGQirX9LqWGeDZOteEvtc1aV47FLvZ12xv41IS9mNsZ+z
VPANMD/N5VhVu/DHkgpSsqM5OPcOy34CM0H/lnjZ+WZX7Oa4IYaAKLgxn/rXOCc62T6QFdadMPfG
Pc8WrfnMtLSa6cpKezpfYw7ld1nr0+2aVpN/yHoWIDeT3boPEw/sJ6uVvEWykUuPTdXgfFFG0p7i
pZhJWlos51vH1Z9sjJ6ai42hSY9cZrf2Hptc8zkkGHp7qkzdPzWzpBBQpGV0kE13nBMruovzNaJK
SzEHt9Sh72OaSMcNsVDxe+3bajuYdnEwkij+WP2kIij8lsbwaO7sm8hqDbZLeOncYBl7eRxqTrqj
NQyk+k6L9lBza/9ZZjajOYUv4203KHVPhUejhx7BkS0BROSqBqlDim9gT0v/pkur+WhaPXnnmRxR
n1L0tyQXFndycMRPHVpgoQ9DWpQ2ZMObRsLKpdC9I00yyFSF5X53iKCmyiC2GhLVnCHfRoKDjlMN
x4K77UYxP8whRU+rvCh5FVnUxf4r2XkOmdcq/66lkBEEO5nm2h+fjA+ysd1XniNiW6N77HokTo3l
z5oNamSU1BzbZJo+M041NjejSL4KWh/vpzW1CnYo1u6T1FV1YFpF+06mYXaxcqpsuIo729uYRI4f
BbFQ322qPHBtl0+9s/ioU1yWJwSrIjSymDdrXdGyuDT0dG/USLZtYCoEhS3JtfotbS3juzPO4w/p
E7ALfzDsEoyPbSAFeyVCqGftROvPcF863G8CS7Xap63P6m5uiVAMLG0lqDzCpA+eNtZfAatpeiFC
qz/WRmeNYZqkDasTylTeGh93YeBXVvdIeT2B0dpkNRe3q/Mj77mEI7ap1/Nmtjnh85OLreW1+rsU
nbS3ZaJn1CUPxIb1uZ08SoHDBCHLI7W0p4+08e2UUtGYhS/ALApTZno3M26ZE1CXS7uprYfzgAks
x9+BO7ReNhOg7rbRiRBzUyz/TkyXcWCo+sHoVRcqlHAiJIa+CDxZdeHkpfVReaCgQZGX7XvWph3L
wqhXBvVMqvpCKl1dbjsSQ5qAyqflh8sAdSt11CfLdL/ZUSxeSBQtPqpIVTtKx4ec5CtPgqvQDKlt
RgEeniLM6th6dO9WLLb3dXBaXH9xPUcbM3IIP5ut2frmjejEnTSsV9HFMYmkhTWxGGuRPsvKrA6R
P/E/M4Lp/UNKb96jn8lm2Ex09nwMYjA3NamTXzmddw+O6JDC0snU30l/pU8BtL7nWtJVT0KWZ3wX
hMukW+IUIu3kV6n8koiufIGwIYfOopTm3Kt+5lypaXG4tAq53LOyYxpl9/rSJ1+a0rtgUSd8kOS3
gZiEEaoH9L4TD3YndHq87SiMRIEM6YjavHNzZkNCZb09FTwUckPQ29+Et5gUtdJ08lras4csV4ws
lw3Q/nljqETfC4LBL6ozl+1Io8oRPIfmPNvpwqW28l2v6/0NaA6Lnbb4Eadm326S3vV+uPhr4mBQ
VNBkbte+RFAJ31xaSnZDRcF8wF+Tguy6tfvbmIhSWgNXq7SUDiudpI1SO4gyO/1e6wK5hcNnGdRa
nHNrscbbCtnoLZdT/syCLN7ra0V8a8j+pkXTYQubuf45awvCbXVmxGKMoGGBC3dl21Ckk1BWgOAS
ZV+U7xn4BOSIChAT6iK3NfgoUT/Lcs40YmRH8I8bfsP8xsQs8SmXpNsVVBEciroZdpGwymOTR1Zo
ZstbTYtavzEIsv2IEGjugYsQx/Tkv+DOL/zmb07JqG7rduPfgzsX6gXj/wk/sqr7+P1J+dcn/jop
C/c3B6MaPmnXckgyWRn6XydljHagPdSbM9ewS+fQ+6+T8pXg4ahsQ+qwDvJ+R/A49LnAEfz/Zhbj
Pzkp21d2+F8nZZg/TOJwb+ZqE+Ng/mcS0RZ+rdzJM28W4hqiZU+A4NzJkEGB55a6JdCUR17hEYHM
6Tht6HhmvNdI4zcoNTQOaqi1G8nCejs3WrGDKGVGqxaOAVF5iFurP/ms70ImSPdc9aX21JSqJsww
0s5d4hsBgq37NPj19JIS5loGfZVqe6NuqqBQ6GGuIvedr2dQwNwkZSAocSFYkygSfu6JA1l0oLXg
1uWxCqpj10HcyAcip++4j4cer2NgF7VxaNDK6Hzxs43Hgd6wUQ36TIRx1HzvHWMM+7RGKRnadNNa
5Xwr2yjajp0eToP+GaNfIm4qAqUxu+9mOtX2TtVE5A6be+IIyzcxD+lW1VkSLuzU86m9I9Ha3hLU
230QqWTtcq/wN7XDk9UqXL5/Qdw5r5QddqUvDrPqk0cviquwMKBN68wUm7FCGxvresCEnt61s0Bc
UXQlFDRJBD08WGDrWK5j/F1hlIBRMCEBKFB+egKhuY0NIQPDKh6R18YtgQN7QadXTQUctiuTZ4+g
79UmxSk0pU6PSGpssPe8Ot0wb4Zu/SXqrAs71OUwn/toAwTibnO//1YoEVqoMae6NJIze4B5Y5mk
vy3eTiOWYucswEl95mpoCZ6HX8Y9CClO3VzpGz8zudcSycnhK6kCnDIO20pUZaufph3bbk44pOEe
TXb0zzyjl6MyENk9mAwoUsPZmUqbQzXpNlttB8uuH+2nHtGnsVx7K4z0az3V9rnR/ONMyTfWTgut
RbVMnXm0j63eW/Ngse7k2jZLm2fkmVd/Wm5Sc/SCCPVopzGbbA19ifdeXXwsTvqVIAN7n1JXQzb1
uIb3cnZrTPHDXrQ07AbhhFwTGAKnwB25JPw2wiibklQcZTPPeZlvsqjjaWksG+L39cDonGNjpsbX
2V6MTdaqM9Wx3xYGJcZ/v94yY80HpwSsWUgyCMDdKJws0yZEv7QPwErozPE8bfSc/y8z2i+a6oow
84jHhGmnh6+am73h8xesLGHv3JRUPmmlL63pRrccO4qd5X+jtV0/EbnSgFq52jNUcUF2txvbIXVt
yWMxZP6mVC4tBlk87+tEtM96yS6fTSBlv5CtIc1it6rj4Oyn2biFFHF3S9YXoUPG0bYkti/oKAq+
T9x22eog9ltD+THGLQ6icWehUtBXfjRMGLgk8oeDaUbHzhnMsyIgP9TMuH7pHZozUE952Nmph7wt
xhDzdBPoDgiGclL9ZZa2HnSa4fLObZYdvgFvI/qF7cySlU+ZZs33su71k0EzohMIF95tM2IM2bq1
P4JPFC4lNmW2tdAmd/yo/Y1HwjcfqN2wHc33VeZeNDv7lgykKaUlfMbQADT2/qCF3sLrWS/KOXj0
8rHd0n9OMsY8wNH4VA+LiS7XPel+ciQezmUeYAlpt86jK9NmO+owZrFgNl7GtdXEhpMxG/HZd/kj
h9l7afT3OdbSAFiPUqVE+0E6xbzL2+Xcdt5NMvLxilSr0SXhubTLcudRFbApwBvCWTIvxqSEIQ4n
H00FRhL5y5OqzOngrV12OZRlwOjWbQzCz0hRRRpsy4ZLCsDldjY9uArzQzRWTYh/umYXK/p6TcLL
C09se2r3iG4DjbKbH4PKR5LTZ3lxyJPa67lhnJC7sx2k07AloYpFa5fV4SgK/xBb+l2Vm18JNLhJ
Izs9Kmd69UflBV7idpscD9Ox15PymeBdhi3sw3XNWBePpIDLpNuMUf5sGv3Zs7v2UvvmKSFyMnCq
Kr9dOQyI5fs8pvtdWghBsml+tm1Pb52wZeAsfbXHh5qE0pnTbUM67c0a2Qee0HLIsGBa8hQ7mBWz
RvDF82zPhwqF+by4oAoDvnCSynNWUD7fsVyW52awk3uaJm5Sg4fQBNbJqVzwfjaifNf2Dhmu8CV1
Rk2Di0J3ZhN0JOiRtfBgaQHIihnkdOKGcdG473DnX6iP6g/e7H2vepSemLjpHQTquAfs1HYRNTgb
rxjEXZcP93qEGNYQJskPPt7W9OtsOsessbg8VinkHuFkO/qG8MG4NkRRrL31Alm10abvFqUM3Av7
/ugPS8u9Bp5zltI9cP9NTvFgj1hruMuNvubQVsTZ2M9Na5+wWthF3khofl5bxITVxj7y0rdxSJzj
ovnPc6fOKmtaRubop6URkZ6XudxpHsFjdu0aO7Jt/a1BKdbJr1EMK8LaA5Yucte6bRWO/rxY5TfO
3WX3grVbKuKRWXtjAZ1GLbHrzdQ1fjW+dnIoPN6KJEunbAm5+gr/jtx/MdaBFzMU8yar0sJR1oH9
LqlWoLWsWV+sfiwtNwvmuVV+tCVSmLs3Zk7qIZOVhZLOIxt9z23f6egol/JExqHyxCYlCxsZv0zz
hLMAm5x2advb68z4XxHqb8Zr3CY+ppd/P14fy+/JR/mHyfrX5/xTg7J/I9PLJ+QImJ0ZFhXx12Dt
+/QaEuroEqd21ZL4p3Kd1v/v/4F/90hDIPXRI+LFJXL1XxKU95vHP6yf9ku5+o8G61XM+pMEZRn8
FHQ2sRRYraB/tPgQBh8nS0zEIA03U2g1ef7h0N7FAyTRGYTiBRiKgpOZ2uue7lEGBZOG4rgtSPiU
9rQxqN/YSj0Zvnvw4XeLnMqvgsRtoBGRRQS391oRTpXkiMg1S4kb3eVkNZl3bTK6HXXYrXULuE4I
U5YWsFVK5NiNXf/JI43ysZ364U4fPoqq5UiKbvPaDTpvgCwZNDI/c0p/M72ePoDSi4m6C42sJc2K
TBlizWZNZ3VelG1rt8m+xRyS6UhtiygFE23ltjLn5JhBzHLAzkVPqiw5fRzd5QL01Jo+42WFKYpZ
m8rsIPV5djSC8ttgimV8Y6Xe4PNQ9pI17Tt3LVjmrPqsVV2/VxSJX3o165veytWZQWb8BLQr32lF
dlgb+9F8hvpqHmZKDD/M2ER4Sk3OEg338X6ttuspvZ4Sf7wszlTdgxpUWP/9iZvXTLDkPp+S7OJb
xfRg59a1LiqcVXVkBqWNpkGFGcoey7c970cz8e5XjxqPeqv4nIjPZdtZ+PdkCwEFER75ZM2jChOl
1JZKc+sgl9rgLqIBzBFl7IXpvPRnfxoTeVyU0ZyGJY+zQI8cqlsTp/FufL0wy02Lae7VKur+qbcz
FpW9MS5Bnw3Gl8TL5JdOg07Dt95sy1JoN+NiwnqX6GYVU+UGL+xys0RG/5bzPGbgE0V7M8q2OcN5
DT8FbHnKUaTTslDlAH6DXebbmltvGpajgFQzYKNuUYtaWt7cPvto5pRlqpoaZx8lBVyFmY7qK1UV
uCxHHrukUhIScM+5pjR4iM7JIztM682MiuRBLA7fjXCc9smoQej7JrbPBvVfOklrVUxkXhcxMlR1
aHZDcxhnY3iM4iLfuEU6vWtl1J6onhQ/4KG9dufqULAccigx2I5NIx7RVWk9Ul1UaV/SyHLvY54z
IOm+1Dg4qiX7JLCSTKCeRwXLsaUIhQNHSRlS+czfMXtBConvvSlVt8qY45NHRbTYGtWIQUCWNjD2
TCkbl2v17FvNGoXbVSQmNvy7UUX2LVNBz1xXFfUlhVZIFIcy3uX0clCfk9LlQmHgGtoJp1OfxJDo
/FdVGtE/0kzn1IVIFpOe35SIzEx/HHe65VCMcP5YBXX5OI/05pxiJ04PzejeGwzfCGseKWsW2sds
t+JpohR72Co6/N6lhJw0csly0usxrmyy2qQZah3n+t6hy2NOjG7T2XOziTn3XGzUq5sOV8jeblIn
UJXi8JLNADhyyLCtg5O3vF8eJScw1qV4bV6mqxqEDqin916iFmQinLy9/mQvaixQkDy3dC6m0WiH
sW9fKaQZH7TMFxkcEwKUhRJFIY57W63iVLHKVPkqWNX4bB8QAc1jv8pZ1Sps+bPKH8bWgu7/JXsl
HGxEvvVq/pAW6hge3wTIKL4UKe+PVUDTUdKGlNSkhK9kaXT6rGKbQHVzV/nN4SxHrUbQNxUHM99Q
fJlVrFtluxhD1lGuUp6xinqYstVdgs4nVsFvXCxY1lUETBdDgopyt557/a1cpUK5iobZ/L1VVIsu
vIay08/pVV80xFrXpeKX6So+okL6zHxH+k0/Hf5iW+T0R32VLCXaJarKnTum6X2Hqgl9Bbs3n71V
7iz06mlILKJsJ4+5eNVF9TEbQvMqlkLe+xxKqOkE5qaD6B+yKgIrmwPFZKPO3aq9Uic17OmRwwql
Zhh326Q8hPNdfGoj8nX49erlHcJN3Ypp5CA5GoHJZXR2V9VXj1oT1nxVgqem2mtOqe1tFskbzvnL
Zb6Kx4qyVk4QKMrNPItHODBoNDjx/CFbtWdXtN+9KtZZV0QM2oVoKJCE7WJNMhnrbZZtUuBz+T17
ehuFpJJUYbOq3cuqe0duNF/yVQufB6N9WYgU3WgOKLcpkgen1RreEqjoLaIyQiXKOrx/8TTkUj44
q+6OKYomRDosQos/k2C1H2arTp9P8oN01+bBXDV8c1Xzk1XXd1eFv1+1/s5yT2pV/6eeS4eavzdn
JQOclRGI04m9lMtPambe58jm/tGnWnyz9NO8s+ZF7PrRy3+6SpYX6rfVyiKMnQ2W0K6EAvcY7Sbt
ErCFhpPBo5PHedisVIO18g3OSjqIScWf9hV/EJVSGy/rH7kI84uo9Pw+XUt13JWcSFaGwjD0e89W
rJlWvqJYSYvct0So9St9QbysM7Ssnw0te6JixgyodcVoDie6U1eEg9vhinMMlO1gWix3c7LiHo7l
sqCDANEgJ06OGudDSTnc0e14RNLn6R613HB/GZX/Oyf/zZxM9cIKL/37OfnyY/yfw0dRM022P/64
h75+5q9p2dN/c4G7DVAp1/zXqOyBZBG2wyMHD/SfdtDObxhOAbwEe1KCPixALva41yna/I2xlg9n
wGZrbP5nLtKVGfzXBpqekLUDnHQtiDB+ir8ELtqaO0WN7y2HrHRgn5h+A7ZVf0NV8iv+9ZvQO0AK
ML/nX1KFumrQaiGw9feZSSGvpxCQPQqmqf/str97/e//8ZP/npFc0zj+/PsQYcTREMqKBeyfvP1V
IaeG+WMhCQ1bTJLDoJsmJg6jwqGTcws80Eyg7afFsWnOnau/+fZ/eTnRrnlR8bOv8W/Gn+lJM198
Z3TN5pCW4zPF1W8+LbL/+2+IMPHH33D9Fg7RooL+cP8v2ZUtIynTvNEcHGN8nhzrlQJPshVNw6Nt
qPnxv38zImv/+u2IA/bBdkFCIUK5EH8fQ2RFaO8ThsqDPVrNKcoKAwVBaMUpc2Rxygf7xZZjUwR2
1HQ69yd2ACzsxdIGBbJcG6qKrkfPjAwap1OfirwRgHsz0KXebKY8Bz5WChqCHZxRk/QRi6BNhYn0
WFjfGG/30aC6nyUkHj63TjdpnxX1RpsFC8+MjeElbnq24nFmhT1WiNc5le1N4kYjhyLTo8PIJnLv
2XUw+Scz5B8juPUgo8q5c7oye8QlBvVus1rqoy669ENpBFGBD6Tyex4sqNocXZblmPnRbZ9qA/Fe
xU/byx+rxP50F/+ha3kujVRCnGp9Aq2DNBdF6tI9ytcs6O8Ns3pp9lnj0DFXGqGj0vEHPp3miCf3
rp5djTVZ1W5ts+i3YzW6l2myaPnWXHkyI+vV0wx5SmN2cI2CmWHy+8GgJJ6nUiXhbOC4XkQTPXfs
mzY9EgsSahR6FUjBNMqBkoBcblOYjdtSsVaKZaBLfx7PTqS72RYPKORVhOFDUPaV9tMuqTzx3HAG
xIriIDL5iXdTX4uyyhoeb1dObeu+2ODib3E2tHdlZfB1/Gkyn4lTHc55m/QHcqYx9LYt/chm48Rn
uq/b2wr6bkv/JIltrCQDqKT0vqkowWS1b2wHTKU7zOT6q11lPogBO1F8ymb/zoG9AdLXZ+NGI/j+
OYmbBYyBslXpFjCL7KMo8U0MwTaslTdSxu1DveALZSN7wxRuvZOZ3T1j5ib6U4uNW2OyXDonuBaa
hXVdD5W+LwvrPc5awP4s6aNd6lnTwVaJeNDdCHeDVbdrIWx13+dzaCLU30ZTxYFO1Lm+a8e0ea9c
B6AkcSFpjMlJ9q2w+3MiV8lnid37xFM7muU5scnO4zBnRF/TPouPfNobkY0nu5AN2TfjQz1nZKWq
CDEGKc4uSuZYxfYsidksD33ECC9ptzOthJgdvc4Pc0FQvlOr5ozKg/mRE2x1V8w8N7iiWY2sdlL9
wZLN/KE0dKCcN80N9aEogJFr7mEmWZPmDJEhhqdsB+DghY3e8N2ibO3aFBoVeuyv5U7W8XyaNF++
+1lHwpofEQYk5XieUmAkj4bJjUuP5F4N9EAWWUHrpA1/A6EybQonE4FFC+JpAZ6gTNDydzJ1xSse
1HRTZAllYl78YUnrTRjLvOVYpj8mMBwHc7C+0o15Q81FRD28zqHT45W2KIHo7IpZVXIsX2ytC1H2
s7DxDfzNS3qrqaYmCVvmYdks3xE6lB9Q2DQHvoyGo9SinigV/QE31a6bKFijgwFlRNQjnB5flrCl
5qU1NK/g9jRqBIa0KCJmZX2oARtGFdcuBz0ctZH17Di12JRG1pbH0hvUfa/V1gf3bf+YFCObeSPO
NxO+8G0c9/yFHE5pF5lnHetgWc8vFYrRDTek5WhMYgxq03lvK9IZTcyabEckQGMtzVDp8Q1M3T7m
AQBdrA8dVqKC5itO0BdV+Md8MF9YemOmlka5ifz2ZNOnGi6LhuCaaf4t7chE2Yl0szRq6/Wm/dHr
dv0t7a3hrrZVIQIn573HLcG9S+Z0uhGYx49uQf8URGEWkqw4fqkmaiyYhvjO6HEz9eYubyB2RVP6
E30ufzPGRn+W3mI/WEvqhlbOat7Ii1QF5Mlbe4/d+9Zd0wUMbIzfi2LW7jJSrHmZSyQ5L11t4+Vh
FkmVbxoqAJl+J3uTkrmNBtrk+Ic8m5yIBK+4VS/DXYGf5kA6trtpGu+TPBDKdAfB372RTnr0U99b
FUJjXzpJsW1Ne954w5wcYGeBd10RU/hQVedq6p2D0znOnZsQCx1rUfTVd7ZFlMx7UEhefhxHLwZ3
LiQx4e94kfJny4+QbnWjBsHi/PxkN+7WJWP4jYoH++uEcnVxW3d5U6UVstsbkyCt2/bSG3W3w0HI
lTd76QE4tw1yl4uMhyeknjID2bTZzo2kOvJ8HOFKLe4ZzUSY87kziMHCV52r/h9zxX+H/L8b8snU
/F+X4bdsCYmNS/4w3//jk/65DYcYIdjF9kxok98N+MJhqy1MLBrrgvyfW/DrYYAYZMLhCUK21m/+
a7THiKHrTFvkJKL/sQm3/5MtODURf5zdOIIAlvDOoGbEIvR69ZD8fnZr6S5pVh71RIQEgifTlstt
g65dcwaitYd3PSq8i+Y41WNCkQXnYqGBABY6FdyiT7e4N/SnlEb2mXfOlN3Ffod042qAgsJr93jq
rVNX9gb3owRt3/En3woqKezVcDt6ULg8/Yd8rFhaYGUJKjO/qTGp33Ok9veFLuK9xIa65y1AzkRU
cKdS8Av7JYnbY2Zb7i3rZsktTGF6t/qZmJhi9M2VeXffEm7HPdKcmW4mDx+7FfcDzcZmdxjKCj0O
mW4MEhL0UDa/ZdlSfXhZTiNPxlMmaCe/2/IBkCY4rXnsTe7dKCcEKu4JxGDGstKPWKTtQ0Yd6udY
tc1PDzH+zkKLPlaUUv+IJlOyvYNwuU/o4t13FvsxDvzjKc3wlgVzls4AlKn5I9V58KYOm7EaDQ+I
eY7cS6SXOAzrRfssXZaZgVFX5kWD4AAJbvCM46JIQZL3WewPL3HddU9CdBNnGG1pv9nSi760WpYJ
dH0bxzhjSo9bUrB888tjrmeocebKo8WOyGBcV1KtuUJrpj2+uSbNtKov82/5CriJFXVDsU4+lxV/
S3QA/iVyTlnb1ad2BeRqmWPSdZhivMlXaNZuMrPiY2jD6rnSdeIK2vEq9Xy1Fb8zlZWfZ8MjaKcq
XH7RFdZTK7dHRoV2SFeWb+Lx/FyVdvyWdUlM4nBZW8ScTlW1Jas+NUICFSAE4ystmKzgYLMihOxT
oQn7K1nIllru4oXDQR7NutqMK4OYL9bqRmV39hMBAkixBmEnVThXrDfTuASNYKNnN7N3E7W4Jp2F
im0TyfW2poD9xrzykNmVjayunKSzIpM806AnRR/Z3zAJrsvk2nF5nvE4rmq9WJMD0RWGFcSs/NK4
LIUjHiI501MLr1mv4GYMwem2DqWyYvgsV8BTX1HP8Up9DisAaq8oKFWBUKHpCojCs8gv2pUalVeC
VKwwaTOuXGmsg5gOV9qU9BfjvRO55MFfNj3obdl8bWedqJJ6ND4yVrdgo3M3PyqWYP7BtjImjBZv
9iExAdjFlXyVVwq2X4FYa9Djc6PH9rfebQjjNWwu2o3XLmC0Uel/TVe0FkMylO20ArfLlb2drxyu
fWVy6xXP9VdQ11mR3Taxv2krxOtiVrk1enf+4dQtjK8yjKrcSl+W6AY9FHB+JYLLFQ7uvJUT5iFZ
U3gHPFxcOWKe0uIGjrQL6659AG6BN24S3s/tCiHPK47sr2BysSLKyworo5onoR2LHr89KHNWGcTC
6Irl4JV0pqI03VdX/rldUWhthaKHFY82B0Dp6spMY3GGn7a9Vn83V6h6WfHq4Upaiyt17a0AdjSD
YmdXKpugue6xvbLacsW2syvB3Rgrzb2sYLe8Mt7+insPV/LbXiHwRhcc3pwVDbdXSLy68uJqRcfn
FSKXkYDVokEMtpyI2IGqBYBzd0XPmxVCn+3SuMX3DpneXSl1y2EnvCH+ormLMdAQjmHWIO2aGk69
BzsMilI/RRn4CsHa4xkqgLjPPGtgmryTXc9dOJCm+yBItggHrORHqKNoWxl2s5/04jkqnX4P5yXh
cGy2zqpNWrTDbC43ohvYcOrT8n2xBiLEB4Oonop8ka1exQQN5DoJEZNu5EN/plLJJc+d5Po6eVs0
LCmH2bPLTP/iz5nLfhSc0ei6L30/q/ROToSPmWhOdwY+7h072PbRLXL90eV0cM9tcdpjwF6OAzEq
DozOY0MW52NvKMnqPEnl69i65RdLa32M5V45nuI5yl790kW/UyNvKz+py3u9n4p79GxWslHhEN2Q
2RcRgWtVMEbb1GkZNQ0eeZupmJNLb4p+xyqtSdlrF8UlFTo/rpthS1G4BwOVazVvdWy9Aanm7k1j
8OMvU2feOk4pMZYvnXyy/dY9Upc+0nyt+Wy1Bxn/sBZtvis5shR7mt8rWt6hfgS6zdPCNX6M+MU/
66RZjiPN9eQmobdOslm+wlRP/4+9M2uO29i29F/p6Hc4ACTGiO5+qHlgFUdRlF4QFHWIeZ4S+PX9
ZVm+l6Jt6vrd58FhH6kIFoZE7r3X+hbhFbVGgKqRTZvEmgBHGR2AlQ5mSoqRHYxObMxH2JFEncdE
XeQjZXnGmNWuTXEdoGm0FpORBncjevAShf+poVxilIWsnmetL29ClB/QpJziAee7gcFyJirTwsWS
1A17+xTZzdo0R/uWplAEHMOKoc1oo4aHXlYcR++mwzS70y30qHHrT76/H7AOPDZBmd8Mhj3seJ4c
tFZ9iW+ionvEJQoH4ADTpK+6pIhGBtJ+fTsyn2Qynwh/qRp068imSE7qzLom8iw4za4v91DV4MtX
eKgL33vRy9h/MVrBkBoyfv0UQxH6Cocu3belVm0LEWkeLReWGm6/iJc0c2l7CZPP3cRDkt6QDzJ+
xdTGAAOc+BdkL961ORU8eVj9MM4QhBRvZ4LI5nXTmGZ5X0z+U2xi+FgPEUyfY93WvQHEwYPdNNAX
+RJrQXpvG35b3zhNG7c74fogl2bHSW0QJEatX5FhFfMeg+mD4H3qohggVOFz5ktznu6bOkQkIDxm
HpHjbiqMv0wYCydYJjQPZsMskyPawTbf9Z0WPdmVsGOKVR7xJWwiiqxmnJvQWaTYOGfnZBhSDt22
DNNY7w/csmaTHnAtOhrU+2D+wt5Xfk7pKbwkgzTxUfTug1GH1QHB8AOmhWmdizrfu2iAl26PocQt
5Z2TzV9YAF+tOHpOOueL24/9N1G2SPWR6YWL1u6/uBd2gOtlN3Ck1qS6a1dcHBORZ5Xui7SrX8Vs
YxToKiyN8AapUBdxH2e7ppy6W2GPSED73mIwVDV+GD4AumjWObkOt9HMfgdO1WjTorh0S/8toX5R
QpHXpPrGfz8n2ZfjOzHR5QN/yPT13wwEySiMflISod6HKOTApnYN/O6UVv9dQwllZgfeS8YamVTY
qf6rhrL034SjtEnMMkBmqk/9v//zUxJv++6/344TyEl6X0OBJ6bSQOXkU7EJoWI23pjZ6a91Q+HG
3kGvc3nUEt6TY2qmd5KkjO/051h1LzYyaC70pdKLu0won1miLGeB22o32HBohOE+Gm4s0QWP6cwY
9Fgrz1rUgWvclxdTWVAwJ1/WF4ebEeBvlZn7ONndeAscWrBdm/IsONBEz74Pyis31L33GMkyoQF2
MdN1F2NdoTx2bDL2kXLdwcHK1snFiudcbHm0Op3vjKqy/xSY9kKyT3lTyQHGdW3d4TvE3NcPVfDa
KcdfqA2nFC4Um7AiTnhocQZaNNA+MzRC4z210asmBE1PP7TrmqrKvamgJCKNmkTLRDSULLuNQU+8
saZXN9e027JIAE65Qx6eyccL9s7FuhhiCoQUUArryowILgGVOTMxwGUTPZPFQFCKE7Rrm7fhFwNg
s1wKL/e2rcIPsHkFbjoZUXSNsgKbYU87Lx5RnYMg9w4EHQ9bvSQjbTXn2B3yKJxZlIsoc9Ekso3E
ZGz22FzBbMIntUr/+2ToQD/ZSLoUgmpzwry8W5pBWh/6IE3WAHKceYGJ3VlmtfSPDbvfC+CgoCdW
eWcLXRMCCcLS7gY3J1B5ispdquktaq3A65Z+TOLC0iJV6r7Oxu5guB52RlNycvwMr4dWFdk1pRPc
OC+cEyIKJ9WStN3hKet1qr3e6jwYACVi1GieyA8PQtdHnuME3SrkDb7OgJlfw7LDnyVjfINA7gCP
jRK2pR633aFjuhItnEiGN15Xvbb8FNr23VzHK5K7ytcxpCJfiBEi+SK25u6laJg67AIExo/0c5P9
IIp6PftTIvZwYofnyvARX40NDjVMcRtfE2wCE1GLjVH6CNRkbIzXc9eGyWOtU20Pt2hXafEBNsCn
vnWNIb4bJze6gZk5Gdl3rq45WlTXTcy5lZRFBNDqM1m08Vl33Dw4hy1MxdwoYeBY3QD5aHTQqRjm
p9DjGEFbr5JsvrdaSYlfMKlbdoZBmEZQGNVGo4BHWZqAuWfOdsBHCyqbljWPt2iWE/aMKkxRVxdG
s7B8QJetXuXLujOCTRLRQ9bczlzH0gfZHYp8laUGOygfjJROk0OW1h1olV026vbVXFnBctIbDMZ6
Me14qXLeUfwyjBwsWhuFR2NlYRW1ThumnBzE/b1Y4jUG5JbM3cHMGyKGIVDs6dSPV72YgfABid3W
Nu5rEKNzfXTYRBxMEIJ3k4EgfREzVdg6SQGw129v54gHMy2T19kTnwwNEGvmpd+9prRWCar8RRkn
7YPWm9k5G6W7bAvewrG0jfvGSlm1PKBe6LdwcesOjncIYNEiGUNviSeZRmuf3kBye/StJluGMw+2
Vopd0oV3DjDDdU6AAHJw9hZJrA/2Ap2et2tmB/5g6qizXY4PuoDHrWPt37ulNa/xNgGMNBPzzqmU
zTSb0zXiKnvPwDcnlcyncg+ttj/R19DXtaRNPQGj+iwyy3pycztZRSnaJ0mQ28HtO/cBLWp/rEYn
kyxSLWuK6j1BJLID7UWfGeOoDLD5Wk8dzlwRJjfzwNqYwsTalYQc7XrSw65GQ/MlyrtQbgJz7pdd
oTP1a+1wCc2rPuf9EG/dJldORPNZd9B+QWUc2IXnM32IulvnTEWgN3FSbkeEhusA0TXSujDjbJsi
4UFFrOK/xPHES8QTA1b3WHaSPhTjmhgz/3XSerCpdJuwgCKdEWyZ+lr3KuY2lttv0FbnT6i2vJuo
CzH/hlz+pwTMsmn3UBdTWVwbAxr8KQv1BxC62Ws7Wd0X1wite7eWxW1dR+F6Yn+5yWDVnoa58/aJ
bjFbY2IEQdgzMxbdKO7vY0uAg41a8Sxabmkh6vEKOznpIkbV7qRmG9dta6dKN97zVI3TfWjkDKJy
zYjPuHZQMCFqu2pt6EV6ZCfLIWkZLlgeS2YWXrP3TXZxoMUgaXvXW6SD52J1F+FKJB2SUpoU80HP
qmiTI62FUpQFnyJge9Eir+z2KzIZZOWzNsRX5pC2u5YmXYvHXX7Luz6l4K/mBzEIvLtB4tJ3pwEW
LtiefoK4iQ0Pf+gVHZUBq4ajqxS8Orqznd64BxZtbuaSnMJpJPlp6bDz/lzVVXuDZkLeRIy5wwUL
U73jjS6foxTAo4gst1300LXX48hQl6zYeZlwVx7sprvtLpVs+HtZq9eOEgFNSL0oeadL/Qu8tok/
W2imKIy70ul5E6WqZJ4v1XOhCuleldTTpbpm/jx/91TJHajiu7nU4YRNUpM3qjwPo6nfjlTso5T1
lhIzXHOTBnsuZbbqVYkvVLFvU/X3oVatatUI+Hd/fKHJ/2J/jALS/HB//HkqiQMI304Yfnzmxxb5
YldFzeI6KIh0dL8MDf5wsipIvY0IUqiBwUWK/8ekwf5NN9Dnk9RHbK6K7Hu7S0ajT9YWYwbKVTaG
/2iX/G6PrKBpBltnBimWZfmXnIs3e+SgH2nqBvV47vPvIXdTlH17Uy38harnnQjlQj57ewCliXlz
gEaKLK8kB/ASB8gJag3/GfJZTIxJ/v3jQ9mcybf6Gujvnod0xxTs+G0LitXPx5qM1iD5wzJOiZ1N
elKxcKETowHheyYyjq9tIkPvJSrZyemQ6BEKz8sys6e4OOhCr8P8O2QWzw0V4SdiRLPF0KpvJ6/o
CbPBlJZf9Y3VatZRd3BZZohfgubBS/Tp6FhsTB6mutskZmwfCBczbpK6TOIFqpaaRcDEyc7boYHj
Yg7IZRE5D8LnmSVYOUrv69+R9o5VDC6CzZJoFSQJExSNojehT1Txp0lm/TEjN4De54ANa8PkRhH8
3Y43py2d+ezBmRy/IhWgB6AhHF94ndksAcVZ4pquTjUfk86PtPtRxx1UrAW4DZ/GVpcCjgtUO5wo
gH9Xjf/JqoFcUCU//X1VfSTKon9Jp7fLxo8P/TGYJHHC9dGLkVpjv51Mev5vhN/wrCIjgyR7Ear9
WDWE/5thAb4kxUKQRWvoVMT/PZ+k0vfVgw5FTlefeldLf1RbGxTpb580C+0ixb1nI0BESmC+j54S
jogabw7Cw2DwVkc1bLi3oxHOGzEW3TauqWkG/VuiRnjVZZqHJ8y/QzrW7WCADVtRG/UWnbmu//6e
+qkL8Lbqt813VT+/Gl+OganOJMxiDX03OZWtPeGX9Zy9O0CKvfbZbF57s4MbgBwJO10YfXkf0+W0
1nETLLoQZ4NWDdjYKQqC7x75hLctKsW6WVeTiwxwxp13niLcj0srao0vJOx1TgPXrpo3bDg1b5XZ
CfhpDAJeq8GI7jRvN6bBvLL0tIAsZ2SjBbmlJLWj+cQcKdyVUssTKEFEsMKgalEmsdtAmI7FxT94
TW8oK1Cylg2CLmAhTb/2R0/czIbTM1ZCszA2dT4s6FFm2KIQMX3Lp1y/s5ApXSRx8JVpCFNuesx5
jM2ADTU7AE7HYhqzdGSYYQTc1bpdsZUY4W0EjzIItW0Tz82hDhNj2/eifYn1qLn2c9h+TtIegY0e
KqDiD24RSwChctq6bd9BMI4GxEWYe2N3rtmX0ds/15aYroowwt0OjBybilHeaZb/RReoSbQYhDwJ
Yln0ZMKBRfzY2+NJw39yC7AFWpgbTe16jAd5Fbrzvd6HGVb+PiY5gRkaLWTHCDdeqlnfmhaas19F
7ULakO5pJuuxc6d7aXU3AADH3OnlN/YwuxDmoS2lJ7burfiUEA1FN12Lr+e5XlPMmZvaz8aHSdfl
oojAhUinsrdASotN5XbMN42GbMWWd8l6Zoq3k8h/1nBgtYWYdRDqelXuqbXHJQ1U55azXh9JXWhQ
o2X6ISS49qCSFQ+RoWfhKij07KnqjPahdCnu6tFwyZ1AenRft/EMrc+UVwzx3O84Vp0NiJoafAHf
vjEH5fcdGmU+7oj0wHm6meuRYVaVVtFzym2/EGYjl6QW0Vhqw/FOd4fxzNxiONpjS0a3Fftbq46y
NcB2hJsjCQdz0Ym7qMPw3uv4r8Mmxo+dNbkbbJBltRNTCMt5QtVqLTWZaYvAYxhn+8wmzTCJ6GxP
03/MOgxOhDRZK/SEzQ54Gca8jir9S2tOM0Q+jBV73ntJgxRJMFedO4Bk26E0mdq4dovCy6xz18Rn
VWc0OoQ/rbIwC2f4gYH2YMsW64ylZd3ex1F19CsbgJrkPO6JAW3aRW5kSKyoA4/AwDh7FskDSwu6
RIL4Z5NNpp0sCi+wXpgMj/CaMTE/zGNVXPkZYGm4w3XKKCcJNqIEkYF0Uj1dkVdDt8msYNhSVwqU
O50/3roFHJutm5bOPu2aT340zt/cYZbrYGytve8k0NAcOP2ryiBhgZVw/DJENKQWleeQSpKHM1JS
QnKZ/4fA7SdocY37tQhcv1/ZINiQsqFHH84416y9NKhoFkRuuOByhi7Kr6aSBsYCcsawL0OntFcU
Y/TzEto7gCFLp1kMMfn0mNLGW6cZAGbQLxskTcA2u7Z4MDDgeUR3UiiVGrWnASIQf65zdlgOjmh4
sxhaYJY/Bl1R38W96Mq1xM18Yo9YX2m1sm65ysUVKz+XW5patjL62Frpyu/lcI8CglcusGG2m9No
RtFNbI7pp0q5xTzlGwsn9L8kxlKZXmxldpumL0nYYTaLL8YzGlDOTRtPmfYEGRRrmlQuNfNiWHMv
5rWwYtS5sZSnrZmRNk+5MX4haQEno/K+EbRa72gPrGbN0eBUK4+cfrHLkcBrHSN/SDbuODT3qLYw
1gWGE90atml+Loc8vnMnmcNnadrwhh1zhfkcM362NN2o/VpOOnEvFtg1e9soR1+gvH1R7dcG0C05
nDqPjKBFaIx2BKjKwwaSUm1ea1I5Be0BZB5qh254ZX3HeKdF46Z2QfojC+YQoa/PVyDtxCaZRLJv
Uggh9YhDkbVB7hPlWgTbZvAPbjqaUDzkKX6dxaSXyrE0o7SBW4L1MVEuSONiiHQnU5kjW3ySiCqo
GQdq+2PnOc7lsu0YQR9zvdFobQm+5GC46zZyXhKBtWf08JCntRSPON6qfcK47MYXkcFR8xezVhZO
307FtdSqK3a5LDk2csjJC3B1lnvfBRzm2Jpc0kTQVp5OUFJVWcl5wta+tZjS8YFZmtcFDzrEPWUu
tZXN1ISSucojBp59wz/YeWtfE2VObUwhj5Zdo5duqwjzqo0WY1CGVuKw3FUDom6r9iXfMmV85S61
xRIRCH5YUBh4Yydlk22JNYkQZ4rmKDxltbUF2Iel0SJOXINpAKaKBc8Xm6nRYsDh2PIenaTrinWt
TLvWxb87Xby8oaV8vUmrPL7dxe/rRe74XLSXvOGLI7hX5mDStNJHtnBcLmIarGS41nQrvZt05z6V
gb1NLj5jYTVYEos2Eqf24kTGDGReB2mBoY44za+Tsix3PeZl3LxcL6I98DRrqJq+CkiR/Ewsz6Yy
P9NMxlnnKku0V7fGVctyxlOkLNPhxT3NvgsndeZBhl+gQ0ufGeJ8aSGCrOzJELhfE78iIxVSN41k
T6OdjBMZDkkWQDnQyjq/GxUEt1Q4XEuBceWFkatwb+GiUejcvm3vQI/wsgbYfSJNKMJyzSN2FTM1
slfYsTBhjVYMn9LOLbySCtIb0Cx9waVYf/MAztD7mDX/gBGLTBgmPWRlASD16XTNHQRYhQGmpFS+
AAUH7i6c4CrOYERI1Ob1wk2SgUn9DEJtvBCGmwttmO1J89m8MIgH6AXWFjQawM8LpVjnHgjWvoIX
D0nDmwBhVVHvyF+yJIiSIIIZAa8RwmcmvHspgSGXteIiWwqRTPI6C23kq6CM0smSUxNNKSHrSEgw
tnrysTH9+g7jrfu1DjxkKxfxWBqn4ASNQLHl3LrY1m3DEIjyDR1aZMy8Mmo36rexEquZcCRzWBCI
2cLeJSyr0K14memhvq88MtiXBXadRSt6BwQTLmHRHR1vMhl2/FvW/U/KOno4DpXQ35d1d1H5/T//
a99mzwW9C2q8uJv23//v//7xwR+lnWv8Zpi6CdnsD2r3f3WE+CM0T5b+Ox38rfTU/I1PMGd1GPD9
8KL9KO1gMxg0OwyACZSL/6Sso3/0vq6DQip0+kGAUDApqV7V225N3YTwAX20ZZrbFouE6dc9zc0u
XoeezzTDtJ/GfFDG9gpFdF89kVSm7fXRPSPoJNMinyOs1a2V3/pDXgDj0R/tQAe6UGV1siktQnLn
XhP7hlghlmbN5U0nx4XXuudKEYthxt4kcmyefZGfnDE7CW3cBl0VrLrGRjA55mSJDL23GJr4tdf7
+AxcB/m4W0FAK8oac603UwuYzL70+Vj6+o1jtLCJmvEZ+btc2CnoFovAtaaLX9sMI3guwknlF58x
jmzH2K0YIBWvUEhPI1uJQPIit+IeRm966qf5hif9CEqmWjYJcVpR/DxVHRkv9fxidymeKuMFqfdT
PbWbMoNi1eSRIGPZ2sWN5yzQ/mGAblEMFZp3Rk72lA7Zs6uDadPVZr1JT+oMdHnvrRDWviZVQWIU
JLONyKZyJXJMKb3i2Azj8BCK8c4rpLPEaAZGNfNfUL/4WyOydiE4hxSN7X6mSb6k2cSJodIm7utg
Rr3JCEc+OEAxx8p6ikR6CGX23NTJM9mSZzdi+wWpAfgCX4gl+rXsphsr41pNoqNOqlDBWukBpBZG
JbakitFIlFTJiTIjKmrAMt3CN/VoHac+qX7aUB67KsYZoqlzGeXPEJMJ9YC2vCAfh348x6os/oJW
zzdjq990JqDraD4aHjwvoqiOlQsdlF3Pq8j4a7YRn9JUHk0uzs4rYbolMd8QvefjHHTYKjoHlrkv
tBXVCzwfdqorBuozkXzJoZzmx8aqg0Vky4ecrAw5FeOyQCG0InTruRhGf03e3AvpHcfBDONlEjXx
Oa3dp1jq37xaXPs4lpY0+0mx6XYzTPJdLYeHubZ3cVwBf2vEDmk2MSa6BwigQ7Xd9/PRKaeIUQLX
E0qhOPgud4KcQRjUhFIsqlZ/LELjxRdjhz0d5WQXZgyXh4e66R8smb3mvO2XuoOSss/lgwiMCL9T
V20yUzHwQa0vDbKxlpfzbhTOGWbCU1kX5C1a9rmyLXcDj4SxBtcmkogrR+HAwWjUXJPbUTPkuTK1
6iuxcD6ZnxFJUqTB3ArG17AFQgahtWUvJ2SBu9qdhgMA62HfMhvay0FDKhZN2RouUI7WrZrIhMqG
Qx7V7ZLyQLxQ6n6lbHWuDOoPZW8rESys8LVXyconi2flpvP4HLgletywYoy4TYjYe0yL4DGXmtOv
ZquFXJ2b8RLSyRlp4VfEnmTGSbz/kUOFKmIEpVOzri0JNL1xHAe2mGwAipYdyHi3PmdadFOUzIPJ
RXwsNWxpLbyp9dDbz7KYmpeiMNETaiphGQI2fIGEqtB3wIjm/cpk73UDgg7fTsHtPyfmS4krddHW
ZDNHg750pGlscJtz3VBsshXnNqwBR6+kaXnX2F37LXM2XPep++RqDoLDetwHQ/Oqjc3RctLDm5fO
X/Tc/+wzVc1BZgc8+i7Nwnc99zgh4Y8dc7mzBo3RZV93eL7kObbr00y1s/j4aPghfu4FkldBo1JH
bKNbhue867r71tgXzuQWOyQn5Qo31cHMlERBsKB/fKR3pgjQR/QbbWivpk42M9Chn99Oo+tKkZC9
tTO79NlXFj21HCfGCE2xhbyx59/0zcfH/FM7UR3T4wVOaAdjAvfduQxFQSMA8sBu6uwIBtbwAGKc
oEVh7UYNdo76voy6j03L6vbxoS8CpZ8c0erYgA90F7u4QfTHz9+XbLFxThg/7Fqsr6ukhJIzBQz+
WS6OSZmkO92XL2MrB5j2w3BIBjKrGkqTBTvPlwg/eFjMxz7EEgqKbOf7uUZcIe0jbzyODsu35wBA
Q6JJckByKiipc3u4k3n4qNtRvnKkde49klZR9ftbnCbVl5DUnaVFUu/q42/6F7cQ00x4rtQ0OmXA
uwtrZrGfl6YF+dRsN1ap35DqdpPP5C794jhK8vX+jFoG5msXaCu30rszStfKk/wh9yrxBvtWypvJ
iK21nrEIF46frFovPXUUrLfZMN24nZ7fQpUjf3IOX+uBdVltVZKUDQSZHMdQI1zMH/sHzXfO6PS3
GD4IjavifBmGBLXW0pRPoW1O2zw0KzglU3zs8Q3cFal8lA2v/d6MrQNAV6IJnK48WkX8SqAgWL40
uzhdyq3UktegnB+9sN+gwuHlXYldNBF9C30G4w0sD1HJI3RCyvd+vnEnws1Mk5+NCfFrYyOmdA32
WB+fyL9YYQSmcjWG9FwwvO8u2OxSBZJwUezmkURFthOSlc2GyrzQRrH7+Fh/mjXwFCAZtLhaWLIQ
ff38FDRQsdzMmoqdnQ64dOJDXv5qwbw8Se/uC5dy2kJ1aKChUHizt/tenMlpl+l6sSv9odq0sTSX
VjC/qJUejN+07ZrgkJrWztfM8xj4EfF82UGTwec2Sb55aHAXJhhcuH+J2A0JL/HIZ3WqphwZbvg6
O6NYuwHpcZlAfpZAIFzQbG2vspjYaa/65HX83w6Qvb01xRgzbfYthkGACJ2lamM2KHeQSZtbIDUq
GjZ+tQtuwTpOT4NMsfOH09JzEjao6PUQAFXLogDaOejdXVmY0Rr08PEX1+Qvnliuhc+Yi3UYyoX5
8wkrzArv7ZQXOwPB2mKIcsLaUGksTC3lO0ecgZjtFhRc75zbTrUM2kZHy5Ffdwn3Ml2NNcmT/WYM
VDiQY5SrPtKfxgSpn6e7M9IR5xz0LqTRwD5HvsmEs2Elqkqy3NxketTN8WVuSblyaT4IdofAwnHp
axLTlf44sRFbVEFUbUWGLr0a70KUIIsEmitgRRa+1hkQNtKKIV0k87emPT/6VTP8zij821nUXzwk
vDPU/+jwU729O0djWIN/HlGujV6xYosjCefm17F0gvuq8BdXBErFn9c2xnIg/WzDYDT3/plUIxdh
Ela9a8y2wAwHydkLkkPAm8o3uD5zyS05TxRIA5MEkhvYAYbZiWxarGdlAPmsgM9ArwjWkzOjs8ra
blFMHnnmGPgH75qIyHYZ+ez2ZVGKlajaF5hRdzKbjgRA8zLmNgtF+hyMapc6kldIcGHdo3OSpblk
u7oeusTbEBp1vpSX+HDEKrb5iz7SdEfr+AQZMZsqQB+XzV20l568uRRBQSEBXnZpeSj68SHuKCQ9
BS+aa0o9ex4fmi7UQXn55NAND+Qo3dRafEDfSo6C26/gmU0r9S8aRHioYOqGrPoB51zTrtVj1Er7
XLrjgxOqAsJONZ6niozxmt2SHiQnWWOvdiv+NtnbT3C+eMQ60m/RtL00Xbcae04wvMsTmSD50pds
xa3MekqigYhHiyi80sbbmB9gAxzmXOltQx7grssOFMVbIm5ofocDNyZPhzN2p8ywv0btWBBiYZ+H
loxos5mWqjCSc4NnA0/70WNnn3XWkwlN+hfvY+cvHm/2OrixdNvhjnpvP4Uqm9SmZee71p1eACTf
MYA5s7/g5DEnYRKSPl9K7RLt5Kbz2eldnvki6jbA+whYT/hYnQvcFUWyxma28lSw1CrrwpoGr1es
fdlPO6LGNAq0FD5xCDwLM3n4UmuZf0L5T5hCyHuxmyMfrnDGLt8VZ1NjjUm66XEQbLf0RoAm1ON+
KcMOuZvHzjqkMOR9GAlwx0nINttN+oduYAUFKX6Hbw4Rb5+dSMC5s+w+3tLsk0yCgZDU48wAZHxI
gtxDnqqh/yunF6edq01TdXcu1QHQdOc88BKhyOwfBOoxtZvv3D/er//aEX4htzJ497Jn+/sO21XZ
x+2fAKe/f+oP5YT3Gz0ykwpX/O4iYN39IbjyVXIA8YgwmByQ/Z5akv/QTggabKyfOL5xLVDRIGT6
0WAz+YG/v+lMAmEYPv6j6ADxbj/Dwk1aD9tdW6FU3T/tZ+KpGfsyNpo93jHXWyWJZtzpoFFOHlbs
TVknntpDuvq3VnODBzfyiTHOi+CgNTHpdkzYgPG7eIZ0p9im1jyoqU0G9I2J+INX5cznoooQsVLv
/KUBW+3aKLT+P7z8oHewmX20TFStVe6xe4wwVwHmILi2MN1h1dRoqI1Qx8zV5VjP6PQ7933Ry/Ob
S/br+pQzYFmIM2xOg0pDfI9aoqRpkIJU1Z5hrrzBHgCOZOr9pdl16nvxe398vHer2eV4vuDVSOOU
6vH9amZquALCNK32o9aIhQyzb0rwvIwDzsHHR3qndlNHcoWJ6t9AG4MQ7V21OKMYxfHuZDhLUFeY
DEiY1RKV7Ykgvh/MzNpOURLcfXzQv/h6LrGSKHK4mYCBqT9/I7FLdBNqJPPdPSx63iqagvS1OGLs
VS/tZlr886PZaIgIvfAsh+jJn48W+t4YF3kCI1sf7fRUNPm8IXcUk0Cf+Q8fH8tQdcSbfbk6n+RD
cxAXnptF+/vng0kCzKM81eN9HckMdX2EWmZV1zlbm8bA+TFF8rpHMHM1tinIpAwn7zpunfYff2fE
hFQfdGoAM7C+//xr8Jpyp7xnJlvjR2SU1U7tCshH8OA7FRDMj7/0n+8hmvlq3sweDnvU+2K4QYoi
usZJiI+a59vSa9pVp/EEE4IEd2hqY17AbuGn3i+O++fbiEYD+AqkKA6iM/1dDZSGyRiHTpXsi7Ee
GHtzNUfRj+OiiAHsfPwd3x0LeSY/n30x3GhWQQqIn0+oBdzBGCI/3scoZgBUTi7Vkt5Mx3AaxaeP
j/Vuvb0cC3krp9KjVKHF8POxkrxDBcB0dD9PVKurknncIYvFYKw+Ps77TpH6TjatBRIRLrer+fNx
eidrG6eU8T7Q7SFhXsjEfkHdivCd3cp9FMeIOiXwW/yvJHYHa7QM0S9Kjnf3jvqudKlY6EiKhVP0
/t5B/pDGtd3xOwxtiARlqFH04Mk+BWLKD2XoIRhxxPSL9fxyCt88puqwJksQudHk15oE1f781Qfg
JOUcuERikzzxuUmc/MC2cjpXWHy3bNIKgva0UuKrncjPWAZjPw370Snkd9xsdfNSYTw7pEEBFFaH
TxdggT8Ec6LdfnyF/ur3tHXe7SgrfUyB71uVKZkFI70Lbcfoy/k2Tb3VLAeQd1yizBmdHVu8Cm9Z
ormEqFIunXRSDLKFKIJg36eldfQ7P9jDwRZnMG+tu3GGqEyI9vLdYfvx7/rnu9bTOZtomm12JM77
X1X3C6Q22Rjvc1+fUijnnkxRB7S/oi7++Un0FLeGxU3BLN3378ZYMzkpWhvjAy3nWz9WQI4iLe0j
9nH7/uPv9H455z6hendRaHqUFmR7vmsbTV5rt5ZMWM7LJl2FXjCs8IP0S+jLKfacKlxWcpyORi/d
L1pekFNT2t0vTqxqKHI7/ny7oriHMcnElAvtvZeIZk2lmTwZwQ77cjPt3cxkMe18Kap92FfzrSYc
/ZsdBfQ04p7Iv6mKkpB/J2Ny4TA0OrbUagcfoMENrhgGB20NHmpZUxTESzPN51MWtfg949q8mzMR
vA5gih+9KZtP2D0pFvy6cZR5h1Z57tnHodFZcFtK5jsbiM69E1X6rjM84yoi7a1f6VWsPWjuON9O
YSD6RYak6zpv9O45Cyb926yxjWsZvMwLXxbBa+5pdnUo8hoLU4EhdAcm3YJKgo6APhJDH/YIJbGS
i4Ia7zkiyPGl6HPxabzUy5K0CKaOZHC+ZkNnjau8g7u8br0kOoWCJ9uyWVqMZoi/9RGLd9mG9mtY
EpUJJJttI4IH3QuXY+zTsSSh1tqOls5mqHBl+90DXrYml8f94tVj493hMuN+4+kPAdjBcEOLVzUa
YbotayekFPfLDMN5JVM/PLnqsy1SEsD4tiC4MFaVphtn2gPAjunEeyZ7rOtpvL6c3oA6GmphpN9W
Aon9gaylLNoHRuiIg0mC6ikNCXdiahUlaDkvqxWDyWPTwYJZeobUvhYl46plqUsD+F5GxFQPagm5
lQ0ZdNnoesRkLrY+941Oa8qECnSjMheVrYufM8JkODkd2Ou2duNvje6PxSJomikkYt5XCR82LwV4
p+KTVwyNudBMzm0uzPhbFubmxsDm94yQS4OvZrdwxoI4n2/tESkZiv1G3uhDLYG9WUO0ci0j/grN
jaUJnsajMenEwAp1H+YqEdv7/+ydx3LcSrau3+XM0QFvBmdSvopVdKIROUFQlAifSPhMPP39wDZX
W3tHK7rHZ9StLZFVABKZa/3rNwyDkrXGAoqkLWVRwFhVPe/EWLKWgqqfL8mkSya3tF561XfjfFd5
BgPjJSEVYK5DlZZzAfAsc7wk1ljWGVv8uOVbOiUmbOaQ1esVrrptY0TNhyGlY8DO2WDIvEDlZuJi
u2iU+akIy200Q4VTratuaqMkISaHT8uco94SycKI0ajbuwRrhKMZtuIKerILJFVmG9/uzIvliPk0
NKaPuYIXPyR9sK3dxV3fF8VF82lrkgmDm2oO9kU2y3UjYkXuYO68hAQGrAhNQ0+skekWg7MxDTVD
67PtteWLdhcp7EAxrYHGwF3FECEbb7JE6FNuRbs0RQ+Lork+MbFh5mfgA4/NULRqKi4L7712nRZF
iftljx9Rx0il99yXFlb3BSHGTavIvsVNQ21GHbprDhxn5zXZo48R5lZ30r5Ct7I2B5wiZC+mfRFV
5rqYGfKms+lvIunOqyxK77tUfyMj8k0ORrfNDfAVjWRkZcPqOjJv/tosHtmr0ZHlWit8JMlZtl8r
xz3NTLeA/bLr1M+wvHD9h3GMr2qBF1UvyYxMXa1OaVmxAbtLjVTZ+trPHOeCFXtzZwEFAl15Be43
/rkIGh1KAuJIZ47IgWnspPuBNFgetFXjZSXiMcbeInHyk8XEFbdPIwnOg1fyheoSsAlGpT0/erPr
7NRUYmcCPBNdIfJtbiiU3HQz+Qs1PTDLx5bcz0dIgdMXXXvUD3Unw2RFUJS+FMHsLKmcwc4t+vB7
XmGZpQBzjim2sXwoVfQF+c49rr7TfTBpvXXmYdgu5w9y1lqO6TqTTXXb9dDuAt608ogogFLALkgo
bjW1SBFCBy+E3wEyBRlbkSAVysVBbBUkUXCQOa3PwPrbVJR5u2g2YZNNI6TJVtrVTWf2T0T5NBsL
Kvu1i5cpwb8keBCA5uPvskM1gJBWEqIl8sJbLGu6nR8MyXOP38eVM6hNjw3pKZ8GE9FQOEWvTq4Y
OHmC9Nr1yD55FFGbnlBxEmNgTzgQzWPFwsypHWgRSuOu1G2wrXT7VRAGsDMr1NaDK8KP3lVooX1h
2Q925QXPasJZY296mYEhPzh1XA/UY0I1BznP0bUyGp9Edbjg+Ipi4ds3wYEOOjrgXWKDtFtD+0Pa
YbiVU65PTe9cgso1LxFpVNB8IusMUxOLyEQE+yEooztUTDEERtzcaP7z1AWmaK0HIyOMy+rL6MRD
JZLBw8+AQxhVvTBG913NZncXENtxVGQhbsK6sTehzxJAL00oQ5x4+4kh2M5HSEkUU+Y+FkSQ3CY9
/J8qtvIjEWL2hTuYQaQZ180YW/vR81jYkbj4wAfruIrs26QpsZNsAueM9wjODXImxstrrE0VTvW+
NEEDy7kL34YlNZaNplmPHTT6ddjXbbYqYi/cp6OwCSyZIF8nXZw8CVM514MZ1jfmHFP2R07tM8M1
crHVhVG7ZK2M5b4sRPDiEQH4wKUl5Nt5Yb2JY8KotBHpHz3t+Ll3puGudw1F+J+MEK2gGOFMd6Op
Xbh/3jUdu9wXFWHt8WjVp9LSPW9XLy9TXpW30vf6m5Cp58FpupSEvCg8VADKRwYU4LBWHF7VhG9f
8kGEezcZq2+FgJ+8LWTUPLsJjsoQK4qPyKuyeC0DRA9kGYAl5WX7FHTyteJXb9umhqAbebMNTTee
xzcT0i9RHEZnHBM5UMuGlslkKxXexs2JcrFina3NGr0LeOy2qOz3CRuvTTbIGG+GyOm2AkLTBYJ8
/S2wxHiaVQ6fOOIMhOI477WHGh9qe39rmWP3LW8L9uym5NRgE2g/cwTdoCm8x94cRNC941wSuivT
FSr9SA1iPPoMlyde7F7QJvXGR+On4qKYZl5nkzc8Emc/fnPbLHxJhgigfsmLIbjYxC+cYw9nj6Ai
a5BRmOG7+oSiIUowwRufdY9q2gTbxphhJOUmbxZtwFRYa6ooJEW2DjZ92YBqQA3B/KJUDt+qx75Y
5ObFnbISe4KJMwOyOHaE5I/5PtVlnQ4rK2/UwWLOcrJaEm42vUv4I8fWnHwJsS3Uayhw+GlEimPE
Ah1iXcJ7XSfdbDzgYGfuItJZt5JDYe+Ysj/JORveJb3Rwj/Gd9eouAsYoL3G6BaxSKXEuaSBtMUq
QF9y8E0nftKe7bwZtjQ+bMRVZ7ypkwdPzPnaqvm1ylXRoyWycWUPXvsaQ/CinDSjNRqXRwrjmHRN
30TA39z7zlOCKmKlZ7bXuIxZVBUMBGGuzNC4D5hwrvJAzAgZwx35kf6qFai4sTioVoriZBMEabqy
RIu+kh57JRy3XiYw34rSTsXaoE9eDSkkPe0nB5w67N3gTz/IfY/29PIuTrV2tCswrFkXlX+yO+zC
LDLQVpU37DBKTtYI6AkujFnOZq6sK+1VONlaeJvwi9N6CPcE3RUr7HDLPXFK6kvjYwllD9iO52L8
MCRE3mauxMofR9L3AHa32CWpU9bq8hCZwAO2GvH5kO2wl2mP4WWP1QE9PqcOhdCJcByXEKqswX27
x0mjV/m5sBh0+gnVPAXXmqba3/STupkQ/q1SV/kHr23StVmNIa2J3JRDCDmPUvBWWQxN+zKXu7Dv
fvStUW+lUc97yydZtGqi11aTRttqiV2tBDuYoRbnU3eHvc1bRtJnHafQ0IbomjycU2U0L1M149EV
nxC5P8o2vrDlAhghzb8iw/Ijb5InJqT3gS32kmp6TSbcW2Rmi1UzICUedt8sD+9HfKuGTWRY3mNd
Eq5n1vY3RVriqTQSNvnUPpY+BD3Ibbt8kGh8Aubnif9ejRHR8BWo9sqDkLNNpmF4np35nQSBIxmE
yLpI5pzgrenk2ZQdeqK2DQvclSURYoRAZnXm7K15OzbZVzWq7kCMw9lrHs1wHJDeNdE27bIvgZOk
h2CKinXbjMNXw27DrZqQMo70MOdhaIm1VuSKGqE2T56TBV/9zhVQths/3HTp1B6zxgceZbxNOxFE
qdrX2FJsMfksXIbi/nzuR89od2ml7j3bj77jk4JfoAEnVqO2iLrQ3NujPTlX6Eu6jlRCJD23pd0u
v89uivwNOx9/ArhAjYmpXM+KZiCLwAJU082XQMzSwsuOrNxVQT10CJwhMK57TDayDd7iOZTOCNDU
7yZaziJikj7YmIUnRfzRxT4vIJ/KiMFDZdRSitBIbeywpi1KWPYDDsmk466SZaah6yF+GYgh3MbQ
OXeEsXuk+MzquuGMewqbWF8MeKhkIAfGtteNb17nhpeN2z7StB1DwLY0YQQHr2rpTqxMjT/y2Z5u
ch8bedMq5p2VMC1Oiyl+wXYWkDtxA+ve6jzMqb2WTgSNg/mtxo/fu/TpuLS8UQ/NNMVq/bnBvnoD
p8k399Jy2iO1Pb8aKoJBABUNOgIIRKyBFdBfwch59cvK3mQt5R/MVXnrtaTCWSNu4TLBjJsj/2gX
HQdp58QnJ/UABTqa/HAIwAiWSc3n543SNbYabdYx9h1mNgXR7GbgVl8//0kUVvY9lv7+F9Jdoz1D
2fmAbap866qeHky1NihB6Ew300zZY9BsMuuZhQ8xm5tJejupmWnf7D6BYlkqxiiqDjdDAW5cVpmE
JJGl0d6I+IqMNxm0z73Y+8Q9PtdZzwVkOb+RfWRG9zqoWy8rra/VYPLU8XDkO0+qPbaeULeFot6d
jdQ8EFo7X5TUul8rk+vCBD9+kB5tXzOmsl4TF9rsKdXo7YehDNrNWCxsvWwGFQG8ZDMYLLoTk8ym
2h295ljEZlWx/s3ZOEd1It8A/7K9WeQgiuF8FbVth1tQGfVAMg1yGEKk53rXF9OEozjpFdcekqsr
gjyZkM0e4FU8F6fPdWdkYt6NOU/AmfvyqWxLfOQw5qdNUsby/VIcswzkGYAitFl35bDck3Jgymbx
R56VghkwctsAKdeuJeeLLSyxrxcoDiPe+RLoGIOkEkpCXWczhFtWQO+isSd1e/mFZe5/SezI2EYp
TDxZoqDrA0nmrQjMr5XJj6DxaY+BWP627rlblg+3Zm05gb6M/KItEkoSk5vJML+mlgdrpehhemcd
6z41KK+tAJyV8CQafgtjro8ZvcDVmLOanJlfmiujfgNKxMuc43x87CGZnyNrik8jZslvcWpCg0NN
KleELPAwnYHZ5NTHp1ha9VsRdMguG2Xgi4yDvokup4yte5oDrlAgwobNkpA4sA5RB+0jkdln+pb2
uSd/ANKuWRanoeY2jV1t308FfNzPF9buivR7NVfyrQkzPloN3Xgqex0feyBXbCJCfApnnGsTE0Su
b/i5qF0iYdB3DdAw16lFSozs5bswwwhjrhhTsRGaltnzdHrSUJ+h343reNARiIWI4HCN/TapfX1x
gMAvshrjl3ZCLb6e/dm6KhPbuiHvND5hds837+l8vI1gO9ybjgf4wVg03HjLKpgk0JwnPSAFDx/X
dREin8UzcmCVBLP5LcF7Ai+h0CDTPZW803XrkUtCd7pDtBC/QJkVe7K4jAfcZOOPIJZccNQva7A1
ITYHnoxPyDhx6g/Jv0KMgSAgCAPavtBPxx8QzjCzpMFQX7s6U69qDJlCdRTkLVCqTMg3h6C1smVO
xF43imv4WMNDZk7hdzm68UdWK/T5XlrqVTJxMrlY8u+0F+hkRfxgeyTgJX7JfcxN8YTF0YpUEgDu
TSmzWm8/IeH/Izr8huhgm0yjfkLPN2/92z8EQ9dv1Y///Z/LG/XfrzKiv//QP2VEeMS4RK8yG3AX
VoLJYOsfPIcg+hvjDQ+3B0Z6sBwA/f9Jc4j+BqKFyidyfc9ZTOz/RXNwgr8tc1YLv4nADYDHnf9E
S7RM1f6AsZsscMoLMyIa1vZ/nfAJc8gRvxTzIUgsb2YE5opzohL9WKGThR7reb8Zvf9pYIIZDmA+
aD/fnD73l1ExuEGKqN3XB6Xy9s40xnHt+1P2m+nBn4Z8XNLCWYDy6LvWn5jKvdeBu3qpgg7ewMOy
VXNX1C1cAnSBW9OYypXVkcFNFKRx302B+s0sExLBn+4r9h0EiDiQ+3nG0a9TxkGzXeqgJyQUYzQA
tHTelQFn8giBFjevtD3hrNZ2e82c04IF6cQLipEZpL+zj30BCMJhHQscfUFYmVEuWW5JQTEVCFoK
/m0JrRPze8zqR7zYcg5KL+7YJPtQ64+m18W9QxgUQDKhYKnrscMGfgNkgwlvjGHhfhkfIPhKLPIV
F3fMZsXscD6YjbIefMeW1y0t8AM9j7rtnSE+TX4n38Kqysw12lz9kWJpuBvJZHwiy13v8ewR59iC
3dzGWWitp9oW5Iqa9WuaafkCW4UfnFQWnTv2e2iPfnwfjaDam7GTZn3kVgno2JBCLEQQruvs8QPj
Ms2gs7FwyOwHXWt2V1WnN14zi3PtRrjQcRqUKxlk7V1djqhaxwD/j7zH1azzU8Y4jsoO1CzTBmJH
eyoQdNxRr8WneQjU3sf49tj0OE1bTj8+5TRiT00++194OiQxws3YChvAd8BU8F2TiLlOAos1NAn9
mPZx/QI5mCfTSGEe/CniHZo42JxeRGcf14oDjm/6YxpIoDFbfgSTwu7Zx0HuHKvEPTZJbz0MgFTP
eT+J88LeP1cVjkKbKG8IVHWriYxIf5jNVVGWctsREYCB/2hvgdSKe+kT5DUwJlnndt2+uzF/TApI
TTjT2XNyAHzClcgdGlTevM4heSp7H/vlI8Gj8loHckJ7mtMhdI5oBWJkiCmyCxmwzQDIAeDVnmCs
4j7BLw2wLm2uYV14YOLJ+KMw0buKvidpCjY2m4ZVv2aqGZ+wa54vUTPyq5xU7yXGHiv8u8NzNBny
Osapeu0bjXdjJOYI4si1+G4eMdNLCSwjjRXPxlSMP5iO6z0+c+5N4vIk4jEKcXCUelPRPuIGCTz1
MWEg+AZK6a1R/OaAtYoSkhFvHN/7Zty8w5mcL2JK9aM9VdkeZLXALoNwLLC4/ruZ+9YDPgbTBqoV
vYrBve0SnmM+LLd6WaKloKfRuJHs5kLjCtXMPAkXgdgewzf9gYpYvpRJEJ/KrniZjG5gkNhi6Bp+
0HhTfmWECqSrLq7sY9p5rybww+KjMjwlNmtzYWBne9ukBXDd8pW4iRHsMJDM4j0W5VISqZQH5QdG
v0OZKG8kA4KbqJ+8m0HH1oPIOvkyeH79agArbWfEWbvWjutXp/IQ2ziG90WFywDAyKm7QjHVbwml
iVhnjjao0Uip/by4MOUlIA3XuFdain6jcMW8TOTRPgN9Fve6ZsC5woKqBPMlKE2VeYWszswOfY2r
8FrFKtt7KoMcgJ8fj6nCU3AZYjVfLYSFZ1y3AmeL+W9z3ft2EtrPYRFZhf8y1mLq37N2cF8yS1RF
chidWaDA7GcD0yuT6IWLbqbYO02JM7j3TgEQgHBMP1oh/QxmfXjmWp5q4RnN/o516AGZwAxk+qB6
tqZBXA81c4KeFXZyjeK2Nzv8X83y3vCGa7eSFeEJgXc30zStPCRL1zhjgyHH1wAmjJ0CXqLEntNj
ZRePHVSrLcL6YTu4+htCkGHrjsP3IrWrI8nN71AU0mM6+8lKWIM81yj5t6U3KqDVpP9uIXzcJll3
pfom3uFqYp3UDNnWAvdfl4GXbBKZZNfuzAAOTHXU65YOyc/Dk1FgK5uVjSDZJIqbIxQBDE4M8poa
cshWVVbgY1GV5Uci8ZNcOXgL7ofO1evIFfcaV+WtXRnRVZ4m8tL5+bTzU17YJq+sq0zHajtEiBlm
zYO0rdE8mkD4hyqgq5G9E5KSa2DjuJh5ktqX71MTQa1tVObV5GXRYUisL06Fj6qPLdLZEpFTbm3u
/Xsnp8lfe00ENxf71MUZsUSRaMsMJoY1MbCNwWM6kDphm8MxmSILhDXygZEJBdvouHt36mnYJ17C
mccBHu5GkqZXKTbx21z4zT1cRWtl9UW3S0AOUPMXhAxGoSJRasQ0xUF2KlRCQG9ZFC+REdcB2j9f
7xkWgjMFPm0dHIh0HYyuQ4XoNHdUZ8CWA27HR8n+am40m0hKJrq0u5Xkvbq4ZSevmKvOuD6Z9tFW
kkTlNOWt6rY0Vs1K1KxA0GTvJP1WPc6TkyM/ZoYRdmgLyo0zGjVAsD+/EWrnHW1dzQ8yl3WCq0V0
ULMXHash1rdZ4cybMR6I0cBcZu3bZcVyL8ZViWkwgzHHvQs6l4i0WFsDRkATAcky3DXGWG2NZWQ9
kWO9wUQw/xr4iLpDU0/4E+kRT7/R2GErVAPLIZ0inm3d0W4cs8wB1HbHcZMYSfRUkrq1LzNWvO/U
6TEcFW4LU+xe6qh2GZ5Mxj1kA5TRzUywACTRkil5lDLq99vqBzGV12k8B+eI5AVkaNME5Ft6tsf4
LS0usputI1ktTGSy1G+vSiyvXwaMHtxV4E0Y6NgTTiFLWkS4zq3c/CGrqipx3hK+2pi5OR5nfGbW
sjLa/YCP4MtUDhkDc8I/zi4B6+9EQvqMoDt3nBOg6SL3XuyUw3lKCxK08WABmDMUSXxB6o3f6pxo
z76clrpANndK9eXGb8g32oZjlV1hpUQYXUxASsDyq9Jj64ztOWq62l23uGPg8VV72UHhWtRhwUvo
pbbj7DCnQn6zJb0xM0ZdLM+Gxm8pkfLc4RxaWAq514lzZDNMD4Xsv4cMESVeQ3Zd7Myi48CR7MIf
oiyBG7QR30smqbwD0C/OQWyitU+8pd1MUbE1MIlv5iwz7g0yK14IX3fS3YBlRbhJzJBYA4q8FMsz
Jb8pOcyS4AYekjVzOuuBqvDvxVeT2dZDbunuu8yDPNzYmOJSJyO9QQusNel6mfS/KGw2utVSMIqt
jbnNJk/t8ghPS5zLdp4PrtnBRaknNuM2R4NSScYmm9TrONxRDxr3IomGp8x2sG8ktHAjkB1dJ/Pn
t4gaEkN8ytK4aZZNGWLDB1IUEiIQYpegG411yzYovjvSr8eNAZ+NUxuOj5+wEa0qDJU3jOn1PsWG
+SnNADWITDdCAcbe6n1S+bgCjPBICLKaNknCWV5TbL0AOVfrTi/lb+TXL0GvyiPjGHPlJK71EFZK
f4RaZog64hpaTBYBeE5wMDSuCQzLpVMeC0xDfkeD+6seYiEI0i8FEPZ+FSYx8CjqJDF6FLt2cyL0
i/DJoAvEuiH4444RNeW904SbkQfz2uk23IhJcLOH3vtdQ2Mtbdkf+8S/fxMIGwBauDXw9z+Rl4ea
aE1wiv5ApES3BEAO3k3gY9Kd9ABUeDUwJIq4s+h71G2Q1BWeXp5zAHt9TWLBwhQYQHXOqK/EJBtC
Zlz3Zsxs9ThRce9+6sBv//6tfjYXtGiO//RlQ4QDsDy9yI9+/bIhyTTBaDjdwcgWGkMHCqslL5pp
kQhrDKw6jiIWmDWy4ou+Czcm59QySa/fckndHDDx/A3l85PT+cc7iLsRxO/lSwUQ639pfJOhYY1k
SXeoKodpYgTQi4x1aHBDNsZ92w7phq153moHHhSUECqoXNK8BunymrpjQVqZ25yc0ofhFHv1d1x0
grvQT+Q26pv5EBstzhpN7xm/IcyiS/vT/YQtHwJe0FQT/fAr+RCDa6gqemoPquFMw6pJ5tumivSu
hr7CvRTTJkqd4AMW5niAdZnsDMt+C3P5PInE2WYe5ZLhTclmkFV9GVvbfRmlFBc0m8WVaVbOq+0W
qbrIRBLH2qZpCARvFRvTBXXNALD3FVsJYuDMuyHsU27x3qFeLavoTAHJ+EI5+spNqebbZpg29bLD
ILEz7scEAp8BYgbZLjG9lS1cFzPAjj3Wd6H/d1MNHR9r9uMSR0cjHaLTcJOCf0T6DiukheMFaWOp
1ZWYmztRNsueEi1le0FBj+0itkK4GX4h8EtuSXGV14UDBSAfGKuM0O/WyZiOTwu5N8WGyy7xRIA7
eOrLOcD3KJ4SblIGMcRQXa+2XoIwcj1IJy6Ng4NtOUoPz+4NUu4XzaD9VMeuxbDQIaMl8OcyOeJf
lW0wO+c/xBT08cbskN2s48zHnm7lUXFfRbiMfw9Kh8gFd6Kmb800F3AWUq44ERHOcWzC6apUlPIB
LDri8yjyaafNA903W2zods9mTqsJpO6tOw/y17qKgNhVS+MWpq78pknb3bVZn+2HkerKLCZWJBOM
fpMKf3jqs/I1aOkfIbbJl3AiXnTT6oVvs9y7qIAIcprnRSTjpcZ9m9vO0eLguCswat/HRcqmhytd
eexhW7wp2GdvLiEG1Pulba94bYud04ftLZ1oeNaNic3aRNPvl6J7FrDjnjGBco6mYjfql95OYKCH
sXGP35Y7l4opYzkNO2tOqmPb5XQtRMetqJ2Cu8pphyfTgtIIJl+/eYRv7WGv6ytp0T1vWjFzAvS1
1WFWBaDUNKVEaJZhLBK77CZ9LMKNE/Z0RrHr9sGaFFrekQ6Kg7VSFn/Zm3PzXgvFXalmSIR0hyuP
RIiDSDkTG9mAymEASVJHtByhKVLOnadxPWfk1Xwl0SE8WxMwC1Zr0TmxZHsihVucffKb9i0H6F6g
51+Tlzc+hVjP4uWis324IEDYFcrrqgAfCjLa5HAS8wdTx2TeZuEsX8gPuB1VIL8xf6TdNj2c44UL
uXBKfSJj+aXCWArn5Vsrd+FyETfBwqjL5Rk4E8qT5VUlLH6moCmmDewF+eo1iuyslgDvVW5O9hZf
f5CRpXnFuIUGPlVuc2eKlidT55Qin2exFIlA75nY+OXgxQ0JpJ3AdRxmoQCrXF0Z6Ks5YWSgRtC1
z2XI8IRCgqw+86AGQ1/cBMTD6XRz94n4EFhRcin4G/kWyEmDNeWxFFZ2wHsTEkfoh+ch9r31Jzxg
4Nb+rXcbOlsAR279AuTNGRFQBdz99ZSmH9js6svM6ybWSi+pwZMCCwsT0CtTquK+ka7CkpAxBX0K
JdlQM7tshhFwTvQ84mTCJVPNXJGJ1TkgzswrWGOE8GBjJQH8V5iQDgeIABijAWcA3E1bUfHGJKry
buzCX6QLptkCfI0d3DTiwtjDiubrjGMdmcj91LwnOYgLfDf9KNBarWK7LY/GAq5A52Nbo6NnMrog
NcuIfPFQEPCV5ozfVCEl3TUzW5xj8fGf+M3nIakKsFtRpy7ERuOHac5LuRwYPL6yolhqOpPgj8+l
CaVmh+FoeRS1Fd+TSSfOBHISKO254RmaQ/O1tijTGX+DqQ1LrTwRoXIzunRaTJd6NnfD7r7XZVS/
qoRipzWb6DwF7LP1lHILUw+JgikcHkhRYM7b0T5tO5/yvGfGdl7Wc9Mu23AX1x28+RJEMsoCal5y
yeFk942+WhL2HtIF9aYuWU4BGrRXK2RJuPPQfR8aBnGpFSc3AQR0yL/L+inIW6PVAYz0uZx4Qb8+
y9swAiFNClHcVzi07hZa4sbHNOXh82yweiBg2CfpTcCWD+4EiEoWonsTfBowRVMUnhui3i6NLuwH
+O/jOqoYYvnIDY4u7fA69XPrQfpYqmQDDzICID7q0hTn2RnE2bMpYqvlGaSUhy9dN7UIZBGXb6rJ
YjeDN/akJ8pkWYDPmXVpP0DlZ7NlH/tad6F8QR/HmDZm2/+EBMce0DK0GXklBMIxraT87NhN5Jo2
p9gtwoddUyuKk55mp1oCO3rHAQWtS14KbY71K5aDANQTmLGTxbQKPYWz4zfTxgZc3nLYs3g+t1kV
cDdAjuB5127yTFev4Q7a1dJPQHk/qdaBxQxo8ygDqnYD+1UNwW/kZppsb+nIe1RASXs2/VHS4zms
NcOM79UEXkbORpUdBQ6Vp0mWgIjLVumY3BTkxcXNjAk9jzLzQL2g7zoN2U2rFMiEd7IFnRY9894g
sqwHpwmGH8HCXSYvDiYhBZ4DWY8mhOmx/IYbDCVH083lMScLb5XJLL2BeP46jh53DYGLc8TklVdl
LLgHGFvQDY1T85WqJHdXg2LYS4JjHVG3DF52zVyZTXaCVEKoe0wFqUe9GQceuCaJ8VLYQOqff/x8
MXWVc8QYcD7fvYkzFa2pexRzr26VbehdleaIqqeaFzqjqkwCj01m9FjZrgxmD4/QbL5If6YjmwK9
U13xMbhz7cO0oYH9BIoXKqFr05lOSxWgVUNLBkl52AMkcMVIust8Ogyh+wJvCJn4MonpAVS2g8e4
lcScITz1cV//XbP2f6PK344qCQj4qVH6i1Fl1729pwOEsb77g+2h+fmT/5hX+tHfInzXLeysQbsw
p2eC98955WconON5aB4ZFWJk+K+BpWt/TiXdkB9j/Pkp1vn/xoe2E0YRI07HZxdiAPofeNr/KoQK
+QTUiLhncC7w7X4ZrEWO9gFFDXkIs/IjpdTfG2FNNGpo/s48568+ySYtHAkSAy/ayT+2vCVJT+5S
rh5CG/eTypSvkuS3Ff6iw29mon/1SXwG5GUCztE/Ln//U3ONqXI8k7ooD/1UDFAhzJtuxDHdb+an
nx747Z8747/4IIAEm8ByPs7ks/74QWNQ0rq0MxIA3ueiLD5IAfrI+d//5mOwbrICnvifnlHP6K3D
uE/Sk+LTF4UMFxe1NU5weED85x+FlpIpfYT+2PqUEv5868iFduuUKxrh+58V2gxY8TY1oMh/c1H+
L00wCw/LAVyHeE5LBsQv9y4YkdPgLC4P6QRHyh/0vU7Uk2XoJznC3vn3l/Ur3PL5YQ56QmRvABi/
Su+hWNa8m7U8ADUC8nGUHHJYeavayN6QbcFkdpHIE5/e/zf3E28aFP8k2lBq/nGF+G1NNwx6eQB6
qL8MWA3A7TaKJyPn//37a1xu2M+AyOc1AomwK+ARx1v9x4+ah3zQGajSwRia9oAiQm8JaIi//PtP
+aslD1PiX5+yYBs/LZCFYTEaDPUO5It50JLUEzGw4kSYwn916376pF9u3YTkvGYgzgIpB73xVf42
I53Cbua3r9enVcAfbx1BRGHIyggi1/6T2x3hel5Y1bI6yNGuN9Jc/AM1Vk+3s1vpbcTYfWNFrbVr
YJ4czBZTnrx0ImoZV5zgRUBQn+g/tqHCm6dlEPf+CSMHeezgB27idxYUHyignGMyW+NFBshZUFh0
/sqOwJgIY8dWMyX/mjbfZjyOa12gmupOt5H9XAQ4mnpxHr+OFQXKVGH/SbI78woNu2vKWc9FoHyc
HfXAgBvQDQSzobbs+1Rsh6IU254q6QtB8e4Jg7npvYnZ5a3e57v7WL7p3K2vkNGM+ToNwrTGKbYk
xKRIDQiefB/Djty3KuaiCyQVuzpK5A2DvHrTE0ZEIKETx9j044KggLF76OUxlXFjMg3LGxB1A9np
ujK5uk8HIORT/Rpygg2Bgs0lTTKx9X2OAISSeOpAo+zXI85SJ5egn31OhX2FbgLjg4pyBzdeAxsQ
035O0tG7UomVvyZhXT75E4hS0znypfEr+znm2uUqmMBGZOUOM99pjMsVXH58cBxH864rsouylUEv
99RNiFEpuqs7qHv9a8ytuUrzRt74Q/5hWjzTIfftZ6xDPlQ3xV9wLauP07I1pl1XX2nMSMFqKDfh
Y0dYet/mma/uc0SSR3Z0TChHBuZjgrUdZUBGDWoPAp4bMuiVS6DZdYKoBaIv/rsY4lvXqMm4iUPp
CSaTE2j957IvuwQ9mxmHZ7RsYku6MZc5pNBxXbjpVSOTh3C2lxY9yIrXaIakVzXYhsVemjPi71Gq
r+u59ct9xpRQEmg/ymjjp/H4NY3l/2PvTJbjRrIs+kVIgwNwDFvEHCSDM0VpA2NqwDw5Znx9H1DK
bpHMIk29rlqxMo0JBgJwf/7evedq3oaBZeNip8FB6Nt0DM41ZJ2fXK2Qd0x38h8kAZRHPuO0KZi6
LhLrem8hJH4oYZvfmfhwkpWkQkdFjTwmJUgi6sstgeTeuQLe5yOX4itogzHFh4bnGYh7mGqYC2zv
oQHstK4sZLCr3mKLmyfP5bRT9Z0vs6GKHlrCxPtd5xbJkzcAWkev119AQUfTE3u4iJo+GKmbvf5x
VnO6k1XXZluwJ0a8Ba5GmvWMeAf8FOEg5EmOqfh79qrmmzHzblkag791Nsjmvgek8TlMkJE6U8Ya
SiNM+op27RExGrgp3CnaSqR8EzIK0y91aBRHImQKGqggCtH2/+AA4qHbwWzLH4L4PMyntTY1nEci
5AunkJwXQuwyb5dofEOdydaHyYDmmcsJXGJKvk16hbUuqsboe1F5cl+kNv00O0Iub4nusWqmfmfm
JcpLr+NBmDExPfOKG2RIfq21zCBFtvNU+L3tlLOOmvEWryLygh7j8gRGkMz4TRdgdWArdK6jjmqC
YfO4WWLtL/pWeZsw5T234OSjpXTSTy7q3zOYm1t8X0to5li1K5jMJC0yJIx9s814qFkVCRXMEJUU
XeJdmhSVjOl469OOoJ8ePzZ94mTazIrVDUtHv3vmHFcWn9vIk6e40dxLd0jkUzY27rXZt+JUIpa5
S8j3OY4dT1TKgvql85BO6AsXui/4+LIhJdTP8SxctjDSvjaaQqsfNqw5kZW618KGpmnp2ROWN1oc
ivXDjjTneo5RnRr4kteBg13Wl2bnXgdlquj+daxkz5UWvqca7xso3AQ4wio3unJtD1xa0Zjbxw3J
uMDLh6+RLAiVzQo/9BqdJxihk4qzSxNG9jYaTJcvIa8um3qpq0ujPMsINmMlryPibXJhrVKHuxMH
Hr0EkhshubDqIlL73Kau+K4PrFb98oxIiNmnNGjjUyLHcNvD1GGNo5LwNa2VpySU24ZBy6ovFZEy
BK/uyC0ZV/1sl/fIibzL2QkKHFyOWllaQwY93zDBHLpS+5Dd4K6HUozStiiAUHT5ddOx9mghq8fg
8dKnPfiZntSBrYlrlE5gH5/MwND/9kTXntFqoR4tu0s3bbJ9Y+v9Longp+ZeqF20Kr40QY88aknS
XE5j1F4Eyfwp1s0B+QoyNJeU3J01C7mfQTHQTibYodJUcJWln51a5WsGsD/KMAhXWI3ueZ8fVK9j
a3JLDAxhjpdNN6tLa0IDwbYIP8G2/iadFk+yw6aHi552Whxhky9YeRXE0wc9dxEs6QLVPphKuiHP
iyxM7mo78x1sOXthH7NHtDeuVayIjxq7fW5IS+1odvsGrVgIjkThYeDKMhazhENezSOSePnCkiLy
fah1DE2I6TAUqFxhkq5ncqIqM84ZhKLeR54x1Llf5cZ9kxv5cahNYCXQVyv6y8gViPjo1p3IJyOj
DTaWjn02DQZuBDafDGyjDX4wuKnpZg8MCJJI21lxn0dHcixMIhnQUffuEVkNfObA7kziPqjFVWf7
s6ecH82URK7v9mn+vZIIbUQcOoeRHjZiw8kD+UeQCHm1zci6PrlOiluxVW17VdgOaReJ1XlEQ7lh
smmrSFlMTjvRM/UFeu2meoqiaMxuh8Qc0RMKm0YTxTVih2rBaBcLgR6Lxt+W22EnThAQTOSAWVKL
tsbC3mbh6K8h7mmL9V1DjObkI3u1Me14Tw3TLxOmxR1JHnuj7lp64sFTGsl04wxGujEWERihEtg5
WmM8kcmBGZsOp74uLKODmZmZ84nXNfwaAhTr/HSh8WUODpIk07QDUcK6u3XCnPXNslm+rZDqhNOS
NfiD5WVyXfGB9ykTEWY1k/yIgPI8hn5RjAJbQ5Gs655k5CqsVxV2M8+h1TV6tqczxXpjDOTrhB1W
HFdRJ7SUlqfJ1DD/GTN1Reqp8owXXp61Zo46RXgfHdTQZ788Vyx/Dx0CSMxyOey+PqiFBuE2LKF7
lYsH0rzPVMqaOjjg6rLuJpjY5t4/Yrw5GXqEgHI0BOezEGtej0dRmsg8pJWI0YwirAggl4qC7Ri6
a3mmWVN5eP964s2ZZrmgA5oF2bYJ9vrVyalQFDjgyDMWFNwmPqtEuY4bGCJrxNxPIHy8TQr34dKW
7nD1vO0AjRH2LjLg4aP300iZziQ5AnW/Gxv29ff/vuc00ldPBCBsAxXWont/cyivxhjOCIb7fZTn
1rHrm/xHaRJY5w8twQH5Ys4fNxmOm8SPEtGeltwuXwCav6wEhTYyyidKmeLoGqgbJoOTZxNXyIOz
qZNnloGIuFCJoqMPnZ8QKeYFLRPxfUg0wM4cObhuLALMb01Lt55MG/aeT64AodeacK7RTrIBB8R0
PuhxnHx53hWLQvfc1TAv2dvv3wvxCo225HMACYOXjQGA7Ow3HLYOdSq7V7pv7WTxPzaljzUU8Ipp
Pda46/bM1hGqoaLZSuxDq1C1H2Dm35yziZO0XQPB60K6w1Xw8gTcEnlsVzGjLY/z9k4S4HcGPeKj
ZeBNx4Kr0KgwbNOxDEDoy0vy2zm7i7s+sIsy3tsWxbMdsnAVlY2BHBULuc1piS8p4fDABKx/fP8e
G2/vMSUK6goXKBrUxtfcN2haVq+yIdoTQhQGjPDQSGlB4H3JO0pjrK5yuvQ06T2A6XlIvanG7isH
fI09+eJtCYR5WW/JXKix4JpIWirKSXK79tTfDIORjH0jJgDPphY0HFyf//r/9qs/6FfD0zV4SP4z
Q/S+fYp+b1P/+oVfbWpav4Qys/G4rDBycXr8b5taCPihi/tCgqyDXmWxQ/zy1dCm1ulsYxNnTf3V
n8ZQo/M/U5f0rn/acP6gP/3cB/xt8cOpy5oMxFIHnWZ4hAe9fBGIJibUc8K34RWzNoNRGDBgbnMM
Ag+shuYhHceUmjcMqzNUxc03MfFWjpzAr6a64JHjEHxmVCVE5a7zNnksxptomuQVyVI4Q0CzjHjo
iIvgQM/0OM9tKxhuNGcai3qFwJN+130UjB59tY7qjjdx6NET6VmgERJq9VRsrJ2YYTkJlO4PkwIn
7va4cPWxP4ROJwifCxxw9oSfuHV/W/Xc5FutKB2D+JfIwL6dEOp1xr0kr9hNg3ExmvfM5CsCjRe5
zAIJnqf2RuVWvuqGLD4FeR7taseYTQwMdnBX5EZ0hzTM3POhSC4hbOjvIcpjQpotVaPtjJJrkGKn
dlT1gUlUuCUMunuCU0i8ZpNzCIDxFUN7wYDsYUbJHEgCM+71Y8IsT1LvzemAzGMYcAGdYWvJC7Fa
sr1OnIJ77TAO5TCt01QLp1sNEe2sr/UwTcJtYFXScHZGPJLl1dNGa+u90MMAso6fp32djjd2hh/8
oiI6r+BbyOFD5v3P/f2/K8IHKwJP3CLV+88rwkX8NYrDp+L3VeHXL/1aFVzjL+xeVGGY6YBjSpsm
7K/hlaf/ZeEe8qRFO52Jl41n7J9Vwf1LsE/ztiJv0xkt8Vf83/DK9uSCn6P1xTbKuvEHi4N4VZvS
hRamaaGGBQBrWfrrxQF7LhaArBFnBVKIFigN2KlxryStQ+RYhY0XK5ry8jxJhTZwCCZVEPlbBCKg
8Sr55MQwawTa9GQ5MMnEnieFySezkrPQWBhkiGPZbQHv4Cz77U7/y+hoWbZ+W9ZgrfAHu9xanVKC
9fbVsuY2vMmBmoljROF5IyIikiQHt/Opd3RG0xO9svcvSKn+5pLWslhbkknfgjp9VchrcWZWWleG
Z8wpznFca8mK5C7q2MRCZI4tqtZ4PZWO4nkggWFcdVbvQNG3KUW2MoxEyUqGo86fe4e7wspDZ9Vo
WWndIsaVUoJMvooWxUdmiHbeWUFRniWNCBRmjYKqUaSBsv1aQehbybFDMx4OBfdas/vxBmQUnSCC
C5/aoiobuDEul/JoUIYb5QRLG0IG2OcHW6NPafONcNxum67bBkRRgkHD06aEyUMwmBTjyuRwNFma
pzZzW4mTculsrpwwnkIylr0h3NDmHa/0yMqwvEShcScQOMEbcxo+W6OQMWvRNF6F9sCfMRqxO25M
aVSfjX5gv7EBUESXY5TzF4E6Ng8cg6LxXmGSnGPacAhhjSQSzZlRMqM8sX462tZ2Jrt6NJCTRMdW
NTx/IdwEGuyO7G9mVSAZMUnh+lS5Ag6fabTcubiBBowNohzLg6pczpy9SvmlwEYTSjeh599WHciu
DVGv1PTjXCND1PQkiRb5HjOGUhWLWh0XB2j4tJBPYPGCh26iC9J3gIKIcgGns65j+zqi7Qxxpqm5
SdDg+BZsi+H3Y4RPrtpbM7SCDffR7FYyXsziMSg7fG8SveztNJd8rb0hDXEWgvqLjvPylTjLzfEI
G+D7q8zyzKvZIbDgtJqzmvt+uIig4F1rro7thJY5jCY04i7CP8JXNw1cFnRAGJxoOdjO4KzL3sg2
uLtC4sdrsbgbxukO3XR7oh6lW5MnAZo68smwZyWtvJim0H7Qekechr7KrsiNDZ8M4t32jJIsdxUb
hfNUsIl9qkwwN0gWeWSjAc01WXOtu4qS5ZSfZwFwJWO0JYpSSCYPGqS29tqAGkp2aO/w2PTK4fYO
cW6rS1g10tw2MtSKbJV3tQmyeSI+aCbMiCcS0FM+8t3FJseGH1MyddVnfsyTH1BAx5s412l62kuE
XRnyjDQoeLoVvTRxh1OVrydL4ZL5GsHLNt6ROWOw4hBSxJ3h5QKJwEuZkhgSbBsdzNojeMHxhvM9
L4I2O9zg2KgMe5eihDmT+LEqPxgbOoB9whQjCYzxinFmvSeJbhrPzaLj1jukHOYb2ubJ7AveNjLc
xoT74niLTaCTdCAABhjqLp1nTXvQOhLRz1tDaepqGnG6EEVNouH9nNNYuo8tPU9vApJG96iOKU/A
BJuHGWZE789Tzr2ky8S9HPWBg6jnhdwIptJqH2Quzl+LVSU6VlQ/5ur5QU6prcZtiVNHre1+eSla
hfTJHwdEvyzmpXEXdxo+TubRkf04Zm5nXCYB8jTkhOI5MXcQAAJdjpPuQg4Bkxgm494JQpV8UUIh
KfZlh+3MDNw2/aRYIUSEUY+k58syLwrb5bSjBd7GyUKNmKlU8F+iPE6OTQ2sDyGSEqcE8tL4ye2C
Ov0uncIw6EpPxIdvcr03jMuc/Weu0SWhCj4EhQEcxSfWWtcPkWHSNaTUZuKnxaGOMXRGoRaH7qkA
Hv4o+y5gsCNunT4cSWLPy+4ea6+2QYcfQTCompXZhdHBzLwA1y5pPH4e9+TsmGKS68jJ5Z5esD1g
AE5qLWawRvNpS91mF2RyVxNgxQziWVW5+kMDHGxl5voXjeav38KM9NOpIPMmGkZ3L1Ij/DtrAuf7
GJoBxj1VXLaZfQ5stp42aabGa7t0wi/S7ItNzia15iBo3jCGL74IAhK3RkFpuKK6BO0CD+TKIyxk
5VQp/QpjTrOLuAqzeyNpHN/Tm3Y7ay1NwX4ka1YhsmUMXV322ZyfS3qemw4t6jXLOuF+Xhfd9lZ2
NTj6mOxU3VjbeqpH8EBlseuBId2GjZ3dD7nVhFvVFtiI2MCgkNUzKCYv3eJKh9ZaD/CcM4d+btyb
5R2bTvVYyLyK1sncFFs31stPkW0vtzZHX+zasitWkA3JGLRHE05Qn6/DwGl+xArYSYZjY2/MFMkD
muuTDBvHWkfwvybMQZQD64WSw4gmL3duVk/L3NssD040GttQiuskKKudTlm9VnzGRySX9KNxudqH
go5Mv5lypzvVrRXcelVk77RmTrcS2tFKS7TZ3U6TbZ80+DmkPcpprxfFdBg04R1m4DKgOZVatQjk
V3U3JShqG/uuj/v5m65nyRmEY3LfCuVl6/crlDfFHFgHutDOc9fPpBv38qRXl7lJnC+CyLGtaLAW
y6BnMNmELI0hEVa18gy8pdq/f9VX7RwKMQdlFjSzBWzgQLp8eVXyriInGqR3rBEZfsbDzMJQtQY1
xvvXedVkfL4O5iObctkAQPGaMw8x2+4aLwyOFpMz1lRdsWYvOnU5BiwYf36xRQTC7RRoxV4HCAje
YS2kCDy6GePUctETPyuGtJgz8PuXelvI0jXlkE4tri99gFeFbA0StNJG3T6aoKpOxaJTlQN2AKZj
5VlDxOwHT8m/XA82OGETAvQHcIdXzVrhlry2WS6PM6mYDz+3IHDH7BiyWOasTTxxe9//jMuT97JY
58MtnHD6Inx5r4v1KQ+t1lOtdUQFTnXloM2OKUvoXmGWWHg1Foo3c6XlPT/rTLnGP35IkQZI7rMO
sNyQ+qsPXRZWrY8ZPpeui9V+GJC6joLGxvsf8+2rwFUcgcdraQFxMnn5KmSBMRQBORJHAHxqP8XI
lx2XTLY/vwoHSpfQRBqcbzq4dmsatdT4LM9aLJuUO9BdeFzev8q/PCbktNE4cjntLICUl58lrdGL
AO6RRyNAYA8vjIein0CTbBB5iVNbjf38wZHu7frFms5qwseyTH56dfugPgbTkNnWUSNW7FEgRkew
0VOKdBkThAIPgOGTq8Qj8v5HfbuyLFGkJq1a3fTephJ6DADhs0oDHgdvd1AuycM2Ero5wXXx/qX+
5SPycCB2pAZHz/Z6sXTw2nOp3EAxvmiUc1GezQ2aicxaRmLLCW5cnpr3L/pvn4/cFRepq6Tp/1o4
2uNjMSPPFkcyapkCLU2/THfpgOnL4ef9az331V++6h7dCfhVlkND7u2btggxdNYT9BsNIvNE5BLc
laNnN+CX1akE8cE4daJMHgfqOtQAU3PqazzdW8YSFoeLEgkDrqNvAmk3VedcoAhyU7vKPrgtb59w
jGZklaOgRNMoXotPi1gOMUZmnvCcoRaxPtgSFuZZ48N941FLPMr6D+7O2xUC2TFv1TKcQPn6ejIQ
ZvRLAva4o+Zq1Lqja3J+aHF5fyOYhi0TqtzyvCexONVdVn9Gmj+LtRl7403dGHW2q8NuXni6uFxa
HGfRH7/1jAvRUqNcJTxTf55s/DY10eH7gn7jrc9nl6Jbl8kXESLfaTKziNH66x+1cd48m8iMl7dh
yRz+l9SaGoYuRf80HwGMWU8Nrr7Ef+47s7NzGn//9v/bxegbmYy+iDl+82yi7/L0sPam4xgitkkK
eCC4EznlSL3ilPT+xd581XwypgGW0OFlsZwZLxfQPNVE1QT6dLQDycEyjAnmgDIbcUp8/0LGKzss
4niWy6V4QOHMlv66MiI1OR7tyhmoIFTUXOmc4bqV5jZteh9AaW3OqqSnE2KFGJsi+tojJxLHVEyX
lm2wrGnoxyl9Am3gsIQCAbPd7CBq0TWbVhZdL3OrZ0v3Y6gBOO4G5tlXbQF8If9g8Xj7/RBtxpSE
pBUiNt6UQjGpkZUDM/RokDe5Hhgjn+Hui3ehPv1x1WVLEm9si+EgLb03I2ts4Ubbj1ieFHMTbEQJ
n78uIbdqYDAJ1B0/7B8uu9dvCyNTQNZDg1efkQ6WhNffUjHnpqiVtI52PVrfbdvoj8oKvIfnhojt
NHR16jkDZTuOxgcrnfH6EbEW2TbybZMrL2Nwab58GK0M1RPiO9D6UHDyGXCFa6fAvvDNm2ilxsD9
G4Nzaq37EgXKyQvRZxWmCmMysyfkXeCppxu9y+kizunSr6mVsxwsOsXPz84hldtNAgFDxFdOO2kF
/6UhJj0akSLaldQ1y2uZNAiPlscr09gMdlOrRHXswQY3Po6r8UoOI62xJkBRcpbSOELUVfehs3ZD
dCkXUtdStYblml8PdBtOym41gNGxfVVOxC7uSqdAcdK3sGl0B2TKOW1pvVg1juw88MaqOm9TmK/o
X6sZU/ZUzxyg5/iI11esMALKDpuuiGqIPV0dy5bet96DKTLnZPFZZCKhedRVIhPfBnDANMU1fMFM
eqqlGQogJLrqp5GfHRC25cEuaVGiI/SCaG/3Kaeiop75t3Pt/Co+oZvSefGypa6pK961qCDC9wfd
cqAwKbxaDu6TGr30ELraeFONcx5dIV3MyvM0rPv2ukERmK/RGPJ2lyKv0ptyRuO2Vl0r6i0akfEm
1TEfhLZdpjcok5pvI8KYmQ5vIufvJlG61oWqxdKKGjK+Ziyv/CIfXT5J0A3zbYXVAfGGkVjn/QI7
oaMBk2YbQxIdt3aFL3tNH4TOFXmbNMLdfAKtj6KZ/yKpcgEy0cEsDvWYdNrtWMZcuk5ndi1PR0tU
+1FmNsZlMfSyvRGxBpU75XGJrjiv4twVkwOCBE2xdeh7RbTLGiuftpqrAuusbbCEyznkCSqg8yIF
d4bYObfg8w+HCLMrWRqjQGNXqoyellt1zbwbM86wPoINuoxIgkZ1JwoSgvEfSx6wIsJwcdJixd7w
XAfQs+fpw8hLqyGymcsfgVJg7Q9ohLg13bZy/OG1c3CFTR+t+3MLTmYdf4wZjeLOSgz5FAdRFEB8
bXBq/Hyt7EXHqy9uu8GBifdUgM5VNOcncSdGEaGLYFck7hSMFmp4W/IU1e7iSowyyX01mqVnbiZN
9zd2BXJvn2e1P0czRO89BdJcConQorZzSwfpuUiWTqyiPe9XCcefUeh04J+3P8fuaDJG9K6cc+kw
j/BJzRsTqMCp3pwhPuQ1zSuNSUM2WdxYCyCjuU08I4yvm6LmDxE6vZNtlRnEk8+iHr90o2NqwIEc
maY3bklg64UcM3FnJ0lhrTpwfNN3V2OSscFBYljXk6joAkcTtbHJ+zc4OfsxYwCg0xHtCp4Vi2kO
WnHsmc4nCvO0RbdCHhqyjgwELKSlIEDJtWIJl7C/VUO3fspMpEV00GaXlgQS2GOu6yOtNjrkrUuD
bO7I2/654/93TvrBnJRK0aC6+c9z0ofvKi+L9vcx6a/f+TUmdcRflmMulSCaIOabi5Hv/zx+EKTg
itJespEuLRPUf8akkEw5ZxO/ClMZ98dvGgp0FRT27PAM63Dlcar8kzHp61KOUza4eZpry6iUMeny
73+ril3Rd3MMAXPvUlT5OTwQn4zgj/xHrwsEPI4UwvS33AXKSr/k5VWCrq8NE5HuvksKrLKkHiAv
HSHoFVQqV4SbcGyba7bAkoHc59++j3+Zpi7f14vqZLk4Y2haUdw2juCvPiJuOHIkUtfbh5ZHheoo
qEn9SMxqLnVILwLWBLlXlec3RWyum3mKv48ard6NrWwTkOEyouHYsmt7N1uZDEKPBN9Fl8R/MZhN
MmA37aSwvxPZcNE1TnCT29mw/n98CAo6jw6MThX5GmmjK6Re5FJ5+3pGbTFapFXlWm4dYmeY7msT
xmMgUgatWo57Xej0DoEvYxsoSQYjzsMjVLbgYFou2Em9R//tLZb53k1BIRBWvXV79PR53JFWjXMZ
1e1iUH//M7wqgRks02+kVBTL0cGxXx/AGsvsOrY9b890C8IA/AJ/pEKCBf2RLPXV8ffnlVzUBfg7
wRK97hZLZpuoXbjSM1hlenZD2259VC0UDegaHx2+Xr1Ez9dbPLfW0sKl3bI8gb+9RIZoiiInpHvf
hzGgXcNgzNghZ/vj+8eQngnbQqii2/iqbeUplots0Ny9oquzo9f5ozK9eJ827t37F3qWKf5ez/NN
MYrVWZiWdeHNopCEHGMGnkGGELA6ZgeyBlg3ZuYTX9yUm0AuRITvvyzb9AZln3sOkTIluwbaRAQA
/owRTn2tsA/Hvt1D8ahETIHVC3Peh0sXv8yADsQ8m/fUwAUhSgRFaT5qJ+ZZz/SQsQK0KVwj3jeU
z58Ge44/6Ff8PAe9+JRglpZeANSvxd4nnZffWkCtwiST8Bak6ISbhCU2+jBoDlqt0m0JF86Hyfdj
zJS2loyofB7eZJ/lSQdsqGrhkSh1qtJ4WMZdZKXT/v0kjDQ+SW+yvjjU+J9kbW+IATZuhZfXmU/2
k6DqCbI7Q09JUJuBsLQ90oAoLIx1gf5gl4ZbkfThF5azdG+3UlLLGXLPJAqlmu1FqLgCY2OGdrzX
Cm+CcRPnG5RiYteYpXunApkcqN3zdSHqCJFlGHyFj2+vUKyHB6ua+8sqE0Pt97NjnWONyZBe2XKD
txH6oUXupN3ZZbZqRVjuU1WmDy0YU5iYTEvzSbuUXjV9IyakYRwagY5PW3MnAytBkmFHxgpoib3W
nNm6lpGp31GX5p+cMEp/VCLimJHq3gQuU0WU40O5COyKaHx03AIIbm6o/eKQO2CnGc/n2rMvbULk
1q0bF57P1Iy0kLao/yYuRT7Ry9loI/E9UZB+11LNvWCcrqHGj8ON5qgjSj3+alvUlPfeYey14lQG
+GiMERAqRBul+ZpT7PQqOV/u57oEEb+i5aH5CFgbOHzmZxkxrbPGSD+EaZ6fWwFoYS1LW6pCIhlO
ogNj6099BHOG/WWV5AMY5dJzDx0hbk8qsJurhPtUHIhYIuKH2Lu71NoWUcUT0TMcZfRvPpV427aA
TbW1WY2gPwE5q/tiarpVmY4DX81IbPVYhvth6gjcM6+NALwXa1t/aIFS+xMSJ9dXkfHNhH65Vrao
rifFNBRn30qDhLLGWohPJEiVD4KJklvXj5WxzKBDy6ILOIa3RUIUbmh/icZJ30dtq98EYsYerGzi
mtIngyn2eoDUxHQQVUhL4MnWVEqcO2M3HAsJZKfs5xEXJ0jojjGxD5Ik8B1Pi1iiumXqXCQrKynH
M83FW5o2I4QSzQ0+a1U08cfQHI2M1CIskCQ1YP91z8PVI+dgG0q3zLJt4iPBdq2JtzF2qmm0MzmX
5TnSex0upJzQrDT6dUf2g+sXJFEavm4k1eVc6nxDohH12TQJ6xAVY7YXZgxoq+R1sbWp1HEi1oyP
u40xoEZn1sfBp40C9AVJ8VX1VviYBKL7tnQwHs1eDcfcdftD2nstwJLKOleoKDBSpcEKOmF/6ATv
lzalMHUyxCVkVyXoAQ4FSMUl8w77KSP9kIwmbR7vrV4vtqZuRAeMkxBZMjCX6D0C3zO7eCfsujiP
x6WtRkadL0v+L/KNlBAwCNlHrwJgYpfdtNNsGHr1gv4JElDJePSG8qRPIbagiqJg7qELqYX9U5Gr
uo5Ddo5nGKWhd9DZe7BQfGJ1fOYLQr5J10aEjWMG4Ptp9gbrkp61fppive7W2MvgQelVCTV6AXB5
RL/tpyRRXyMHz5ldxg4gyLY4L6RDdp2+YNjLKroESEV1srCPiKDRUcl60LyCbMRc2An8cAwI05ss
tIDwLcTOVKeFETO8vyKzdSIEDpwYND6IRgtrrmwbmM2xbL49x65kCZKeRPEhcbnOF3ZGuOeMA2E/
TWZ1MiPYvs7CESNDm/YI7mkgmmUBxk+BZwJkGl16C7Jc0iraPMOqLGmFmOGqAKqNNS+wXi9rPtFl
gCOlEKNAjfD0Xd+3fCTNxmPKyW1G2Q77dGN6kbwUC9+aXJp4x6QYyiVynZXnQHWnVgErFdieTx2p
8FfzvArQ3T+ogfuHGFTfxkQ5dkymDMortY2xE3pe70A6YuBR4DwnLhCttYydl2hpTs1yiuQXuM1Q
XyFXtTdAg/kpDTu4c0a9Vk4kHumJnzXoTnZOX5ew4xfABvWieSZHHUYMi4JQnXnqMaxvq6geD3kK
SrbPkmhbkqW1KPfuRKDRSWvb2JfpIDdOrJNrWni9n0ZYbxUU5WjH7XfSr8py6+icc2rd8zTLlkZF
0U1+C59nrUxDBecehnqiMsepQSboGlZ0Gn8a155rmP8eWD84sBqcIumA/ucD69X3omh4hJ6K+On3
U+uvX/zn1Gr9xQQP/gsyXOpnfvrfU6ur/8WREf2wgalgOc/+dmo1/uIfLSEXmNOQ5kt0v/8o/0nZ
oKhkhAwt1LMXpscfiHuN57DvF8Ubh1WTd1Y36GsK5isvi7csN5mWVvq0RzGVTlghy1isMYSbJwMc
gbfxjARdV55jcNoOrV3jy2wUST5LRtd2rtVA8ZDp2pK+1+LbixAys/vz6qyV97Xq24DoOBC2+ST0
tRV3o/BncqkpE7WGnFkx4Wq0MwNBmNmQW+bMICF8g64g9t4kmuH5G+WDAhR7JPcpOtG80umdzvN9
YGhm7Ftg7TbKowAhZCuvb8MUn9keyBpTUoELl7AnOpg0Skt8vCXt74F1F4x83o0wZ6NiH5PT8F0T
Ivw6zFp8MfI7j3Iia5bMOM86j5Al0pp2gB/6jkkCF0q8kDQDbZBXYMizs970ksu4xG3bD422E3hu
V4FOtKZfciLfuEOA4M8BYreS3JTVOOKN1xQLT5bnWKC9KgD2mknzntmeuRKak3IJto5jgR1pU3AI
36NjCzegej3fii1xJE81v2o1097CSMivOf2V2C5cdQlz1TJoCaTFkVK9WiUugcrpEDlbxpvEYio3
vygcfLObybGHyFdpRaRiIam2Hac9JwvwET1leyuahoxOV9FYA46QoMzLOzfdFaxuD+gjDILyTJeO
HwI+fM9BcGGh+l1Ppp6u6PDMF1L2zY1DaESyITFDHpEl6j8agtA2Vi4IXbzKvQzpFVsRQaD6lYXc
oiSfwzBPgkSCz2KqwnuVm+Nl3yQSgJy9QYzcriTTMt+J2nxnUoEcESmxBlZJcS311rpILeNTPFj2
OqUaIY+xm7YFRfst7rt6Y2sy3w96ThSoaFdpmiQ3oMr1y05rnHUwWsMhtMtdmoCPz2F/r6IOGEmA
1nbJ2SqDfeIFctvZOfmkw/BVBJ62LdFI0nxsM8HMmmYj8aT1AUx47s+ZZ3LikmQhm4a1tgt5XfK0
rZDqn1FKRYuRnuI+ah5pSNJkHBEtR5jxfDm5/JVAiFZhF2LHxNZyzPpIe0QOER6qLKpvZFZVF5OF
kMpxm3qdoJ7mXEToTWap6GT2Nc8Njy0qNXsydojwUY7iFEPXZQXpqrI7uWHwNN5MQ7ug4mKrDHc2
+JVQ3DPiHONtQ3aXiRRTzJaNI3+Iwsi9GWzipSqKTc/tbg0jlcOtxH0uLXqwaSQehMWzsGEOHJ/Z
SneuWzcKok+jNVNwdUxEzC3A1kXMY8cT16ff7rmT8ckzK6KlsmQBzqrAjJg+ilKTj6NnFsmBMBbG
3lk5J3yaRIdEuGPrVv1tHzOlukW92rH9gZpOTOi1ELI/p2mr5mI996TdLmRFaBGETXpw6RtjZGXr
4jD8nGPB5pRBwhffj1YicTLh8OmbEW05mEVCAfn4LohSxM+4b1yYwWZL0MPUutZnXN5D+9X5GQbB
PfI6ethdWx4p1kxJoHPAOQ7aVpxrgH/DmODLSO9azENpZxNuWSMyoGdP5AUvlhg3/92pizZup492
aoosWmT/eac+fe+fvr3co3/+yq89+tl7R3uGlir9i2fY2z+dZbE01/5pJePDW3Kg6LhZkoGw+G1T
psuMbob9miUW0ByKlz/YlLG4vuy04g50lsvQAWOLx5mw9OV+64NFrTX2haoIuw4a53/YO5PlyJG0
u76KXgBlcMAxmcm0AGIORnDOJHMDI5mZAByTYx6eXiequ6QuyST1v9DuN6tNWpGZZATC/RvuPRfk
pXSOiy0MNMprQcxDWjbNZtb1CcpYI8JaNOPWXJNuy86z2A9W19zRRw3WG0aJnIjBok3PzTzaMrJ0
MzuboZXLN3uU41ufA03ok4XPi0ZvE+HFG/E69IpQFZdYG0LHF/E0QJ9+r8Z4vF9ZVc7AMyuusXxt
+Zw1JHHvslLmB4/Wmdo+Byjj6aXfu2w961Cnas4J5WJ9BKQFBKZcuH526exPySGQYh02aN5hIQ2E
gIfFkuc/G5aj91nijGU4IeO/j2GfYhAiz8XcEIGyENo7Z7l3rJdWkhophlnvOwAOJqxc1NMnRGEL
+c1OsxyxBzhqU5bLbJx8fkDW9vEKwaluIJo/Wr6uHwOpkqdV5eN9U0wsv7yi3yCA8JMoJjRqj3HQ
O9xurCaC4US+CsshOJ7+kFcbyEbIaC92br1ivyXsXW+mfxjwYuFkw76MrcT29r6DwYlxOQoyc4Oo
v63MKL85++h4bi4/PL3GUXaihnakkyYlHom6r6pyoMaFUczfO11IVNwcbKT42QwngBxlMemReTPK
AH07ybZBSCoHNZr2NTH2A1sKXL/AHlR8H4vF2I0xwOeJKgRpIC/mAIbnDvPCmG6SxoTyczC7ScTA
xtIi3jSyG28PDpxSErGddWfMCooOKcaAUE99PwzavBLQoHq7xd3YjdMKFWuypk68JXFqWev7nBVL
1f7sp6YviXfFtVDEj/954P1bB55gA/1/O/AuWVX96ur+72feP77rn2eeT4yfT92PBeBPNOC/JPwF
3h839qXp+n/6Cv+2TQv+IP+OSa9EX40M0mP/9Jfp0CYXMKBTQSHJquC2aPuPHIH/+xnIisk3mSiz
o7PpTv6EFPzLGWhjui97WZnnyjTqtKG9lq6xgT8ek7ckZr3NpQ2IdbFH3e6IEBVENune/jXPBaTx
kpkwnq2lu4CkZV1Fqw4NZ14LKYmNRqm04Vn9THwreS1nGNlZ4jrfR3DnF0KK+od1IoFnl9XKIdAO
ltEFR7KU0ejOgd4bKs0Pba+qs6dgBwOLeyzYiHwaE4k1Z5xdM5lSrtXfjYpIo1c7jwfvrlubFUp+
4U4DFJbSHn6qP42QVjfjM6MQIolity6s1Na8WzZ2a9qg4uzhHVzThG9rIPvuktsZ1OemLT29y3lv
nzkTSzeyLZBiW13E2atIF7zMeMnWqM0UVgWyGiGSt3Xz7MrBOnZen+6tWf0s0LhtMy+7Zfc1mQpH
LDJ7ZWUvC0DhB1fhBjzwJfaFYX1cElUGFpkqp+fzDsJk2wvjY87lHPomI1sI9B6iC+KUtg17HfoC
Px03iP4bZ7si2XwSZuFcxgBvl+gHTxyHIGhQ0K5B/I120HvWnhO/tP1i+Ucgh7axUZ12CoDXEpWD
18bqbYTYuzVsiyx1CB68BnrkFJurkxvUxbnXHqbSoWSHwJqDnorkrencD33iR0aiU0Yt7vrUVInM
zH2c4HTKBdlNfYvy2uonpm9EIG8QYo9pJONG7fwljg+yLq03vdow7NfOWF+Cwitk2CeTlx2kYfrF
t4yLoHpNfK5zczugV5mN7UQuVNftrUEtZncEzF2VYcm0PRMfSQdWmHeuoNp3CpzyHVdyo+V1BVPE
/C5mVwp27YgP5Iki2iXXV4J8ymu67Ow2nZJcXFHqMjdFv9P5YbHeuuDOsYjuWmPq6NnXYWV4LznX
PEbvYzK0FxoLFa7TGnpZfZXNiufeyfew3Znp5dWuQuX1ahjp4wyeJmz5Z3bJOrPDHpd3YU5kVntZ
vIvH5RlnSndsyLrYkn2j7prSMI/akfmujxvrFBhoJ3KkYduOaycs5ZydJLLs3eTXpBIVy3o0md/z
BhXWa7BY7Kx9MsFE4oUq7Y1I9mrc1ZXX9yfiRdURhdNnizLn1GYyOTe4fDbrWppb0on2WNGijjXL
Tq6a18cgcKw0qihpjMBgSabSKEnTX87avHkzDsYAJw9oWhNiumwJaTKlz9h1WBJGrDNJtMQ97mH+
P/eZwdaCCUiIZSeOZKvEAz+9OitnofqKue2PmKWHXzC4l42f2rw4fNgOjR4BRCI2ITua+MymgUzl
PDd28ZT72d0qYjRegxkxM3zJ3H5fmx0dXDI9dQFQ75UccN9cYBTw6iduGvmjfO2aZu8v80URnEYG
xzDvWl302zFeuzCJ5TcX9Fg4VWW3EWXxq5BA9K1qcmFmpsNzZlQXvxEiCnomDcSrcAhm/kVqgHaq
nHFl+YEI0UzIR5MhyLac2wqj4TjxbOlOVLwf7h4NURcZaTAc/Lb4WkEuhAjmgpPLcXlihIsSLLbV
NQ16BTDbTjd8KsRjkjaPo2Kr5PNLrXV1nUmJ/yhup1k+xB6Vi2LxoLUlnzKrcU+17tOINwx50KwD
QGTpm2l0tFXW/JteXxwSjy1Ol7H1IxxkoaKJgxNMGHvbcaw/9vZEE7i6wTFX3lPsto9YSs0dx4RP
ZLcxeVGXu/13zpVhY41ePIba7tVVWQMB6n3e703eqJ1ZNwPuMCd9suc5uLSziVPY6NnDlu+EW1gR
9jaQaiUjBbAUs9JeyGD6iaRvThcgUdCP1Y6Ru82PV8uPVGa0pCm3Q8MKJBfkaav+pQAyuLPKNX6e
8umiWY5Gs+jVKxbxV4eYmLAwxo9uDd7chKS2wXF5jgdNWmVBVpw17bqpPdau2jOQI7uZuM2rJZJm
P/ntV0XS9JYA+e5g9taLjr2cBzjHFVSmxXh2msm8psJ+GgJ9V3TpNze3yOcgtses5RJy0jIgCX7I
YMLGKJ0ov52l2vAf/M7ed5man2beOhhqY0L+mbv6P/I4EW+F47uMoj0+aoZkJeiNF7hjW4ATDCes
fueMjXVuCQQMm1FnWFCDOo3ypfD3YN7WY1r3h16r05jF+R6OfBYlgaGx/Rk7LjMm/3EAjQsYGMW6
HOSXNHi/iHsw/OvCkvsxLW9RB17bXMhSM6JlGustOZTpp55dGU3WcDdnDXfCVLwKOR4q0vCCceVi
VQEczrZ/HvEUADMqv0Ymhgwk3hSzt+3I74MJt84j6XjZeVwIdYHJtZNM16wocZz1OhM8QUpN3OjN
gKLx7GROslsMewm7IbHf43rQT2iY8opBHzb7rZ9zMo2lXT0kxgjwrG6p8HvuNU0q62GpaVCEEHpX
DXq4s0gNwTFtIQQcIIfEtvGaGtPteiaKqGbnYfjOdQKT/Y1NbXVvJnqcN3IpWNmGy6qGp0oZ/jHo
8vVEw/cqZ1N/MjUxkkNcsvbaOd5kd6HN7hqBgKzJdeGetbZjH3yVxvggUg8EnZz6p86pHqbKMBBj
Go/lkg73kLC/d2R274bZrU8EWH73O1m80IqdmGb0W0wAIynwRfOD41UeJmB0H2oV7RamQHu0Z8Pa
qnpM9y5zoND3NePCXPLLduN7kNC8VqZvXBKc/98gyE5M3jr/NxMrEpho6kIW4cVH7XvLszcZmLIH
/93OHR2RPut9o1HJNkbsmhEEVfVC9IqJNxkjQuARf27bcHVnODDTjjdMhQQHEvuAl5TPNT9ewpZl
W6qfus0/F9PwnoKgGr/bHT01rtYrzFkHriBXtqe0AEeXtTJFYNrKUJttcYYlVxOFMUhqhCq5CKs4
sMjMIyKciA0YgvoJo3FDIJOfDo+kdPqH1XOb7wYSpLpf5pcR6OxOBFmQRQGLtDsyan82uf/F6VwA
Q3YD2vV4eM2UOLuVHex1AFDTAZiwhS/KBYFQddNbJIikjoWU2aiVhWvZxtluOc2dEt0aFn233DHZ
DA5TLWby95qvIilFNMxFJh60HsUzB2QHfGGwCz90+ykt9rJK8CjT2HN5dUb13mADPCfu4uxQgWXf
bshMZBN+4d+ogYv9XKa2+ESc7H7KrCKFcu2TIIzZBBtYULZoyHPm0ByWK241CuDx5A2rQQwIyEDb
uo9pVJhPTEyZ4xNJR5uSygNiazYmaVTGAo3/ucVvvMvLMXkODApRcaHQikpCgtpgPcLw+4klzN2z
qP5EkNyEJf6z7cBKHrN3bTFodYKQi3LPO3dylOxDkjX1pqhrRRbQ8GPsJajRVQ9hRbI1KxBIom3c
cAfmNWnUFWEeMbsJuBHFwca4G6atArNoTtu4ta8qVTa2e7fdF9r1z1laguXo8W/lXgC2Id0VY9M+
teko96b4HIqUogl/8VaV8Ssq7jIsGmsTG9IGF6z1pnNalvcqPrXuUm29pjisFc9eCQM3xKgmotqo
NED1cYNfv+FIYZKMumoMuwYw25qnP6agv3Mp8nemz8tM8tUrdLp6S04B492sPE8MYzdK+EApZspD
WBHsLBJPcy8W9bGu5VOAWXtPSuFXUQ2vuNSJQHbXx76kV7F6h3wNuCJERfYbLZc0tLXTXox2Hgls
MaxvmNi6sGfJ8Tr3HYJkS3HdLQZaCYFoxEYao1IMiqGlkCDgNniFrgxhAO5BlNVx9jNvBQscbwUi
y5PO/DlcTEm09OzHr54o7uC6ymsrQU0PTfWbApg1c9pthVrrKDVyi7d0BB3Spbu1GMrXVqpsU8gh
2YETD7ZSUvBYje+g/FDFBd2AFS7A0HdoBpur68efZtcmmyCfARBO+fzYLEzpg84VEeAmKh8BJZKl
07Wal+FqmTWbj2aK1q69aZDN5Qqi9GQI3wR8WtuRN44YWgNvusNF+bOm5yDH9N3y149Eu3tPdMMd
re7Ci5HjVF+PsLLGLZSHfZH+NvxmCIXbmXeiU/qAtvOhyWyiYlOOyLTxI8zA5k5rWlzgFPaeVHD0
MyzYbKXOrBC5RJUJU9p/JcHEDu1s/Zi94Sseks+6znl+avtx6C9eHb+iP2FgP1fJD8MgQm0gm4eQ
mDVihnW3Bv4b0zKWegGbEi7IkGBk4rGJ3gmNyhR3UupHNVGhGZ0yo35YCS7NCbADpltPlGjGA6md
o88MaV65FlTMr8tt0GDl1eluQTV7ZOft/lja9JedQ4i042kJU5ttYzhJ2NpM9Mv3olZlvc0yUV65
tiQEitqGpNXVUJhJQK8ep97qD6MxNzfodb5XmZG0kbaIj0MKhCTWmgTYC8wENDq6eZ0Gv8A4kI5H
KusckHxa7WVQscFf1uQMrszdteztl3ZlZlYH92xA1EOVGeK3k3XDeU0z90TYcHuwmFyeBuJtd84k
2xdZQVj1W+uDPl5d8krS5CfmPdjRkcyfOrmzUcBHA0SoCxYMUmjXed7bNVh5NdIxjWSZ73pcQps2
Q4hgVzAUKltuEjgcIMfxv2Vdn2yYbxjYxUwixwdwPVrZW4vx3b0LdufgFcsnmc9BWFoeEJyCV4zC
9lINRXVo1XJ02hEMyDRewVlQWnQpYJc8+AGoNNs0vgdHpUyB3GinohRq183EfmzbBSCN+ewk7kzJ
R+e/kxa5fP1swaLFE5CSVX2kdjx6N7VSUZTjjuPKQfVYLLz1TrUtgMgrqJk0VP7ToAy5px1m6mLP
6n3MEdMSOmfmF65rbqKJjuG6dMG5YiUZ6lwRKRh7TjjkZWRgIWH0bTVwxLubGqZA45hLhIGtVmHe
d+a5z5v+1NX272YdLgsbw/DWX1hrdhWc7tuZ7LwH1fI21jnRbkGOUrIoJgRfhghR4fSbHD7SeZLq
IbOAheR1eUlc71vtB92eGruJZjRgt9XfrhLmPpmYeRQ9ijHtpMsty5a/ChAKIJH+11pryBz9ZcEP
E7ZLjGPEhrHT0GtZdhUhQa7CqU/59UjKcu0ugtXDqeyY8SGtC/hKuXYoXJbTxCc1Gm75tmyWOCMd
0ZLEPX6OnvrMPOfoy+ZhhmR0zBiJb2gjzxzR33Q8Vjs5zFvaLZ5kXDNRP3bAdtGTXpmgW3t/nhil
rFy8srehIImnRRlHXw3bdXTzqGngl9PsrNX3RhqMTqZp8ncWng3OzidrSRZ+o7Hf5u5E9+VPMEFp
CXvDDNcVGRdTgY2Is+mUEhkbOrL6rPo6eFSJwRvpO/tmatINBI/1FYfyg7cG7B+0sBjom7u+c7xQ
tq1yI4plg4REbwlpctRLGae/fNFcu9U65777gcQCl8lHL8r90Pu/23HRtLosHSvBprsrg02jqkgo
rTZrM/7WfZtHhZH/SBsj3TY3K82NaZ5b6OeK1Wdesqog2VQV84BUrJQusNFVrR7alAM66obWncHm
SO+e5DDrZFDXazA1BfyskcZ8bJaWL+ImByBFkLCpm22Faq/dpL0XTo171kSaQ/OPXDWzOZnzYtgx
ycHRXgwO6xXhseIVSzMQE7C2ewl5OwhRBLTHrGgwFHGq9SFevNZhwJ42OA5mqvL+xQCp3O1KH3rK
rjXyqY1sLGv12aVPWDg+rAFivwxEQwwlr5ETa+YO5A2adwPS7M8un728B7AfdEwtwv8vM/v9r/r6
Uf7q/utNp/RFccE5l/b/7e9/7P7x5+RXfcuN+tsfyEdgcfg4/GqXp1/dUPCt/EX//Mp/93/+l1//
3jTe89kE/p/XjxdsLR/V/zKL//N7/to/mrA/LTJ2A3gQJrQ/1oH/dLagyPkDHqgJde+GT2a5+D/X
kbBE4VcjEXIRvEn3Js7/axYv/7DBdsCTtkwIELhi/iOzeHlz1vyr8YPNJhtJ9koIkVAw0bz9fR2p
OR+tOF5IqqPOEHxkSq4hjMBOhDA7XxCC5nbFgZcQ0HZDbl0SC15zwVv6s4uZAoWQvhGkwB9DFpeu
DWdd3Xnu10pc9BZ/hC9pCPRyV1PdFN+zVTZ3dbeaP5WdzORWD/k8hJg5vGVDjzra+8xw61fmhB7z
7CYYxxMNSTtdWo3GJMV1CC+e+5gZsEt2O+7ESAwx2s/FuDMHMrFDGG8E2KtqtTZ8Rn+MgwVSipvz
KMfZXKJFEQmANZwP4QIpbRf4rLS28VRxtEs3zS4FvtXjUAzewWiH9jjWpeIjlFXz49gYe0sNKKGt
4PtExu8+NYqewj2pbz8VHfr32enQSA820wPgX2kgcNvd2mQhuGIB9m4GVNSU+bivkf3BlqZ15Abo
otWIORNC3nleZXMdBLdS5pxII+geOj0p9zwBOP3iFSFyFGp+3L6srl6PoLo6Q569Nplz5Mgi1BJF
h963vk6LrTVb04XsviKTxa1mEAI5LUOecoRRL9O0tw8KtCgOcEZpehy880qJSMcVIQkW1rwlo35Q
VApB0sJGOoqSgdd4BolDQgteOoHN/k9zqudptLMOMcq2JZ66Du4f7Ykx/wwqT6vfAZ3q74Vs8pvy
rOqcEtoWfd/O7bObixj/qvemJ4hO5J4G492U5PnJZWTCC9XmcUpdPqhjRu1mb9sifwQU227NjIFn
nObT/U3IF97Y2TyWFK+bRSPGAiAoTr7K622SmCySsyzf3wxJItPzU+8OkpBio7A22U1pj3i/T06+
33sykjavdmQpP4bqZHLrFfbiHMvZbHdrsHYftaWLL6tvhL0L8s6l1my4PXo/9mmxetUyJ0Zoc+ps
xhzSToqTKmnvD7IafqRKjn201tJ5MHgFHYZfOvmRtNI8J0qWO5ZNxp5NPssK/rlL4doaHbKYH6u6
F7dexVf3UsQex7x/29FjkDjf5oRc9VZHtZ+71XGcTOeakUtBl9QX8g6j9Hqq4pW7WpkwZof0g5+R
HYjJ4GsokqubdsSlDNK9A50DqXDO4x9pmwY7aITjnrJTbvMG2dkgPP2KgfvqVJ7zeHuy2T135sYz
bRYbjbisiqubaM8+8ukXd35GZc4roM3ftVjM+9rJk7dEZ6CvGgktbQQX3yE9CpfMTfZKjfkedE4c
MnojV4Z0lL122+A5kYaDxcS37shQ/7Za5n1lK9ZGDITu8nV07hg/GgdiMSaMJOSuhgpTAONB23ov
nYVx+ABXMQmnwrSf0H4MWwEz7bfh+bTvPa/GLl9VfyTt5gv5ZMBeLSbmxBgWFHn56MpnbU9zyuRp
rL+kvyQvDBcSMyTnxPmkWyZqlnUQf4c2jtD1gLtBCA1ZwBdETDBIy2dWOj4BDVt4ffPOrhL/MDsu
zg6Cxf1wIJRr1zuJ4EEf+uwsgnR4QWlO5cLr89LNzSOPNUMma7kLCM2MnDwODgZplTgD7cY7+a0B
KS2Qhf9zdqv0ISj8jOS5uvqJ/DjYFCbEw1BjfXW3Sy1N+mxBkrl6QmrsozphvJjzdD8Lg+yuUEyL
xWTSjlExU6uZCrDr7LDB8byGyBTQJWE9mPaPukjIRkoHFraTQPmBNN15h+wfYAXX61M9M+2SXjt9
p2mvCIZR9cUqdA5WxZu/jLlijmzZ/e+ERjDKnWbd1kXaYeS37DeLhcn9KrLgfiT6/GGpnHonCna2
FoX/mUwZ89kTBBRFBB7lza5GO7Lt6sb8wN7dbuQ81E/A7UnAWqaUFSuu81CKPvlNN2AeqrHy3m2r
X43NyqO1XTlyohSBhhsSezttKpT3R39ihOH5o3uxGiTrfCLtncTq9Zo0gT77k5Oe6qDVD42gIegb
c+SVDdLlV7YwdnaYoisI83G66cylwN8umI/EM7hJIUbruLbLMkQY33+huUVIiAYXDbtVX1g74B2x
m/YOfub0WHjGdljy4NKwqspC1jNpTDCtkV9SU2CSsBr1o+hGknu7Ql887bO+m0THsM5NgycZzLTJ
fj8f6znOZEhEO5GuhDHft6POv5dEpn1P/Kp9oF2Mv+k8zs7DDM4vnfz1VSAf2qZmrfYL5eM2xhdI
AnQFClHy29bR3Ftmf6yKdWQ34w2vGOPMJcxkh2Imo510HUnKspmaD03n0QZ5flyfqslg/lbm03J2
1FLmJCqgAfZrafM69tObnOn7nJHFFIsYtrTsVtaTyIT7ZfH3G1EdV9kDTK2JatoMvi+rwzZErlz0
fmVCbeiSLtu5We7eeZnWL7E3sk41oK7k7NP8TG78ab4bmrrddZrU+v+0ff+bxbFj/j+kKl2X8Z/W
2d9E9OLP7/tLrALr2pQ3/Qohj84//N1/EbLFH65EcMCk5H9Uxjc14F9qefMPdLVI9QILQ6nrOf5/
pBJGAfP3ShjwDN45QdqGizIPVBa/278K89BLNE6uu/xYqnq9eAkZ8AR80ziiocck3KfmoW8c3CzA
mZnSCIKwZThiRwP9WS+vK7JjprVJR1HHzAH7ZyAWKBZ5jKWYNTf+vcWArKPzdrXCTmXDeo4zb0EJ
3mlsLRCfL4HHOXVz+MXhkso5v47o9H55ygeL0mTZumtThOqhQgD2BAfYi1pF2rM/TdAnbpn12k6x
CoNSOtXOfPOVVsSW82M6ILemSn/YZABw9SOSrwb4Ewt0SqYhqWTgfCjQZg/tsyC7Cj0dI0jBABWk
388xwUq5mwKP0a85xkm2LYdkbpnDpIbznuJXrNFSM5NOz3WPh9wOJwa+00NjeUNKe4AY8LpidfPx
iy4ieZoS0wUolJeNDLOkJCyI6qU3kU2btnMU8vaViUgD721Gxl7t2e2DTzJyCiZ3uV2O1B1IeAXH
le2TJofB6IbDd2OsuqDGk89yXZL70VvqbY2CHgmFtzQ6pFDy36hve4ORwURtWzXefnDXTc+fbqgX
gqlVM149ZqpdlJuJfaACEwypibScYnL+2uIRdmexL9vSvEDrghsS7HQ7+gorkMswhpFZIxsuB2C+
PDDaMwmCQQBvLEH8OLrL/MqkJ38zU2SOXlGlkQ1nGeN57vwyqlk9QRcgAzKYm02FQ2GXViI79n5g
vysMBjRlKbE6Xlsds6DqTzImb0eI4iklDepxnDHjA1ZMvIjgLKwVk8t0rMK3vrx4TALa0AiC7tO5
Zd2XeeptZtZIxzzBbmdOfXkG0NZtOR1RCaxZwbjYrcLGEOk+4ZL6cpP8Zs2NW/Uwwm7+SEZmU0zI
FvMaLP6t/lXCOFWpy3ctlM2PbYeQY2qa9ZttFS/K0Na76yY6iSyZf2Uo4r+5aBk3ktSZHfMueTOQ
jqg45vLY2tOvmCrsY2W9vg3QkS/hmCb9BzvwrVrpqEQ6yTDX03mUeMkKAtN29rgSgOWSuHNoIZ8c
oT27l7j2xPtsDf5VeNXETHPqj4HCzE/sSsAIvO5eOnDu9/bkYOS1S/s8QSy/Usgh/Eq080hQlbiS
86jemipV77yjxX6eB/s81GtxGKpKX/NVFl866d04itvEO2WtvT40Tj8y9cenAg5ZjGGsfY+RWw/Z
xDDQlRj2nF38pbUfg9V0abf5SByKuY3Rt/hZdvOH2PcDW7u7sbWz7zB7iHy3l8m86HzMLn2aNy8D
AVrPWebqk50ToGjMWfDOyl99a0e3P/dOHRhb1BzqZK7eau1EmZYPADLjoybact+vZgIEKvB3bTM6
v52RoD5wBMv3WWGDZFt/rHJdHnGyXuBcVxuSMs1w+lPjVSVHi1Joceim48BmciuHn0M1waTJq+Jg
glYLK4d1ghAdvreswqOSmvNmnd3mU8fOcDabKdsVkkA0t5LTo6rZy6S5vxzqdrAfYUAubwPZmV/g
6sdHXpD4fgY79B2ZiohGOZUbPif9pi5ndZiIGthrqVxWgkOdv+oMmg9vO58WY2p2gZfrn7aBLIem
l757jk17O7vzrdFs+wdPgONjfb+gyrWIDPHZNf1erRSdkQmcn0eZST8buRc95+OFgNkHzTL9atVW
8mb5fP5XJ2h2s73AuzHxf16oQcxL0OfBFfuB9bjM48BF0S3EBdSCUMlivi+aQWO55YMKizTBIYUK
ghpxolzLYD6ddM3MHUMvMaCDXV2Ghl2mZ3PUIAk4Gy6EG6uR4tldUIBFZm/E1MLu8pWqaWaZYvht
xkRWqUO3dM0ncjqUZyo/cZdAtmxq64dip3QsOgeUoMyyF9Gq7inxeu9qsbAOjQEGGT1T3rx21RCg
h/DWy8jk9ENT+3OjiempyGpW3nx6vLtqmrC6s5ZeIohUZG1WznQyknLcx50Yrxht7ZNVWDe4c9N8
m8iQfJgdBuSLhCtkM3p45GbT724w1J9+X3m/F8hSqIF6NOGQy3+ynlNbYOQsm0nUnEj1Oy9z52w8
gefJwNqbR4HRMcoWOVYSs8PRpwkmLMDoE2IQuSuxMUUqm2/xUPXb2gPE7TtlhhXZVfnvSgK76oKx
+e4nletuccyUn3aS+PuqmePLIGL/PPoV4Xbz2h7TwKc7yklIXCzuN9bNfXHtpRncK7/sLrlY+u3g
d6gnaoN8xh6okZI5go7CY9UyVsN3YDVgqjTiB/RtBkLSzp6GR510/t1qBMsv02budEsl5bqmSE8Y
tPTGS5o67jsZYhw9mFoo5ztDVbdDWxNEiEVr25t+fY/Yz75miAw5lkg5zn2mPaGKHX/v9WyQeSam
jPzCwCD0Ac5ARBqi/4GLWO/MzP6QQ1dfjKRynn3UGiFoFPtu6gPJMbhY5AChbk3i6nJ7A8E822K/
YokdlyrbBKqxLgRhqmNiEanFMKV+qBPLfvX8ftzif0Ln0NQOFmzFlj2ADgZ4zoINnnUbo7Y1uQ9m
9+g5ifyi8S0YivV63QzTGDwLB9Vs1XTWzkxb8UKEcypZpmj5kMcNXitrnIPHIqm8PYzAOppM+87H
sMDbXkoTqS8aAunOp6C3/C1wseYXcaFWT1QiWom4b7wD6iwddVgToipeuge9FvohX3RzIPzMOsw2
7QxhP0Y0Yctb97Fove/UAtbLjC+Q+ETH9n77pTG8l6CBdnGu35ym8LaGCh4x8XZYImqzp+6Y/O5g
ceQloeoV6ZK6NY5wZjrSNNAUgAEAF/eV6bYklT6Lp5M1zCBpuN4Wdqw8mpJ5v8qdh5jadCcyLuvB
zaVCetl6amM3K/UHct3haidDw1ao/VaZbXk/omrWEZMfuee+q3YjAXissNgbGJnwDswd/XtPeDO3
gpe9U6C5yCEUio9mAUGkVYzMMg+skIZb5EenSETEkw0Fvta0aK3EOxB6Zk35Onbg6dlFPLltm4bT
ak9H11yA1+cNCr4CKiUPR+Cx919T1vO5tc9NjhXU4RTT5CoxPaWrnJ5Hs0hezbwuXqVFDShR1Eqg
AU1zr/M+OK+5S7WSOPHR/O/snUlz28i2rf/KiTdHBfpm8CYESZEURUmULEs1QciWjb7LRP/r75d0
+T1bVde+J+70DMoRrrAEEk0i995rfctrEFrHpM4gBq55g6GniPYkvjHKhJ2fHbIODTJ6MyPt2WIG
9Y7BSCy/WIRnywCvA+hUtLRW6x+jAbc7gAhxcDDh3ZONYt2gIJhPQYtKIchTbOtxOx2Salw2MRv/
5wUJSGa7j+BFxnVvpidAsgbf0j6UuWf8mdLoZwgI7qKN0PuuvNJ9Bnlg7mdoGquBvsS6xZu4aazl
VSQzcz3t3m+YdgfJ4BI9ZSToPJAv1V01XumWRrotybATJcJ1WhjlpsjiD1wWa9vPKGwZ4/Rrq2Bz
oxXp7WCn1o2kDWtIVHvT0PUrWqkFyVI+g/Ky4MSUI0KZktkZBoJmBR6uOiDrxMXX+1sIK/MBVc5t
MtvmkyXIJwj9qcZa6VZiawDWpk894YHNe2u91DMDKruEcE1g45Jm1susmRNTeVS7JfHT+Cq9W4xG
yptYAdfj9nvFk7nBEhU9Ejzj7hqCow+oO/QbrLgpGI7RDhdf8JqTSbpPGw/OvuyWEIyqE852j4On
7uJTRWgKvddsvgVNVawzv9ikC9ZRt21Ex6QcGfIPI51/gGMp8NaPNmpszSaqZGYjFlZv6sOfC8Mk
YraW9n66z0pJWadNHtqdBecPsRa5+2DrVfu5YS9V8crGoPrrg1Pf/u3gLjQkBeJmTBO8OzhWB+HO
S5Pu6RaJz0smKlqeRULSWZCff30oNep59z0tw6emUdWv/zdnWopVwJ2IPdsbjdlWG56RGaTNHNdf
fn2cvyW0ckJButk4wEzdN9z3nK68nmek2hhf+wZRBcRoe+/2ELuKKu3u6OzB5R2CBNnobJevjRdT
UY9LnNxqzGoorhGeVZtff6S/X2JlRbGx5iHcQdH/rvbvdXytUIZiUJW4nPUS4paVqeAiuwgAs+px
Ij5P/cB1NkT0LQ/zPxSG33k7ARf/crh6+vJJvMr85+nqtx/6q3kUOH9YBqjxHzPUvk9XdQavDjNX
18e4dGEDfvd6WgxXQTL7rkf76GLo/N5SsvV/p4WEiP7nJwiHqMOsErMpUw86nfa7YWph9Zo+R8lw
tMqFDMKbJYdHRhfSsttsro4kHdkzZRWg+4TdCPIvEuDz8dHxhYvBvIseitKPFnA2lnkjjMy9ZR/h
Hid4m1hTgOaGpiwYx5mWQEm9pP2zLcuSaC6vzdaDGfTbABTUyQQrzltDxCgah4WYREjqITJy69TF
pRNCL223+uCXd3muV3fdOPbngFB7hEdAbJ+wzYwHlRjSrybiGp6p1ki70hMNSK1fB+ci8cuzMDsq
+HzZS6K2ULl58Z3bOstZNwpxVvE1W/ZI7u0SddNGG63ukDdMFScytMLBxR1tJzbLdEpX4bFHhf7q
eWVLIHwdUVgs7nTXMgW6g6OffGzLvMdeXWfN2ooHcxsknvHgOW1ydiY32wy6jalV06vpKOKRKVEr
P/AywbXPABOtu81EMtStZnmsuj4PdWP6ROAl+kVryGkia0N6bNMqyxGGOvJPUtYYIbVcww9FnpUn
fxySrdYly4HwSMQtCTPjdTH4nqKnInXNIi29MwOZ7bQivkVFlW2xjeW4oxw0KfDUdjrRjscpqfpj
pRmkzRql6686gpwe6Kz32xy6b9ixI771kX/uZtbdG6/VxyMN9XnH2mm90uyrD4iZuwdCdQsgUmy1
NpXZoJgXCZ6qkpb2DeRVfdsanrYm9aW61zrdeuhmu3vB6Vd8nXnHPppDn65dBui3pXS0k5V6BOHo
3TPnqplD1r2Alr1fPlsiHbZsj6p1xa6MNlkO8lt3NAxaYnprRylv2aNDP546PMXWkLarjBuHgo0O
02fMPb0I2TthptAWiwCvCT3sxmY6dV9JABYrN2g7MiTKZVXqNRIyiPPIXu3XwRz860v8CSbF5mQL
Iw57wE6Mchfyu2Q8bSdDC6bNwPD02CwweYu48XeMYIovWRVnd3rDfivN4+U2p3RoiJSPtM9oIIGG
RbE0glU7uhguePP111XqeqxfSXIguhOSECGeIBcK5xn5of5RTNl0dINc3yS27G9Sr4EAUDftcC+0
eHlpC4bd7Lia6bohDfQxoM679WlnMnaPr4bBq+5SEpbO9BTMTe5YHdXCsKATMozKU5wqOLsJIWdr
V3ZevpJo8cdV6rsMebIsor1iiL0zM9xZ4fRha8gECZUEtUL5xDLSMBejQ1Xh7d0MfelsUq3Rb8AY
sWGkWdWEjOv8DXvL9raMy/hWJLa5dlvX+rNIC3a/PNvTRxklxJJOfj8/uG5uxSGB7tpmyYxkx3yy
PPTLQD+x1LwxCgetdYZtRbeP3C9iNJC/V3l50ihPnjyjohaGCBI1od22EStJSgG3lPVbATxRzTjL
6cZavJIpUe6koKVwRD/FgyQrOwPkGSE5iSciDoysDiFtt+YW3AaWY8zO0z3Gb+OjkFHVh2jRRNNu
C7cmGvbGQGmODXllxSU7hy2TrbgMwnicXT+m5UH++0OESG52P8Re2XTnzkr6AfcWqSbVYWlMLH9h
52OYatb2YObjg8im2P9sx+gNKsyZhT46H0oYwa238RvUzFut77vsbUYmY+Q0fg0heHGhHPrPPuB3
+wBuGbCS/73I6vRl/Nfhi5Bf5p/GSN9+7K+dgGf9QWCq6wWKePTX+/6vnYDn/MFkB6qqqfNa/nGY
ZBtoqdjz+YSzkhEOJuL/D5f8P9RMCfJDYDKe0v896gPm6593Bsi8KKMd4l7hRHmEv7zjkpqtqPAF
O2IXDBqNmEpYLIJQ9vNrAjqda/QeZBvHjmRyo6dJvx/SqrtPGm0oYdcY9LkERMRyRUVO2yDqSYzv
mcCYzRTDX4js9J6uko5wtSIoLWAIvUzaeIpzg3ITr070OJmV8+xWw2thzGHMr3oc2sgBtVIv91IE
jzWYl7CoaOauarcA7IYkSwIkyMD1gqioUJr7KHtQvK+6ptOfA2hphChqqXmuqjE/SIFUpi59erqq
ABtdRti4rKZTCZ9vbUBhOkeLqeGK1YKv0hQYDZraonIcSnpr8QA5Ad5ZzohqwG60jARCL7bMEDFy
oi7BOIDaPnH9U4Dwkp8ejYFFkpYCOCPDDGrokv1+QUUcYqzmB6UzShPLktLkumVQBh+HbGnjsCp8
/dmDEnzjNkMQOmZAs1/H6t2NErmX1nN0g4naCrPVvJVpF5BKWVs9C3YgMGKkKZKKUQJpFZnfK/p+
rL30vUXrrCPTceX2lnEUvgSANzpG8TTnBVLvIe6NZ1H6VBT5RJ+PGjyZbv2m0L4uyRiEk9VGhzyZ
kjetkATesbpdXT6fVJ+KO1tg5uPPvYkIuVpVaHNCz2WqsdVFX13BDB7w6zQLtnZOsvTpRRIYq8Zv
XWoeY9+Axr/qOyiDR/DzSUIYpJEvO94/wtomDtmbV9ai2JIZCA1MxnV+WOx6Pwi7Iw8yG/ptl8bm
c8NA0N0azexjtQH9t+u7knsBv9ch66Vcc3ScTlI66cb2sLCjISqeBKGsD0QGz89tk8ijj9HpMSNl
ZosBQLhrlmQLRmYfX0etnXzMZqy2FF3OtdZwsX0atTjCOicNBxxtYbawE3EWU1ZXTDMYAzktQitM
067ybi4vSzXOV74tg6uiMK2vo4uJlMlMWdZwBEk8W8dmlubbINO75JQXNb8r6IsGMCMmIxP1Fz0U
sgpF7WWbLs7lOSqD+SZdxjy0FApr6fTopnRJSSYrefSvjC4wtqJIrKeiB6RV+gQHrHJkGAVdpbT0
r3JDlw9dbT87XYEVBCIXdJA5C+ehVWolfFJELxLOWMbR0oWSanmbKriX7aGqpJ1Af+bC/qIBIfAY
AASTCg0mFSRsnGeGOgoc1scAYNGFxJtSYcVwoXUbE8TjgeY31LGcdng4KhQZmj195ZQzfT6yhHlQ
FbTMVviyyiSAK+R9n28VcHxj1h2uIV1Bz3qFP2sbS970bOtvKS/ya7Yszh3aJfyFyUDPXr9w1OIL
U81XeLWCGIN+PU669zws4NciBWKbRZYhPiCKd+bSLwrXVl3IbdmF4jZfiG46P/MK3Zb5mZYp5lus
8G8tIutsMw5GsumTAWe8llfLB8YJOtsW8HGD1QjywpqadFlnvjJbD2wmo5kaP33c6Ex9wUA1ANk6
jAZEMmKIq2jcjSwUxqovRn09KJjdGMGNScgI/Rjw/S0SD6Ck7Juy9uTaXWJx6OlDM9F1VVbC6Od4
6VWAw0pve5QCiVcTMFI1IhQFmfIu83zKnoKhtSnK7HrosnwOB5GCCM1MrJKW28hQBMN0lehxFY5z
+UqER7sR6Wzu66j1TvXca4808Vj8Ycct22CcSJn3qqJraJYtAlwNakkPOdm6HlnMTZc94Vq6ffRy
WVnavIu+BlOZH4qaJ5SAaANvpHqKGpdFawJe/SRGsKeuprOsDsq4g+KIN4yo3epqilme2RuaNo/D
aJ4NRx2IVv20poXNJymGfLkZddKBERBpQXXitT2fMEvV87qGVL+RsK5vBGiyb2F7/9ku/X675CLi
/vV26YWdw7vNkvqh75sl4w/aHqaP4h8FDfRKmo7fN0sgKGk32pCpvknP6dB875sAwmJbTWwWgErV
PaH78V2Urv9vADHvW54EkNEepONKM4WMpgvW8gc6jDFgJtP1mNcPOSEpOKXYubXE2JyWYvw3Yw7h
ySIeDQx6ftSYiH9UY/CHY7Fp0kjdM6q9R2DICRIwqWcsck8zZ+CIfuF3uVPvG40cD1S8iRmAOQCb
0nf7QN6FJno9neOVKpR71BtSjiDNkKg4kctXdREjMmvyjUdMnObjD/fBPzSy329COTi7UJeECa4e
Zpt3X7bVdEDZEgHJIjAil0UpXdyKg3+cjQUSQLQET5Gp/+4rv9dVqaNytiysTepee99b7SSq6NH3
UHaU5EnkMNHfCFonNypQSTux/u9me6mkAW5SDkfAIpIh513LPNM1vFtsaneJFtXXnhKazOzeNqVv
kQofDe7Lr0+rqlZ+apzzANHvU1UE0NYAF8XPN9EsDQht0TTs+npqwZa7EalGy4I6dAXlgBi7uU+N
k19U9t6bc+OM5KJ6qprGA0fp5kuFklJ6Zwg5Zr8SgwN5EOWJPBpTMD2Dt/jNXeB4//B56X7x7Ntc
TR72d5+3YjwTZ6DO4cLigXjUSoAo1zIu6AvGtVKttLExHngjzwX0y84xHnkG57OKCN+ZOiqfQyp9
a88YyXmNLSncFfkh3EsyMklsW3zjNGGSTg6DbpJ7jvrIOJX410t4AyrOsDcl+jlNpJipZpM0Zbor
xkkTHomIPSPF60abpzM+x+kuSgMA5YsYaueTzxt+XrtimYaNn7dmdi0sh8gOVgl3nfoYDHckVGkf
waQE0bkVvHEBDmWtxRBOzlqMrRWkg/GFu3RiGGsgrZ4YEQeDfT9V83is9IQQQBQWFCWUmQRAqoVA
oFelUTIQT6Yh0rgL8lb4pJe3zUufmej5hG7tv+V7TcPQvPhEkd/pUjI2C1o8/yH6C9XpEM6rL/Tp
/C2OqhwiQuvpAZ01VFaPTkcMSbqkxG6RflyRQR1ML1gKER+6gDMlZxayZ28Lvin7buTXhSRQjF5L
9ISxmEyYHmnya9FzHi9ZVJGwjceeAPDz4rfB09guzqurkQeWxvRdWhRP1hbZHrlQwaTB4pRg9M/f
7tUki1EbJlY60vjKJ/lWZArwaTt8WXMeGnklR2LCQ1Ib8+QQeFFa7nMCXwCCuiYe2k3H9PZjMozB
k9+wnq6R2ZMaWzLycVdD5dqvtfTJOosbHn78HsdgFsFTQ2YEvd8q5c6gDIQYhPAMA93M5YclOt1R
4pCrMbiER4Q83c3LBG2vDOOa4nA7gCakAQkIZd/jU2pWI/iEM8zYgBYaVfbucv7tqXNw5/j2Jsk9
b02UAX3xtgr00+XfdFGEWZPQONaNJdlpfNf7xOuG9RgHwbZvJTcwXhl2SmR8Nzspsyi6RuOkN9h+
R9DvmO0D6CAMzCmSCUTu6dkjoz91rStxePpAw6cHhqE66uQIbfawLfBkKA6Ico2Aa9D3o9F5w7SK
AR4lBylhFl3Nep+N6zYmBOvcNJVTrJLaAY9aJdBHj+YSzOhnACQMswZPfMSikd6NjGLHj5LTn1wR
uzJcSXa8TGkZrgMZGVBUk/eMQnpwOM/ysVEM8ynF6R+Rl7ENkM60CXau8cI796GwOsQUhHBKdlEw
T9cdjqdHF8HVJa+Uy67NJ9vJXbL2EuNZ6mDVm2R2VyiKDMACQNfHpEXS09Hq+LOzc1xbiSUpSUDj
TNeDpw07mNNA/3sdWcJKr5eTL/r4rZUsm9Ra3qFKE/fU6FUA9Hax5yO9zpILPtEKwNgS48Nolu4t
SBMVYK31cbrm5g7QSIJWJ0BskFRHnhc9WZXsKtoR9ge8sho69Pa1MjygQYXu2Lt2BDbLP7S46YSu
wnHnHMJaYvCXFevydOY1x71sRoB3d64W8ZZeFDhfdsSQUwo+KZhKpjSvRIw5wzCdLyHbSkx7amyj
eZkxYBbwe8bXqaZ7mjkuCybJA0gk9exjJhYeLGpfax/pwPFTD5i+3wR6ghoqqta8RutH1yk3jNuh
LPM1SEKxQG4jXlgQxi+yMf4shaYt+yWxe39vlQI1Rmg0EvOJMAS2KtOyPuHmdYjYqKgJgFQfR62J
7xCsJPvYDx69JGmfik68zuWkVv/UeMJdCzAYMeGJPBHWeYeomkNQN+afvRYRX1EkSpoYjN4Dfsbc
W6fDuHeYhQ1ra2whVSWGB5uzFv42oMq8nXpz6rcLGoMy8Zt1PUl63EOJBcNmAOLRWLedYVVaUXWq
PM3+VBgW/77hjSU+OElgRp8Cf0zJL22bqN4uEMgKiAV5j1RC5tqR8U/PqSuxvi4UqM+z59e71K6Q
uxC4An2uS5lYQYQJZzOSLxjz2Ys0HQE91ojaJzcGLmsbBGKTwqhjsbCLWDBkkzOWmcw/adPMa6GE
VnCJGXiDnBbAZMVuQOG/cNNQCU5nGeu+8vSrW4nqnMZDUhsnCwUWrC3XZE3PAn7PYPJp3C4JjnLk
0mCrD1gHS6K0sCir7PAUdWNM30/lpk8WeUlu0aQlbYyc9R5d725OBtbBwYnh0jF49wFnY9DM/Joj
Z7xMytBConHXWBzedUbSbLyZ93gtOLAVLfbrQtXdh5cl0Et6cvlQEatbf9QJXu7GyicPsxnt49j3
dBgLZxlWotPkW2XlvDkMS3BHmEvrvOL1n+5k6rBOl5dMw7nF2qNs8x47htkiIPLbxzIuoYttkrGT
iDSV6ukJVvu2IHR2mPvprhvY+5ZYijbGQgrSgdYMHhR0iYDnbgwgWlaoi6B+GQHsJbemo+Jt07Lh
u46DipesqJ+9M1LsApVV43bA/lZFEqtWyOjrg+eF8WQTBp9LvGTI/ucHgnKdFzcxWFhnoWVHVFoT
vTqMh4CzeiN+HD0UL6ybhXu00Z1LYKwMIotaIyymT7SvnWiDq6QfAb/zmdnlpJoXPJnTyG3hF4I3
eRt0xqMliFUnXWciUlF4NjmM8ZSqM9qieIUJwFQw7BsfmGIpWKoeInVFifzgMvUqfbWQXEbNaKka
OnPRSYxwUGemm8KHCvxkaDOzcs4TW8sH10q1/gGsJS67MP2G+yYtKAD+raaxioUdt3O6nXNAGsaH
zGe3HF9NCh/uKZA4wl9mSxe6OCTKdN2N2BJGF/h4eeGQe8h6D/kFTl6S9EF857zhP+jFCmJeZEtz
w+Vvz7XPypIr2PmkBelB6wCgDxIUuq2g6DFi8NWMUHBb9MRmFAqgXimUug5T3Z5lFLbQfGOfJd3C
yb419JiAUwVjFxNY9loB2mOFaq8u1Ha2IXDw6LCQOcuOpFNgdwJE8SMq2Htw4b537VCveQJHIDvV
10q0XwEY3gaKFc99zcaghx8fdI1+S6NsWA/MIF05l7tJ8ebZG0cPkwuDPlM0ejpPwB1t+9bWIdUj
Nq/uudq8lxXHnjdfeWVf2PZAjUIf3H0cFDd9Th6Lxam61fFcfGg0t38hfsY61QPWk9ACnE+h1l4V
iqXvDncWaH12ftXGVLR9xnOAzb/1KUuTRibtYA86qb/TsuULpm1o8XbPI7x1HGtMiEPQi5qNtjaQ
pcobWBLUN6gVJFHZP7yvWA074Ml9a6JLtLBK3Mi84CYtE1ab1BXckcugoBQRo1x5N+djRjOWbff6
12WUqjp+lB+ReOdRcDg0FmhCfkuz+KEURyOXBbzxml3DVJBNP35tlHRq4/vr4/yt+uFARJrRy6Ds
tyncfq7WyOPt+qzucLxULotx7xHE00pBALQ9GYqkoEqXy3L46+P+rfRXX5CBkksOs21TKf58XEry
Ai/k1OymrHBfOw1QaSmnYtqOXsL6VZfVfHbdRFl9mEj+Lo6cvs37swuDgKqYB5wPwTzrp0bHLDO6
J4Zb7yC2oWRAZ2c+ojmAZOXR/QV8imt6pTeCskTtvE3bZ3G/nID/dOx+37FTaYe/7tjdfJnSz/W7
np36sb96dsTII1uC6GsFKr/e1rmA/0/qBC4CcSBzSloQnqsaHn/17CxPaZ0s4mlM9rc/TzgZfqIk
QB5lIFcyVTfoO0jjr1YSDI5vYI2//v4vILt3NYNH+X//j/Pu6dWDgMPTHbTJSiXxBiXVT/dXC2Vg
GeMqO/KqS+dXG5c7uVy219kbHUMF4wlrJFBmJtiylqW2VxEQjghJHKx2JIXrhI3J+U2gYUbxoTdO
OCEUWK6nyvW+tKJgU4kcSCztrupioLbstYpxth+Qii5+H6/gPJgYxwu8ThQQM9Reh7HhkiWwvFKt
8+6Huh/ASLMZgDH7YFWgiEN3xHf2QlRwkc6rxdZ4SQsoR1V5SH1tDCff01CZ4yNfMJIuTj4lR3dA
7+A/JCbbAcC9OmUeZCG4OoQyonAvsRQhIDU2PrKdQv+Ytl639FQng2+W0JhLmNcpEeyQd/T2c6JJ
sfXaZr5zzKLywmUeM37UnbXlz6ZCln3znwfwf4Rx4Yz/umXObjf5V/gq6iJ9R3P59qPfG+fOH/Q5
XI8Wo4Pc+fKk/fUQ+nBZeG9hd4ZVrqTCLP/fH0L3D+a1tEAd4lZNfozn87uH1fqDf2qwMluBo1/w
MO8eul89hJ7+vnUeGDZVQoB2lzQq3fJU+MQP71BPAQdEgR4NSbvanAfK6rdIGBFrcxCIp7qh0WvA
3l4COhG0k72nIgsAjC3MaUJzBFe0ZU5a5puaWNwWXVttgBNt6NjqK52q/Y1gGxrGUWLvUWMbp9op
7H1ngzvDF5O1LyASLdQLBm/wMSPhgOeUKT9ySAqTJCJqQjV/Gn3hjQdLWLVqKsM/Golpv35rFAYK
9lxXseuu+tr0myuTHCixobJTP3KJls8RnN2ZLfU2w3YOPDLeI2BU+tM5hgT5VKbGdBbAt/YRuZQR
DaTJI/DdrPIaY6yofWhYnnyTvm6A7lX9PSMhptio4IyFjQ29ZIaD2UM1VhuRBq40FY4Zi51uWMaj
WgdfPZP4+brW+p01JNaHZaTEqiw6TdLSqe3cUhqn2Gz5/uiXoycC7vjVLXt/UA/U0NAtgIm8ZSLl
DFQ2ppIUK/+LFame8WQJ/tllM1LS6nmdY1Uz9DEfwDFGPu0ImPOOLEkAAFFCo7G3XER0bjDxre2c
Y/q51bzQXOK7B5eCrR916+TasCErEhxPVk6Jg2fCABKXwhmN0mFv1UFODCN1M44UdT7BwKlSdCpp
OnJf83++XdBCJ4lrHacR5U2vrvClZOOSSvnszjXgmxFZt7GeciBya0xZeXpPi5mvUIMdI4OeUgBI
rCzodThFz3kZM40SKJk0VWDMED/ge3g0dYiXcIDY5mWCJM+VJM8X5cJ8nUiKr0kEk2ilDxWzmmI8
d4t0tjMOVDsElQ95nuHkPU5oJAJANLWwMUrzsaIJ8XJpxtROyY2eT3YfbdmD85uWyORPdmJ8tkTd
REgopzsCTvk7TUDuBlNIrmxgdSRIX3o0TNd6+6bwPHbIuLi4+TST4jMaVLqRNzbdGxr4Md7gAjJO
CW7Yce0FExe4ZgJkInqM1WssayhwKwh1TLoCxrwbet3cbwaP5bFu2EbugPRbey0bqHqJaORzp0tP
sVjm9GwtxsYRJOSSO4YYTvk2UcbEiD8I92LWzX1CK5lWtaqqfQv6W+lguPMNyS8D6EDENQqYDTYQ
uljDEGwuXSoge9HT5Ra+FLFzLutrYowZjambNHLpa41QjvpwNEljmXB83pULrX87QRa7VfnP2H5V
o6OrG3oaTeGrDrXq7H/bcl8eCVQXdD5SVfBeipBWZ+Hg3di+LB59gNZpSrBxvWs82mMdPWmqt79q
6FIhUmlJpy6Ex8Pp1oyPFtNP4Wk647Ain4mvo6eEfsuJC9peOsiE+3CDaRYPucyhLYN1pT9+6b3M
+sIKwqDE2ntJHRzHugiI1oXUuurSmd9QQzCnMsdZCY/Tk4l1l7UEMq81AeaIofgSrPWi8XauI3Rs
7aoX1E6E1cJrEbibck6DNaFN3i5y7pMNiG+eMGYTfCD6CNO5NMHWnGc5gdbK+mCTzi2NGdA15zxg
efarXGN0ZRT8Hthv9j7PqbyyjiVD12lAdk7TcwZpjJwbbnQyEpK8fcn1qN0Fhoyvoi4xHy/DTZcd
U7T1E7qMD5KoZ5uCliXSItTsOOU5d5QWmFyoAuLzY6TD9jvEtUcnwqrKIjmgkIXuqJNw3dsmfYth
5CoVaWS/ytRkaTaimXsKrQo3+OwuXFYhVQzxGPCET5VBkdXPxmPm4O9d5wJm9goBMPeLIZnN1RV3
6YiIzcXJ3xqnFAf3Y8mMVMCqbOJoMwSqWAMPW89gsVRRapJD/RbnQHjSxOHuxpz6CECL3hyGrOza
Bgmz6w0ldr/c87YJwQTHLN8ZPKy6/3vPxd6dDsETe1raupaulj0y3tsO2BfbPbyRkvWNRoy/RuKj
7sdgln7YtH7whJGbC/ltScukQUVN04VbifBf0e8zMtwgAWFXFpsG+dud7fJ0FUVOIHM/cnotCr/L
E1cOvv00Vt2Eob51RLK9rKx1ndAuGxO/fTJSGKFPYxzP+UcHBX1KIpxapYxhTK/spHNeA4hcm6xv
y3sj6U1aedUbodHBXjSNehm0uno5A27AgEln6jQuDgsZ8lyeYB/VmLGaElgDNNLmZN6x/FikvRox
mMVkFQMWJhO2XoLrkt45rksvoi0sZBoU90uG8lpPEbiFGAvjJ16lgv05XZMD4S48NbkaSLG7J4gK
yjKRadpooowHdOO+1VX5VMeGOJA61evjagbSwj7EEo/Unhj41YsICn/xiLi8Adbe+3eop/WIZ3ew
sK2jAGoNozsxmq2vwQTGBJPEyYfUaxmRzFX0Z9uZG82sW6KQAicUnRfqHu7/cdWXRqmNu66b9zLp
G1j+gSijOz2x6zAIuo8Vwvymke1WQ29419gDwQreOTIxf3ycab9qvCdqeBN7QGQlqyrINkbRyJkY
+ZjrhpH+2nTNhdgFZqcxVAM7C5vaLHeG0ZJDl9oN0QJ2bm3zyhygPsL10HsQnQ7ZM7DFvXHG4lEx
QdnOLkjiXcBtKcJY9ojQYaAH151lL7f+1HkHmQW85tIJ88SkNWiRRuODbQyYeXW3uk2X3D94ZsTd
a9BychMfHJqfNSqgeGK+mXv9NVRnxOP0nKyV1JzptbDr7MPslR/sDDT1sWilfU8SIISBTo5+aJMS
Ri/NGr6S2xl8SnykX3LEJrpwk21auPprH20XzPwM88PQDut56kCwI+YGsGdjtCBwLLvxRZLNN5wv
9y3r/Gq79JhMcNnpmzgdPwQqLycHdXHlReOfjCZDJ828T/gw53PizAxwIGpvrdxDAds54l7iz2L7
U7kbZyqnzzD6HjVCbrDeSnnjp8lyDxLECWuvL7c1oOqrKBi8I/JCexO38rENepiHwmVnRG54W990
S8QSBbk6dMak2cTsGw59KYwDqgINPkst93nQ28fawhjNSatQ8LVoqVwElCQ2+xsN2jv9fdJSuUPy
O9w/a49dp7bkxi0vgZktH8zWmMH1vgC1fh8DkrYqq9qZVIRXyNLZs87kjkykOe+A0uAJTWftRWIE
WGeNCICtOaR5Ey4C9UM/50hRj/VcdB8g/mnHuWxgT2m+x88BLHY/dUMRsC8huuvAPKzFo9nVz5ky
UzJpKIeU+5sRlCnoIXqjpZ10kCshb14PH7m97T2A4Fmdl/sRRNyrlpc0clUr3QDAj5hNyK1Gdg5x
Td4IYmzp+is9ypPQYUgfsvjH6wX3MMk8SbcfKuetSWJ7Y0JdYS6lF2q1MvYzULrXSIBRXRMINz2z
I96wuxbsBFO9Ws+5nm+6Ftdt1LKisPKLcpPWBjPM1PSINwPGSB7GvJbmTI7ISATCEX+VBw/R6gn4
YCGh19WuO0c/E0JQGNiICzGzFwfOnJ3TyMBfYWSlwiQucojfWPzjbZIxyETN0IAKHECyx0lElV/j
brrq3ERjYRKpu/MBcTxpuTR9XnuR6YK9N5K1wHNAyG27oWlR35C7nq5TkIBPAOSL/QLHZhUwP98u
S7cgZ1QDvsyDYYXf4cMYTz63uFXWtnZIHbXxYyEt0+AzGV3xkZn5CcWl/KjyW64Bud24ecWQgt3A
Q9mbyHFH6YoV6QQRtquWDv9H6Ta9vi9zZLIHrTUWk9wXKwvwaFl9OyJO0Ng5gSu3yJPrgpHd7FBT
hjhp7b9EbcGiHmXZ2Mws3zMIEbThjBWvvAxOkhOaBXFJq1hq+ogWHbKm9QJcj7euCklyiVTwLQLy
COAur1vmFe02h8qDpdIpUR8MwmTO5vTsQRORsNuqRslGxB1s3k0p85v5oCtt0myOxiMDlSIsW2BH
NJS+dyf/2w7W+/YspbNDYW9SQJseZfQ7cVSfRDS9uzTbRXVQiHVZI0//uNhLL5/tGTEPeQkBu5Ga
CTyK5DHn5ftDz+8fWmh/t8XSg8POyAfxfItP8a5BPCauUS9mF++cCYEOs3jJ0KMPjMhU6blJzGYz
aq5SK03i666JlopuloxOcdUZj77eGyfCetlV/vpT/cNpQaaGFI9tu0saLR3JHzsKldVH5Cvb8a7S
2PrBxZjw16RkNLEjI8QdeTk7n75c2BxpQ9z8Tlql2tI/DgU4GRzeVf+xBSe/893hZy8HaEE0ozMX
lEKZ0c7gU2TrlxkXJJkdgmKs0bcecy/S9obaflc2UJjrgemfeWu7M/rUlZ53cbLrVAXdtDQpv170
NGOF7es3p+sfLiJ6K4M5Bs12pB7vz9dANKxmaX5BKs2ApwG5RC+VyovQefFf7J3ZctxItmy/CDIE
gMDwikSOTA7JQaT4AqNECTMC8/T1Z4FS2anSPV23671eutq6mmQymQB2+HZfjrmn3iASAsyc2vqN
/o35vu7QKuqYs3yipua+oIvy7/+AYtV8/voW4vozLXM1VZqCx/Bf30JN1trSMzcQWCCv4X/YgDok
qc8tEg+VEx/b3tEw2nccY+axGjhflCM+pb2AY0CHXFutZzDe2b9/Yeb/9cJWlDEBcBY+/89KwsE5
0xRNHR8qG8IioyZnL/gn49g4E1OR2ZYPUGxd6zirdaE6IRxnp8EyBpxQAxi0D48R+EFOy4CkmItF
xzFWSzhERdbC+J6sZqc8hFpBMg+tB6sPV7YGWpzRlJUz4HiEwfefh9KkGLFYLasKUM7VdB+HqxeJ
0Mh0t85xb0lJLL1cWuzWPvUvnID+/u0wft9LocU7ZINses6REL3f3Zmx0OpkxgyzN2PJPdBQCx4g
t1+POuXEq/8wS2EHHLSH0liNIlMR87JmQHIPk2fzbkUmVLKNXDQaOHKL/8qbxX9OoH8jyuc4UprG
uuYZ6QgAiDjikzmoCAVsQ8JxiLYRPSaHZV69mdIg/0pcdGZfCJigeP/4Zf9dBf3/VkE8XbiF/edV
0C2omr8sgX5+wS/92dU/SW6Iuk6UTa5qMar2/+rPrnAEdx72C9w11/3QH8Zt8QlF2OAmKhybf6wM
8j/0Z/fTGlbnI2eyZwd+8I+WQOJ3+dkBoIgNVq7+cAymvxthw1GLIBZKeWR3W1GEnS4ZeLoqPJGV
HzagZklVmCmcwoYzD9i98OSSY/jiATh7kiXCsGWn7TNE4fY5Yvu7/dM7+X88YH9/lPHqDJ1fnxdo
mLb9+43QI0ETitGzjulgqTcJYPEOUmm59gRyX6yTfN57lQ78v1LE4P7+Z/P8/u02DFCF/B8LPFt3
XPtjP/DnBynoCqTxPqmPYRS+FHWI/jD2iXedeQQtAruSzhlaRknj52w7V5PlUfiJPvw6LeXy7vQt
R6lqmc1TlNOnldl9TrNa02dbnCP2xcFINW/gvcljOBbdWVRmtbP0iuIqSpcwmBew3bHBFbexMWNY
hHwmWF4xHRKkwwvZ9wsBXRcjS+2bGG+579nGFyixVJohufnc9nBS49PaskLp74nPlJykrBJRrTPd
bBfhl4o3rNY53CeW/qw1jYZJ13nsQWflnBprbjuOXZX0+jBAaPE6cTbKHA4zt+NNRlTcTzk5sIZz
xoGW05CuxCoGkVjQ7/5SgtgicA1Y+yzHNMQEPHfPLg0iMAR0oju+LuIVkUdtHZNtNu8oubL3k0ca
TbOMsfV126jv12PeBV9dIoKU8DSFM7rNPOfoTeAil2zHnuz7bsB9T1aZSwlHvBuRk6prGzsCSsuj
6FW8LTtn7I8rCZL+CKPs7ieyWfFGmCP46sQW+g7ZKnRpjO+Q4X1po/9srWhZi30ahI4oSowReCbH
EqQ4ap4qmlIOko5WSGMWo/so5YuTzu42lnZ5l5XNtGODA027p/PbtxraaYEfTWKnp3QrNh1BrBnR
bo8MimcyNoZdpiegIIYh4Er1qM9yivsF7y62VNWnpyV108CVnfOGvbU60Lu5bL286g5z0qhl1zGC
Yj5LCU/jRMA0uxnqst0TbxQgmF2IWq7ASZmup4gxXglPjoy/W6M+3AoqyKQP8q/4zpNuLRJaatOv
ZUJNqgeAkx67YZGmbzuUBwZcew+4MLGX0qfS47yijNYeH+jkS6bKr51SDZuQlUi0SaewFL4L8+C9
THkwg1Bo0r2hq/EdObRYGxFjwMF+xaJVv4aS3yRvQ5LnNO2VPANv2xZqy9Iv5hEOeDq8rAZw7zyD
Xn5bcOb0gAz7qeGqqLXuWxn2aR40XlfHG5vkXrLtqMXRtip052sMzeXMItfpxLYfGIkfZhOczYE4
H9tjLSxXTbBsiihoeizOrywAWEjTErgy3WZZouOMmX4giRrzKOjKcxOPSRXUiFhvrWL8WmcuPuqT
ro7o7tk92P/1Zog+R2tIUt6mSw+rr1c1jS2Gx09r1t9tjgnzNuEiRjSYNlxnI6t97hI7BUqQDLz6
KaLwu1YEXRM1VkgJEvvcALuCBtIBqSEeuZC3LUKUhg136r/qadPrVNA1EshniN6P7bpSb4i6ngzQ
FYmirbdyj98cZQfNZdulH/lWrRvw/xvL57w1NcBs2WhSe7yfQvpvloAngZjfZN9z2D+59FvxjwyD
tcXnCDqslfpKLOPwUkZTnrQkjGX51s9dwUenWdor1Sz2Td0KXjFnVKXtRsDp6co0qPY1fIxbdkAY
qGn4oTWsFemETBJxDlCKCysB0n/byBwoO/tFJQM6gYcjKLzOYJPUxcW5IIUAj5NXwGcXssYR3dod
KNaFCMFBQ4Z9ULaN84oeQIMVb07mbfKI/rZAsbbXfbQdt/Hj2hm/KKjqN7E9e/Aq7VT5oauDOUWg
2WZjq762onsi/2wfB9QuueZIx0tv52YeaDQnDnsX6dfyhZvARTUUmARLpuFOkAi9js0hRN/RIMrE
dLE9GsisNqurXn6TGOwZWumE2amRRghDwTnIcfOdLWz8V6BpYopgFvgnXY0QMdVuJbfu1Igrky6L
o4dEBKCiDYkc8pxZ+JW9OaBwDwcZnkPHIB7RUk3MYhZczNw55bwvR3Pm7jfYaRNwH6eYPpLWbgq5
4beF2T7/Ozj+NxYGEx8J09Z/Hhwfv6+98O3373+eHn991R/TIzzt9XD6ATLjm/2aHD0diJIEbYZl
wKFJwWWo/F/nAmczEErsv1YIwuos+mNytD5566Tp4S2Srukx6/0D5wIn0d/HI4Pw1EoeExiZPBJq
fz2lOnODI3KU5VEDzCOqPYW+UTpsYf5DliVl7gp/PT+N526V+Iq2ngOI96hQUegc6sKiT1WGlH1S
bC9u2lUqnFbR0F7lwyiyW7kZG3NbRPb0QktyXQezKc03bxUfjVWG7D05knpAmqSNBJ5thVhpsj/j
2RUFuNrrjVhFTQS7nk2prrPGN9E8F29qdzLmjpKXLppoOqsXi/0QZoa2OPbEZ1ki2bu+ZcjSu0Hf
DGkS3QIRcw/lnOSPBhczO6fWQotlRFcvsejrvcGT5dR+qLb4Y+2v4YeWO33oukUTRdeKAegpQzoH
DrXo9/3YGEGZO5ehF941XMQ6cIsoesWvibJoZgOJ8J4a66TGxZnqzZ7daXkYExzzq/ysKuUcG2aZ
HR0DjGA4pW5LxztFZQaJcsruNBc0scOG3Bfz6G6ZQBU9bUjezdr+MdaWvtEB8pw9ym2Ofbtoh1Bb
xMmCEH7KW3pyM9oU6G5Ml4AGQXXNehWtnQK2tWto7B8FLvetwdnmHIWF3Fts63dGbUq+a7tcqsFo
r51EC5FBjUd7lfjnrLe37chkSiFye1mykG/EbmZnE8ELtIpFgbWuDHp2B+zXX/UiafcMxdRZD5Gx
Zzsdfh7cRO3g7djvbsJB97rHv3IdySLz849txbQuLtwiH4Ikdt0Domqzw7mfBLRoGFt6m5As1vUH
6w7vK9jC8Qf4GW+3wKJygT+i8nDdWBdrHtv8PKfVU9yL9Mmd1PymMSUS+Vmkfg1qYbhyNfwAqtAR
7BOPjUMVuaxrDBY38brCCddljrmudbBwPuGTYNOjmVZ9cGEeXyZVA2wvzeHWKBo803XC/F6hgTWb
RGiFc+g1HHm7ht5gmnx6ix3Tsq6bbM5g6ccGaplWCsS6ljI+NlRwgosDC7d0Uy4eGyzD6mmfzQ2C
5eaITxfXMwvwVvBQnoyluOMhfUDaoh+zL+vrxjbeVF474ZmS9Cm+qkT+bCeNc4+ZZc8AKTTq33sr
NPZ5Z7KD8gdvLL1vxHrqZBuF83KL9be9a3vDLb7R+RMuZ9pz/NLt+idZTSaJ9z5uetoGnUcrbNOt
1/QI+nnpnUblGEyaYcsqoIrtipW4VqT4vOchOlSWkzVPRj5aGYBVyApU8uEuVKSLWum2GqGFlH4Z
bpS878UATIOqlNLGmRuFOmH6euw2Osu/m5r1mPMMQhGqy7aVs7iUk9eH7+naKIt04/nc4ej+sDS8
j72isj2UGXaPAoKlh/Eg20zDarDWOy/9SpPNrB3ccmDgkyqnHBPKMaTWn5G2cKIL9XqEbUS0iLRl
xhmeT4rOpHQUcceqvazRwzmSWO+zZXbZ3iCHWh0g3jtlMNAOQ6+2CENvW8qMH7kQZWHDvspJZoQZ
nsRMjsqlj3gxuPfxzKbfGFsFcyGCbhGB9fQHcPMAht3ZULT09XVsdlesUaVOvh9LRuRMDh6XuLRv
J8IGO7n6T3Q9H1ipSd7jjY0z4JHktnHV4PFsPoitlKcW3rjHJGlfl55VH7PE47qfZBjIDLLyxuhN
6PzCiPelM7h7Bff/rjTy8xJ5wvEbIRVUNRlfhaRoGXU6K+bsRLOlXw4JS6S+7AXcEts4uWwRpVam
67XK9lFEdrJt2LdpO/yV+oOTA5WwjXYRG0KRGupoWd4wSlG6Mzj2TWfXwxcGL4NGU9O7mlHKafOF
DIt1KNp3DbYjIMx9rvtFu8zf6rn+yjOquVmzyfi6QyJmjLiub+i1/hAtItwRB3WfJKm7i2VpIQ+H
Mj/m5H9vVeeSgaCp7zSQf/i24D68m0MRtI4dHbl1hgc2dfpL5ogkIJDlfhlEPSkydUZ1SLGcXDmA
3q+xL7o+i9IsqMY5fY0NU5woRmKEhZ/WaaVFLZROYSI8LGAY6UC9UzqHy53tUVIEXWjfAgF6WhzV
HWdIEkjA5bKXeGChvIlxrcHVCBnmNGnhbaLdvJkM9wqDQoWxxeRc0GDrGPn5KJKW9A0B6SICOHNX
zRElNMuKgqN3cW/zC+zgGQ9sEWki49a4WC8mvgCehdKr3rDLdtfCWcR3jL1qJ7vF3FKgJg52W5vP
lAhV4E2oNq2wuOwIfFak2cBxZ/pYf+65Dq+RTZs7bB3emZgOHOcYZzJ8HTYYZjzcZEqy2zVy+0CR
zWvtWsl5pg/tmX53nd5bgbEwbW0mAfg1fu8qcLyFqd+00FG7TcKVfydTZ9pDkGreXKfc1K2dBea0
dJemZQXtW4VrHwvgvBdQMMuVoIfs68gZ3q+mQt9ms9KP8D6ewwa5R+CsZHhwyL1ps7kFL9S46Bmk
ZcoQ/B6J02vYfDMDekvOjac/ARuNhjlLxByWJo4R+JYxqPQtCTDfwsfiaZxe2mGyvU0ND2CD93JO
/DIyOrI04Kls9iE/SzP0nx0acw+9KaCaWb7BjmSmwMiFAqCn3AkajjgFVxUrS+fBZNFM2IZ8Kv1/
j61N4d7l3/n+v5nvWTt6jMT/eb6/zfI3vJxvfx7vf33Rr/Hesz5hJUYP4Jr2Vgga+8NfIz7TBDkA
2yZfY3xY/flXf4z4a0JgXQ0hTK4njD/Ge/MTFAWJYMYPWb/uHwnDXFh/He+FDoLVY8RnhjMwyf4+
3jdD5paTLeqT1WnQ/qx817HE3pksgS8SnY+HnxdpgMDx8+Pcb+xee8LalOLo/whLThzwcdQUhZeE
e43ymuaRkrb8yiVCnN51AKpfCX05X+Ril6dYRPlVN6ZG4K3hQmyOSXEyOJLu7MyjtmtIy3Na1Rpu
5LhSaDp9teyLWVDzC1crWmKj2hX427wvA7FF9+DqFOuyh5ntl2Gcevdu5pSBoyOJz5ywSTiYxALK
jRdRVvE2dFr80mPCLshYqiziNtfTTIX1IO6inZYXurVynZJ4wq3Dcny8oaEAbsbOrfOlugHSw1Iu
nlAZoPzMqRUeuhZXFIFAis60AlSWJekapGXMMySFfvikblyD9qHRD3PeT7jnM5NGvQmlp0MoHwZH
bEQcCv3bOOYtGPMsTiSaKa4BiZ+hTFWYbYqeavfZt3tcKIxahlZQ9eXRMePH7kLhRABR01o2mT1E
OCEAKhkx5EoqhNWSvmOXmVsJyJS6AAnrTNE65hiAWfdGNoXNDbg17aiPVI7x8As5M2l0BA0WiYk2
Lnm2acM+kpXxkJGEw0vV6sSBSXhfBFPGzvaq+Y0WyWw7YhbezNkcwxnDnQXBNjtTgGfuVWsV1Npz
MsvKgcKMulSATYa8P7rDtHH6ONsVRakCbNLRrTS8cjPE+RTY0B4Dq0OPTO1IHdqFlp6mGIvnsNQA
92chLdULsbnbPLWfKIiOLiZ2oTuqoJ0LhXbDlxjcF2UpAhx4FU8XPg8KT59KUL6m8C431EwHXqUZ
G6KzSJk4sQJKmZ0bz8vCzzGj7GGKbe1WY6ne+ViLvN3gNOY5tMN8r2GVXgJBAeb8mfMkmcwwt59q
W5QP+E4z4bPFjDBGpbU5bTDYOdNGYVM4lg0HRt/rOAr3fdkdRwT4/Zhn0WcwCuaVtzg4J0Qlx0eM
CC2afwUjI+iBoP7gSYzQbToLPjN8fyWnNrX4M6Ej+qsWToijfExrBv+0t0zfoub8LDBP02uQkNKF
J9YPt7jUjSsxTepABA4AQjrzt+7ztrmgyJefGzqS90PoVF9HIBGiboYNjAT3xF+62EJ+szZzW7nX
C/77S2i38Yl29eYxAt320uO3LFb8lfEtVY1+pS0lUl1dm85pzCdvZ6XV98Grw4OQALTosWTHS5H0
g5e5/QstO/nzjID6bI5dsnbbutlzTSqJXlauMFvrmj3bfGPrOWO3Syr7alTUgMIzzPdYk+bb0ivl
aZzoSGc7jGfb52u1WwFLzl8kMSNkfj25K8N0OnE8Q0tWUcboLBiuY+mS+U+IlgaWVs9bNfbVZgyh
v/G+dLQr5vEm0vQNAOLxpHSvDFiUGZ8tRzNvO615SpbmIa00532SdPX6urdSdDGCOnhvqiV9dJrU
uirwOZ+JoFY+G7QwcJLo6Fmtcz2PDSFZ1bcPC71GAR5l9c3umUircVF3ZugtX2t2/TWNNKBxvWKs
6CKNrKcotuiuruF+rW1eFIAvXnRtGaL/0lHTXdIBSQ0AgwuONrGgzzenPqmit9aMk+/5iBTeDvXZ
6MNxK+1xCuKhN18MlPuDqTlMqNM4zmdjWiugaBVHjewMjSvOivUbplpt16CeolzorrpkadviSOoE
q/zVTjq0CY53TP4cfuJiTKeDsXJU1LguvLNoNB+GLnS/ZmPB2r9Peoy+7uqPDcMYUUALccrhQnvr
yYFceTYQPHTMNa3Sr37/SJRgA1jntL4x0iLirKbiGffNjYMVb/aj3sQaa2Iew5EXHwFeot5UkPLP
mjDUDXV4sAWpk9p0+vSt5pl3L0hMHyMtbDd8UwxSadiCray8PXa26ax1KzDRrSDPqkb+UJr1zvHF
OAtnaGmxrFnKAQTY1lg3uMgpgKSN1L1G0cnOsa6QetPlWwxvA587Eq01TU9Kbx7g5+obVzQxxSZs
CBLgj7uE1fFe53B6qUWjtpqN8rSx2rE9RFp8k2dDRId8EgZN2Qhia9Lap5i5dlzv39KldO9rg7x0
jBD8GAFPIDDTVKcxzYptQ0Q3v6ZYDOW3LQcas/XooI0TI6dd0LwEdUtd+OQWxLq98S7BcvFeT9jF
oJeKnLHHcj9HdmideIVzYNCMulGyYhuUZ7K4K0JN7nJjVkcBjnqjsykO5lZPzloTOb5dlmrf9VMf
WP3UfaElFNyAq+jZcLLXrhVf07pC7eDxeB4AhsBQbsf4znJrJtpWUfxRxMZmNqf2h4AHvu3F3D+k
ui23H75tFbHZBEzikjzXwodkEO0Ny91uP3oIbHNLBe4QpaaglcwD6WIZBb7eJtaOI7baxMIBWY5f
G93KX+tp7HcRtMD3guPIls4b/q6u+xq7+feGKpwjCJjVnpxlARZwh0e34/kzZKvDkHT6UcfNEZCp
MnbQIsR5qbT0m5e6kntnrO0BglJz2ob5Je1y+paoFtxVXVof4f9U277OvQNKZbtzJiYvjgZynxnx
cJUUirhNPnFa7oSmBTrOzc1UqWFrOm35rZNjsuG1PyY9zS/9HNuHcTChJcjrxQJ/U5Jr9/XKM3ZK
yG+1Xl36HlJECUydbdCy5xatUbGtvQiY934c28kuyRYmjJwy2kxXN07VXBwdZkVb75exoAWcgtB1
J3jvah08UbVEu7Kh6Rbwo+HbSUlKA1x3i4SxC6382iw07d5rKTPL7d47UH2G0dQsLmAh7zBmxjtE
48RfFGkyO5/h4/ac2pMs3wNrUUG3ADi3IuX6ElluXw4mJAbNMW+1Dmc093bnEY5RcljSEFO4FN9p
cwE8OqeFn+CZ9YkzSR5kWczzwOwvoyG8b0kx4/fU+PjR0XSwp6G82Bo1v15HQ94gezbuXtUfJ1S6
A8BypJNkcU8FXfd5Il+t0Hn69yz1352l5Ao7/JuzVPOd+eWvJ6mPL/l1khLC/oQDCyWJWiJ8c6sX
9I+TlGF9WpGBLklnj43d2mDxh83G/mTYhreuRHQHr+KfTlOApj1WmASwcX5g8dK9f7IsQff/62lK
l9aKScDIoiOqkBX7zRWZtf2Sjb2X3KUZS1hvg+1vqsGcZvatF1YWorNdN+1e5TrFPah/WIkYuBOb
MtJBjdNNTeqViBrF3j40nKwz77kTMQA8S9xlmb6xyeeQ0yuzA7tNfbzr8lp/R54esS9wc0jcTSNi
lzt4LxTWexUbmTvslWfBn43r9FSkpfhhQr1RPpe3+1VbeQYTaPaTk1m1r1SEe61z8nuJiWOPELkE
ppfrt6SQ2PmXpt33HHAa7jB0ckFdXkxLe3J07atLoRA6LWsDKMIO5eWU2SXEvAkwWcnR4SJ7HddV
NNYXz/aRV+L7xnEz+pjVNN8N/RJ6QWWMRbM1K35jHC9Lx9YboH8AZSm+qjkjRsNH6dNof03Ihz+1
gx2nN9Ig00Vc1blNuKOTVqG8jiCOTaygg5jEHsKbvMFvdUJjD47soEzxl5hfwpnbgcbMRpvgFEYP
jsXM5bdq5sw18/KPiR3GV8s44XnHmCL3tjXpxwg1f+sRcy9prEhpancwnGOgSczqeW6YLqOoBkzj
OkNx0tqSRK8mqcDeFOHi0gw0Or1v5hYfCfoyWdQ6U9wuQcrqtgns3Jm/YLSp7Tt+E0PfGBgopsDL
4ylIMG9jAWAkKrQ0/uE0OfSjKMkObWL1uzEy7UCuUF9cMM6lXnDyQCHLosCYO+Y0u2hOtIyH3Mhr
cdGkN1INVkD4sZxZQ0eS9vtYefg4kSBuUAkWiLGzKmKy9TOWkl1datWZdnWCIXrZ6051MkDduRW3
X0LDdLjhz6daCoNZdWdlNZLBUibC8nWThFDJORVWid8XLaSiMKM61ccz4br0nwvLtIJi4d27IJLx
t1rE4DyAC6LAy9Emr/qcN4NTU8xAn/0cMxT6jb7mas1pWqm/Busunkdh453tKorfi9qZKxyWDruL
3J0L7TzQAtGSfZsYATU3OQ/o3ld2WI5vRsEaws/ased4UxbzcYpm0DcttcFUsua2Hh/mlJMiIR8r
R7KmRVBsKDvSuoPeFM6ujJLkLpkAdDJ8DTHuCFoguLLZCK655jnpgiZVMLiqEOPueaEUpg4MzTI3
KuavGVRDsTq9Sq1Z/JQzS3Rnl6TaNg0PMed6Wgrkh1bq+yZz+iCOzIiuFRYXgLYdhvNccxKqLFU+
7AbWApxyWBbjjc/d8cWgrmXfUVYbnSy9BXTWpcsFi9U3bfFKrinNVtPGpe9b3nTKbPEV1ainu6hn
QzqFSrd8lyjM48J0pvZWWDXlnv+R1CqwiK47cCeaH6zam9TRkDYeWOw8hr3P9dgYjx+JWFNVzQ+a
xZ9kDyPJTGS7PAyZwfZjzGIBYjqcp8CtNLwNbatfL2FqXCyMzZxULS8ttmnE3Uyy2fKzuU73y2S6
p1Rz54y6cG2azpMY8bzhQl4CfhKdD27YbnMRraI+fyu1izh9BcZimReNboxhZ/ZxHiCkG1eQk72t
6aa45LVkzbFa8SQe6SxJAoJ/Bn/nzIrSr03tpG+QyLUns8mHL8y2Q4PBzrK41qxpgH6N7F0ITqdH
lr4kmwmztFubc0Rzxf/BIrOirQk/vJ/o677t4sI/WcS4YE3MEHYrnX10jsNs4gSwMVpbjzinNtG6
JamGg1Y3ptqGtNHQFKRkwaZJlVXv+i4lMo9ijszPJK2fsdnbnf8zTuuVunGw3dG52BIbXdQRlOqM
uD46Hj46Ysdk7nJNhtFGTdipy7C1bvLCgGiKQlGI67FR6prMi53u3VqZL3U3vUTTRAquYx0pApEg
umyGQe+gfQ0pDu2iKuDyzqK9h43ESlPx/IouYgL5RYLNyudlPhQmBabkCjndReGJxNro3lhuJnb/
zlP/zTxF7EL8rWn5QfX/AZ/x60t/zVWO+0nyrRwISKuXZB2Qfo1VrvmJiUb+WYj+Q5+WnwyyASxT
TcK76KrMYn9o1MYn3XJ16XAQEqjecGz/gQWFYo+/TlUWJmld6sxnLq9DmPpvU1XP6qVs0kQdJiTT
cevFGezEskzgugF92dHZafUYx1L34iUmu3QjKZOb0Z5UMFCK5QYNoDiIDIn5jHI139EoUD4MrR2+
Qp6eqBc1OTY5hG8PbMk4lnu8R1eJBouM2g7ulePEIzRAHk/Rf1HTzTMTCiUFQmlYEixpUspT5/W2
9hKcWc08jwJChc1ze0HQ/tEWKDC4UmZrl2mtdRtjfrvLKC+kKHcatK1ea+aJeyJWTHYBJfWkZmzE
OLVboPhqtq8NraHEpzOADfSFaZ7GxTWP3oSBZjvlrEF1LjMvgDzXfeenCPy7VomrmGrd1kRGrFn1
OZy0frIRMGzaDXJxpzL6iUZ5YAvqOVsCk8WPhD/4AWAi7F76giMYf0n4vtiypg6NyOZztZDc24S8
smcLUey5HPXsnjImcMBwhW/HPiwfKwzJt13bDPMV5UiRRACATOzTaoRzIi9yEfIcqwHaL3HlXqaM
11XbFW9kyja8WGeGcPKtdHLod1+qVxG57l2Yk0Dx0Ut1EYQeTASmolHtHOp9fYn+OVVFdZuJ2ruT
FFSi/bMBPbS8f7sBO+Y5txNOsnG8Rg85Fk8fXEa6fNUDuV/3ohGAvknxqQL4dOWhEDAMipBi2xC3
+ZF4p3nScrgFmLjVbdbUxDwWq5i3tpPipGnZvZLE660g4VjQHhat6Pidhbkzy6T+Oi5F/aXBlvdc
6fgANt5SS3t14rXvWEBog+piGjJc/CmXiRHGp4DRezCaJLpM5oIh25tQnzdyMF/xD7BG5JMnCZfG
2vjm4kDBJsAmtapMJ6J3VOeJP6VlcgiduluOkHmNeZ+EvXY2CEqOmxG/MWF6UozkVimM6I6xzCTG
57Hq7zEkS8QrcyJZ7WrC9EVj20+lmK3r+GeGkMkVccj9mS60P6KG0fSRO9R+pRA/IonzRzyxxgWK
B30NLcbVGmDMPsKMhMrWZKPruO4uaj4Sj/BHte7UfUQh849YpFG1BCJZgkm2IGtyEsuZ9oBi2jIU
h9dOUaCSrEnLmMglVefROf+IYaY/M5nGz4RmVOhYLZw1uSlNfNfJQrhTX3Od4Zrw1NesZ2fq+bFe
ovFzguAXaF6srrHV19uWmGi65kUTKsXwcKaGcLGGx+Nn2w4j+8DlrT2Wa+JUNQ3Lmp4oToVxn0xq
sqZT6XNjp9QB1H6XJa/hMOsJUVaW5n0wd9N0pQEgPrLVlsHslfdqcc8d+jAJCNGiO6rpNCZpv3Wo
0tpaHaMxDuE9M5X2LhfuNHlIl1u47CdXpPs5YXCZq865YQHxgPMhCpxo3GOrkJ9FsxbU9BzblrlX
t0A274VpGv7QLFTTtqSPI4vS8CFHXXWJe+0IN27aVJZXelm139PZudEXI/xSN9l4mICUPpT24N6m
g2rZ+ICHtfJ2uBN9aO7WEmIwH/G8t+zlJqndeZ9b1IHHcZvvZsFmhAqWdiMySpOSplEVIebliwqR
ywnT3y5Vc92NWYibOR42GciefR1ySk5tTb9Gyxxv7Za9D8PtV2yv9Z4jhrtNwjncERXDEBXKdqOE
UR8WpTgADoNGqW4iruac1H7vRK+r8ziIBKfDzCGqTiuj8nM6uJ/HtB4PehF1T1TkdXwwRm0fNdOP
vrHz/Uwefts1pFwHYYSvZia1grr6mGbU1CqgpbuGfuxtTL0Hs7DkVQkSaAejluBKxb5tXwGVPOHS
o29P05xLX8XePll4NNFZmyARWghsg704N9TCU+xGKDJJt26ddEhodfjZq6EKm7IItzx74xscA/XX
UmWKA/iUZC8VSW+8x0Pjh4nh7gqIHXu1DICcxlB/RvzUAEvBj1JjudywPVRXcz2CN4RNfDH5F9et
PWm3LcRjhxSbvhEeiAXqne2bxiB77SPeZvhUpjQ6e1nhen5UyhqmRNI7m8ww1YrMZRtmjejhEpor
/e7CvDGR9H1GXorvNQ5ze4dT0d6pnOyEOIyDv0LwrdkVf+4qvWWp15Z1kPRsOHSzubfDVF1wbOg3
eNDKwO3WDtqcj4FFp9JktJsJf8XBIBS/ujM1ThNO+t1k0fgdEgDJOHAgMFC6cJQ8B20IPg5P7E06
17T6MRo/Kfrm7mOWT+8TfLpt5dX0SYTGq+b1PxI8pS8ktSbKyEudMnj5VFpSgzvQUhSDXZPFEWnr
Za7Dp6ix9pOZvoZ2/w3DmdwvyuqgFbGo5tz7Mg+zF3S5MgLHad7qIs/8wdSPWF1IBgmj+o49dgAy
pEE8JfN9GCCUqo2xzNZ2sUNxB7a/2XI8zS6lsG/KiEQChVz9tugMNGoDLaTbjHEzVlvsfstNNHfh
tira9z6NH2cVMEoxXySLSZGOOZCeh5UTQKJlI4H7hfz5/7B3JsuRI2cSfhW9ANoCO3AFcs/kltyK
dYGxWEXsQGAP4OnnA9ta6taMxqS7bpJKxSKZQCy/u39uN+thpvHC3sJ0rtjltkkVpe9Gnj9p+F0x
FDYCm5JLEjH13F+t3l6xn35GtKF7bQpAQHPfKlglDMYBFuPpdU8+hqWLFAMis9m8MUuSu8UfTjRV
4hBN8ALB6OMSF4/mIVNzeTRHSZ0iQ+TM0Z/Tac4vBc88o2pH3+lt5++NDJuaFNm+HQt5qnv1aC1J
t9NxDSEj2yFM+eVnz/kT2xR+Pu754G4ZROdBVJrzppirEZmLoqG56sqdGqANt5r3EdGYhZ8yehON
bd4xryK97tnoLz3Plf1RGqXO8GqgCzxJ5VlW4xeE9ZdbTjRW6T87TMcJ+n0h8Qh108GTmFw7C6ds
Cjo5GD0n2XNica9Qf+MNSYBsx1VS3RmVG923UX1q+dDrogWPI26TuaNL3ZU8oroXM+VQxoaGWf3W
lNkzwH3nuloN93JK7QHtvqqvAya4MOvw/Y5wNRDIA4st/aLhdaJeaHnpwQGth81Gr+5IUMShNfln
EiKfzEIOjVHiHNDEXTR1d0uRQl/uGTp0bpDJ8ntbUNS5dOpp6oZ7qffInNUNpzWyxs4y897j2p1n
6lqjcYjDGchZgOUhIc7ELZ9ic9eyL0TCvItTNpQ1MvYxZhfcJGiK5d5oq/y/VUO//t2LH9etfz1I
//3it3nP6/4vxqT12sdf/MOYxDTdIuJtez5tLHhZ/jROF9ZvAlyiSQzccrE0/im1av/mk0olZLCG
C1Cz/37vs4zf6O3BleSYZKa/Ugn/wb3vK4D754A8FSjcHoVg6q8TEAX19NfogS86aneiRjsTTRof
GPwD2Lda+1gWS7515dBtoIcZV7NwiOXUZCB1Ft2jp3ucavJ6epq5tzFjYuiiN713yFGmbWz2WRXC
TspCl+7bLQCCayzNg5X3I/OnNRNpAXUa8vsJLlWQTzHaIbocIYdMhYxNfMT4CtKBlTO0aazCeOwr
OnWlNDD00Xp6a01j98QUnDO2S6UZHr7ip9AYM3vmM5OST1NiBaIq8mH2Zw6ZtWPvm8m2qsDMhvKa
kiM7waFrzrOLEStQ9CzvEcHSTVbQpTxT4HgsY8WUjFjmyWojf9d3A6sHhZEO9HkhbnHzGgrAzBxt
RsXdiDEz5spgFjQXL5A+tsRPOWbZjX0RrXdgfHeVAvOu2fv6TZnr5ypS5SbDOr16c4lFJWQPmsaL
dj0IpZAHpt56lQ7nP87h4HPCx1LRhnxY5XmhRWLn2pqL1IBPI6q50w2WK3fKiCmMUxWJF+RobjZ5
sTw2Njv/NCcvXFuN56m0naOy3PGt0ms6nYkLIn6adXQr25nGY8ytaYt1Ukt0cR6ryFweaaHMYbam
U+1pHwAtcaYG5GC1ZTc4XcaxvKq7JRR2DStKs3osSFjXYDuYlXfrx/CbtpOHT4dL+9hM+9Lo2oMB
WW3vlhWHMYbY7p0qSZJqbi/YRVKtTPrAWzpzBMyc2heM65S26RzFtlq+cIvtR58FFh9OfqvNqAIa
VANF2GTPpHJp25s6K+CxEzysV+g2t7Cxc32wLrTbVyeyH73TvtVGZF/bhSU/Z7OuUw17dMtBNZse
SK6W+6qpPTfGD79Q/LEj2yuGZW9xfl7PjFz5nOdJDPTsauNX6S6tzAUVvMbvhbx4ZL/6eXNidkLd
TClMhWbXfDX56mupL9wx9TB9Nf3OX62/xlcDcL6WAaODEHjThg58A9Z97SX5ag4mm8b5r3coFM71
tVu48hvuKXHDgBY73LVCDZe0HdgNzmagSS/R7z3F2WzoYbnWFy/j5NC68tVqjJGdUTDIiOo0r7XH
9VqAjM2JLuTJG2bSlGtDMsK8es3TtTfZXiuUm4Qy5WKtVW7WgmVnrVqGqSpDugPoX+YbYNIsOpuk
EfXMai1qTtfKZofarReG5VzO3GbtdEavpt9Zp0f4aKylz8la/+xJlyZou1tboeOegmjIcT34krU2
uv9qkM7stU1aX4ulE9H1nJUomybFF+9d4oKJPtp3fjbGT9FXOfVXT3WzVlb/dxL6b22IbGzsQ/96
Q3z6pd67PwvL5u9/44+d0PyNVlKSArrv/IHj/kNYFs5vKM0Uw611tbQEs0n+MQJl//Qd/ggEjyUs
NOm/b4WG/RtsHptEH887FXZQH/6DrRDh659moNBybdBHPu5MlByTf+uveyEHSG1savzpE/rr66hZ
bkCY5sNTRnG7QCjZJprOOb6s86s7eTewYcZvzpg1j7LWHuE7dacBWTNovDWLUA/acY5MJ9qPdZbc
Ew7S3sHtIwo7tWgOlhe5nOxs9LX7CsiYSSQizQnwaBz43eOit55xS4mpqJ87gG8U67D41eZe5r2U
NxgX4fmFAolCqQBfb19aQRTRAAxVKxbceiSEyua58CASwpMBYqmfEl85BtJy5PdbNxFWt0sKy5Cn
3orTggtClXtE+xQRQ1aeMiPD5tYzXrw57tDKl1qv0XutSHl7z3Bn+zikLG/cOubUzZ4I8mgoHbqb
j82Gkqb6Pasi72fsZKSlANLC/NmufPERKhZAMEH5ZptJpmywWva5qo0z/OilCwfHJ9iS6VzxJnSN
bjcS9B+3Sw0TYOPV2aGMa/qvqrSn1aQy+0OmKW87Cc9+m0fqPwBuJYe0Sx9jEvB8WEN203CiP2TG
9JLV+GUzvNGBXvrxgXMHSIGmjJPXVKXMYmcEdepibmqrPSfYVl+7uKxCjIr3ZqmQoKvRZ1wcOx+9
iiaabaY3UHTMy4ij58o8xip/UWNfBbOvZyfPs37EaY3YHuXDI5x2iPAMLvcMDMFnVnXAhWTaUxqF
+dmo9tjHr+OSvjiF8Qmouz8vXU1iKo9vCV+5WJT7t7rsTuVYV4e8JzWPortBwjSCbsaxKTldwIVc
7pOYtt/cyF8k4MTNwDVom5fjLyxEDtW9S3Q/+fiDUds04nDQMToz2uRcN/bWaDE9WgjS0UO7GUfM
wzHWQG42xKajoWhvvH4yti70+yPu73RXqcUO6NogF7raHDAbjvsSMfiHlzQYQZnRb2Vja5z8Zguj
dfwLnEF9Z2v9I5dZ9YgeXOw56xDOSGV6qHKcu0MqnACkAFmkyqZ2mePokXUh2bWt4e/i0uYal2j+
fnSmX7UNlI/Jbr3BWwxKOB7SKmRG/qPG8BWOdlVuQV6hqIqyI6xllgGHJ/h4i0aHkxiLLcZGSMyG
etLtSgRtkb+AYD4ulCiTZ5Io4r32as+RCMxcZaeksYEOSCv9NHFPfh8WlzNJz1ZLoo68SeOszTMi
v5RjPpwdp+eNH1qv2ZjWon3WePQxxMJJt4Pa9QSAhGzkskfLlHYwcjFckRRokCqsnN1SGGUVNFGb
3krPcHZMgLxtRDCXuR6VPCRPyOH0kOHifZrVxqka4hbJ0+z513iwsP5GU/8xFA09QdE43mdTrqMq
8ljE/ojM7ik1/2wki+o2dq35BEOgOhj9NE/4Mnm01FrwK1RIMyjJPZpi+k8dfHPKCDtCCFLDkHyy
fwOXpqOoYTMXjZxuDc/u3jrybwD7EouuXn0sxTmp/HKP0V8i4GvGnoYzfrIcDXvOnD3IYVYJRfN0
LRii2QzLUPWXtYmjMbe4c4s9AwSgvt7yTUEGenFTqW6LTHvnlXo1llRQHJfXtNIw2tYa6zYTRr6h
ezijoDn9GXVeu0kNmb6UbYZBFMpMemNwCsU+Dg1js+ilfo+i84zRN8eo5ptM+a2iPuk+2QzXHC8j
otLVMn3tMcdOjJ3BTrn0+FTClD4F9EOc8BrjyTa2EQjfHVNQceNgetn2Uc8YtO97/AVJveXrQIzR
xEz0mLcW07XzAALZ3EUNhGGtKRKqpcZ7ohApR77uMOkI/UG0OucabwGtGDnVA6SBt2qo7YM1lv5H
a3QPLlGlKehyQDKm14MfX/15gvO2YY5HRHqPgASDaHwVsv+MUNa3mdZr5xmSChRTHIGVoOJV1nQ9
0RmxGgt11gNvvk0xa94tmhhv5tTHbTQPNFBUWANVR0XP6BpfPYfxPvEtFYjJoEgxy4ZA6u2eqsmW
Nbi/8QdWrcWc54BkDE8i7M0jwr8dOBOeplifroO3wHb00Mjq1U7Jz+YfGqX22txA7xVjxKhZETV3
/PJjXq2ZYu0RGla7JuE5WKBfHk7KP7onYjD+xvTyecNl0d90fXP0NZ/YiiY/VeM+06JXbxcfH6ro
JMj12afC0eKKlVQq2Q1DqU5a3vxc25yZvwx4+AugN9M6hjXc6s7gZIJhmw+2EnO2m1Zb6rIaVDUb
q2ojAQURgaGvPSYEj4liJh+ekSMtc9a7xvm+rJbXajW/Jnn/3ajz/GzLCETrzCU3MoFpSE7hF54B
+iVX7+yU55/wMPydksv3WPJV8y+XLX6S6CaqgSLCKGLpB5L9o5TARAWddfdRbkRhshp1J8sb2dwN
DPEiBsZhfzKC/WX1abErbA4Mo7JeSxgtYZl39N15fKmlJZIimUV/tiCumX1lxENYRLG84Rqm6CB7
8I1aHsWXnzjv+TVgMx7KSGxYTGtW7XR89YDVhVZvPqapQ84k5sCfKY913UmLH8bqYS5XN/Nglc4u
G905xGta7WjnKS+Gbkzbfl6scDTnH10SzdRxO24w+XwPE2zgrWCK/NIJY7nPTTxk7KY0vgWJOyi6
w3PJtz/2efbGa5/3qByV99S4Nn/XFNxnhujo0MUQaoUfY4Qqpnu7j7I3N3MebceZQjz9t5ZRdwdz
8GIzVEkmt6BA+EUjdlrPyHZUomAfwS/vba0lcgxyj27MJz1C9F5Wr3rqjCjCcW2gRqkKzYnPebV5
13ejvuBoWpR7cJXtfZ/yTryBmfnIZNTfLcLUsu04JuMhk715Z5fOiCqcqYqVVTIwsZM59GElI/Da
Nk+EKK+N59tXcKSdCFk1NY4YhjRC2+qKz641PXKuXRbzmdLItJJpW2cvpW7zylRo0gemvssQkg1w
NthcHmU6DyF374uHXPato1b4RxU3p2KC+LrJ6iQOm9j8WUCRQJdKjQ9iHQSkFtyheQBvUB3ltGYo
0jzJhg2V9OpDrGkL+ZW7WBMY0ZrFGBOt2EMpviejdo6Ymbp0ixm1OujakvE4O6P7M4pdWkaNzqWA
zE5fbdlaN/qQ2huCScXW5qoPSlouqBsNImvdm/W1Na02ZV4quluVGx7iY1QTF+rlgCG69fqS8UxH
gmXNssR6m+2iNeOyBsm3ku+LFLOj7TNCzuW+cYv0ldUsf2WLG74VkxKPUCaig8jc9CjsiRNv1Din
phqxYKZaF+XB7EzFS2yk2XwetZn0/ZK0J58mhDpIBAwayeX5RFJ+DJNS6XmgrErSahYLKnCIBfUY
x16Ftww/bTmNB6+r/XOdZf2dFSftc23abc77V2f9xqQZLi9t4kucrpYXv+3pYOT60E0EhFhhQ+5J
g79ZfGkChCzkPG7TjPfhzHixhOSw5qemyFucbzFQ/mUzeoqd1RssnxexJYEFSJKBkZVbDvntPHkb
3QmCM9Tox2KpZpLYlITcMB1L34BUVDsYHuXqK1QFEnhFsaSXxV5gUcDhBd0aIxORih6ITjOPKlle
29J/hM1WcQhrhh/VGkjTEjfbOf0Sn9uvyNpXeq0vx/JJT8gHmcI19tMac8vWwNtcQiyglKUIpbYU
eBJaae+mNSiHO6RtN/bCFCwbGRKNmT5cymoZCCVk1WFwVXxv0PI6Xz03a+s7FVNxsfFh7DVOjo2U
Btf0Z4lmCN0ecrCBMv6T42a6NivlbjNZj7Civ1qXcO+RqO8OmZ+UPoUga0dToSyNhjyqi4jHgXqH
cMA6qjwCRTXRxUOfOPYrFQ3lsKEiiqqENudd/EFZeLQRBNvjSzqOaYMpQbTZFojZhOdyoK4uZ1DD
6tO39YVUpTwMAOCuqoHkXkLq2i82ZuCxn7UTYqM8tjyTm6E304vM7DSMjMH9LHHTfYhqVZDbFP12
D0Plqcv9KH3Tddw8JXwuZDenoo9kWZDuMJr+YjQVH5wBmzHjoUQLG+AVL0s2iW3qsDpvfSpNdh3M
gHfBwfo8AWYICu7HtSvFvubLnhaj6R+kTOW3RFnldZp0+7TIdAoNLKwbO9HhwulJaW7jnARYLYAB
imZlZOWYNVsMnbeW1QDb4Ht87jhFbpHy/RDMVLaN2es4nJMjU0bbb4fCPSJ+jpuai/uVYaG/a3Nh
vNvYAw/g+GUQ4SUJCka9gZvWyT6NzXHT1mvbaVo6fLxdMv0ofCKYZL3uTJX4PzGN3418J0wDhYFO
bsyHRi8ajlJDfMm50lJx6Vuru8JpdtJX9rZBow8ABMNBIBKXbKeopOmiYBuPlJZ/Z4hN+Yvvlgct
jUwyKOwk1eRUOA0LZCHaZmYyI6a5qyOLZI7vane9ucxXOSWHAe/OjQICjJulMltO4FqxLeYk+SWl
Y91EUZqy0DYx2GYoe3nHwj/IDKk/KULQg+STmLiz6UzzQ9IL/3ZUMVwstL9D7qT2FtsGC2ZX16dU
6PeeB22r6zpVU8JJms3FJlXVc7+aiBvvNscxCXUVrJBeRFaQFb759sWjMKe1HLpMk/JNk90bmURY
KGArLFvpggaR8adQbKxeKpbjTEETv7+BpOto90OgaB3C44BZInNjQJBL8W77ZrId+bSoAVDfKIs5
JzEd9ksD/a741mXIC8BYRL0deiqNAmWaW4eUQFDQln7K0g5OCAHUoIyFE3Jm1oHUV5QObltyeQPG
0eZCdKziaencvS5yNzRaCAhFHOf3zB+E2AwWKeftCAzztus5b9O9YmyadfyjvE4e/aYptkDalgNm
OPFrqriiZX02HuhBGzaT1hhEkZg357L96BPVn9wSRpuAB3nCXrBJklky6nRoOjW0/IRbaITgk8Q0
XzQ/uK9xFJurFO7YkpXHapBjHsZjN7+itkNyHKcbE/vcC0epp1RrmtBte/ecOHj1GrVwcKwTGJjL
qjsPWrupxuG7rzc3kz6bAUT3l0pjyYMAau2kQ6ULTejeK+7cMoA+geNLeCPwkch+WuqcDuclN87V
nFxSrXrrpdsd5i55bB3SDayku2nmdFTFEo5hbbyB1CgQmyvrZ0dAcCPiFv+1Vr4okK2fUpbIBXHl
4aVl6sHhW8kB+4JTXr25R+Op44yudOlF30cxYAFQ49gyoJina0PEEg+JF2FvYAAx7ezOmhFqqEfh
jqPIcw2mf6W8z+7h3dtQWjIitgP6edJrvAnl1hF5e0IXDqYlhWg5x9GGj0q6N3lmy7vRsRgS6DnN
SgaN9XpAeUVBp4FX6N12EIm8NagRPPIf+KO88j6N2LhaWc3iQbnCCWZqfpptNlcQmB9RLgFY5VoO
JtxZJXoXjrBdqNOSupRbCP2lZUuCSUfCejDWWaCs0Hj9wQ1c3VlrtikZidYkhGFzEo47gyXBUe04
HfC5H9yx+R57y4kwCdSMVGJ1iLWbyMeMtBTUs5JXPEkdsgBAaHfr5k5xkjbjP0JkXVhx1CeUp4ww
sppLG48PVHH9FGXKEx/NNi646qGxCIYxmHGPlUXa1tX6ZM/dhQHiUmp3iHWvyDXduY80uZlaJw3j
wqz2iZAxhQSlTrknl7PWHrojRYWCyUVfg9ug9WCK/IdBE4zhIpJ1ST1/z2NMWEY/mzv0HUoYevNH
ZI/64+TZ+cZRGNFC8vXTL7tzx0fWPlJwDpWJrmiGU9swjCIbApVMo4Oq9TTmLGlqbFuR5wffqW6s
viCSsJjWsDHSycfkFesl+rtI8hNETjw4S03JxizfO72u32w02HIF+C0fyJAI8Pqca+81oY47VxTa
IWPDawmHu4rGg6xFkuKKBBsuSzbANPEakP0xy3n+wTmLVyuW5XuK1eCunswIx3cyfGip84kXb6aF
huLDU8MY+mFRSIR26k5VKFMxPXvKHu4NI7GW21Z5Ne1wblnvmYKWpIF7qCfkkJ2dXqd0Uzh5qjYS
Ey6cq2WWpLaRTy0Rabd62tpjaLMZHNJofJpj+5kTgv3YRDGu/WbuD7wHOCvbDtuK771MnsMKn1TG
Y0yVU0jH052nd9F7qSiMoozDC0mK4dsruKRr5wkjvXkBk9MFTT8mZ84QvdrF9DyEuIedge4b1p/A
QcXM9nE0qXVIRHZiYhbGmaZ09KDicsPxbqolBRdO3b600mrOaJ8emeba9QFJCmZ8Mz1c4cy68EaW
wjdvMWeIJyI1urPxmmF5HXJYLLzGEUMjBtSgdqq5uzEHOVxcnh7ajuREWrWpUjKjUlLtxIAHdOoQ
c2Kapz7QjZ6S5LZfT0KsMm9URLjfrTbxeLWHrD9IjwRXo6mGQ6tnEe+MtWIMkfPVoz3InuGTwDoC
eY2uc2lo/kvx5URMiJBvqjhCymOmNl/nfFR5aPKibRc6XKhx6rh4K4MtmiNoKTejKT8njtdbJIKH
WeNYvxBWOEn8wxtbDtOeTqTmQcWj8Zqt+jQUURbspbX1+65Za0DwJ3vXzm7ZT1nL6vsCbsOrZqXD
ySSPNnz1D960s9a/5lITt6Kc5r0hPd3n8tqZD/C/3KsPiQvjjh75Z01LjB+w7/NT33njo2GYDEOV
MfCW1hXLalDaHnlUr0twbtoowKE7WexYA8wlqp1bP85umfCvITC/NYtzphuzveudyeaTLjMyF22c
UZDX3S9xB8UHkI5BIq1WT2Jx41MGqSxEzZw/C9IPb5HecVBbHCA/TDra28THAR7EWdq8Do5d7yaN
XTeuLTYzHqkNl510K+Iu20sNIyZl4+W5jZR7HCfRbyWooovUK+rUc1cXl5oe02eIwj3QVEWVA5Zf
K3RaK2I56bUHmTfylsou71BCVdl24yL3U4fpy5Q5T4nWTv2NV5TmN6a39CKBln0SnO8ubd1Mu6Hn
9M8402VKo9FxlmRjSOsdeRS0jDCWXXkz9P6HNupcHfQSDkNi9xttXvQbf+TVgDGcYHYyj5Rheffw
Y9Rxmu3x5GjuMgVQMqB3cOsYODGGzJvbUwdU+YYodX6hUuJH5Sl9O0YzKXZvfo/nkgyMRRAx8jLG
inpUMitr5xcIItHOJdC4lQZ5G40HfZ+MsgtH7ABHuu+Y2dR5NRuB7y2bxFT6xiHkgMRfc5YVS/uW
FtZM+UCyHAjnOZCTdHxNnlszB9ap9NtUtjEWV2UnsAMTNpvMXp2V4Pjyi+biTLCRb5ix4oiY62Sn
41cN/Hq5tfOF/11ED52p5ruJcgPaaPMXvzO+mTGLNVizbWqZy4ZJybtfEdsDoZNupimJN51WiE1F
GHln6Ll1mCyKyOPsuniAc6nmtUN/gLISx8sdxAaYZlnzSuNVdu/EA+xGg2xQ0+9H6NTfNYUMYhDk
NgVoa7FwQlb0zO3lyEaNt/G99LPmYRqaB+znxRyI2mNr12VF51eh3YEOnUMMgcmxITt0sUbtp6W5
w81XAK5l/Q9SZDAGPb71rZ8wn8WluiCoq2NbNP+Fx/5bPi6fMMv/p1pv0q5v04/+b/Xn3xjzDeWP
9C92rt///h8hHuc3X5By5jVAr0as/keKx3V/gz+FeizI6vj6nzsITI8EtAXX1TcJXUKb+hNJ1vvN
Aw+FuueBpzUM/ug/0bD/ScFe2xEI8eDvMYjEOBBw/6pgw+fO9WRW4oCiGpbxZxFrd2rG8k5Cp5qq
A6e9U0eNnB8N3zjzBpnZbf70y/s/egb8f4pnf30LJgUDONd8JPTVCvdn1H/NOFV6XiwOYFrF7eA9
proPimAgaWM0MJkyTVA2X0Q3UsbZHi0ehqrxZo0GnLpNBWLyRixaQPvSrmfAKAHaNgmhVMtGXJYE
d0YSHEJ+WJDm1kviQM6CWzYnNJZCDFiWFbAZPXdLvU+JrnTadrYBJNQEMAMi4pdGjBXuYgEMngW8
M82NyAfUs+plJi7b8jQcOF4HpbkyLcxzPExugF/swer5AbzVHO9pN7adeVi5zG7b5RdLGx6Ae8N5
xXLNOaB/cPw33dS2Xey+Lx3fQZnpqP4QRxyGN40fELbeDnXBaLIMaTG4Ki2CLURZYg64aOzldyI0
Yp8Wwz2XVPbP6scSDyEEx7Bh3rjnluwFU8/xh27Ej1JZYp+zyGM+mz4qK97EztBdMM1yUabtQDrc
YyDbp7l5F5dZHP7XDfNvuWF4vwDJ/Ws3zEvaxmTg/rKWQFVe/9IfiwnpPotOewfbyep5WTs5/hEJ
xCNDGo9YHr3yNED9wxDjU8O9JgmF4DUzgMv93RBj0rXNW0+BteN6v3dt/weLiav/Lyw1/zyXGr4k
3wUeG771P7/K3kinXz3H+sHzUKomknKwD9Y+SSbCzSWdTDxe0fe58iidRDZJngWDo9BaOymp6Rpu
zdpJgb4idNpupEfb1rW9+2RttGzXbsu6oqkygNh9bKL+KaLq0FsRq++C41WbbphZxs+AwaoXo3eI
EJYToKKRoN5PO6ro5E1oMbBmZb9XAngcJ2pGP6bkYBRgGfBfeqfWfuXKVc/kXEr1C5a372anlIDs
LdeMbVvCEIhVdhbY5by9MxKsm0wr7qGlaoN1O/SGrm+MpNaeNMsGOowhftxK5tyY2JjLd2XaWESf
THWrt6rYTM2g/XAKBtjnrh89fi1w4g+6mmJwezqzp9xhCRIEOraRN8F20xti4FGX/7DKpTrHNCFg
9F6sjU2N9bc260Ao65G10QgsUutsTi9g5+eVIwz+1uqGdF8TybtHJhcu/QKEZUhQa299V2D76IAh
YZFLgL6AzwmaZWzcF9kR6OLKpUhmLy3ZwEBlEZ10kb9Wf7uL1Rt3DeFOuj/JnD61oEHfB4mWHzgF
rQlWbGE692FCKa61/JZznd8FtcH6k58D6wi+eupi6hUJIcpVqujNQqxNJ5Qns9Ayf3NZRLkiyIqx
jMdtn1tEgr4Xam1DF+6EBHzW0e/N8Os/FnrG5xoxqXKCZqj4/81Jyd+xzTl3L3ItzTV8uGih3TMS
ywg9p+FXHL4fLaJBRRITqo4VddaIzFQ4YHT2X/RBgzbeemt0buURPxm6zY9RDmO6n9walyfoP4qB
4S++S6Kf3d7qyWIEreqWs48Sws9Z6vXZiHVasDIsoWupOb8UVB6a1/p8oS4YDZhvYILmFTN5wI4K
uSGilHxaC9njaIQHZcN8p4iEeiprw2nZMW6jca0o7vpIxMdejvRQxSg/P4kCkrknsoTTgggJZIe6
aYt9gUzUhAB+xm4MiG/xB9xR+fLKWX94b4FIECwGDuCwndaKn6WhYMNyKFFWKuFjWTrKhzjxaqGl
SX6IaDDEvZeOzuXrX3TcgRKxUXPMI42SPJvNuHJMsolC94mxshdia8faZU3GuOzbVrfexYyCEsLa
rc+OaOVbA+ZiDLA4tAdYyrb18FXxnJsrvYIiv7bbkuuhIrsxUr5+bBb8WHNJsoE2QueV282svXx9
l16xDPGhmC0cPpx9+GZt6fCUacBAb/22QH8v8g52Y+esVR34nZrlkZxbne/qYv1IDVwR/E6yVSbs
Z39ln3XEtNqa/+7Pa9XZ733kWk3NX16v9eF+SRO1OxWsUG5GM5hVCn3era2Mn2glPJGZo63PlL5q
fbGteeW+RgsGmqCXaiCPmSu6x/J+2vS+scBXdKYrxFl1P2YzXfc8acge9UDisUgqSlw4P8pL7w0h
YxH2ctvQGqbxBibgoSQDGc5tB/JFuNE582f/hQ8T/cc0Xf2aJTM22aLt5BuzjI7rXGaox5GneJ+h
n+3IJ8EOG2ObNpC++8g04t8MVHktCr9Qj56DmusaLQ+20YIo4JRUaxdHcKwJ6TSuTZx/MEjCfmoL
c2P7FWNEfmXMv5Vvu3hVfPejkRm98HpVe+bWogiLxaEj1xvHmXUkosvvd1ZJ9NK6LivIAJGZf7Cc
7lCGrC2kTINSpN6cOB9CHwaWYMmjqVa0ZeElSdiyYxDQktW1GGFLEN+jzQN+T2I8c1F0d9rUzr8s
tzRPUdunh2z09J+F7S4vXjwodwdtNLs0DCt/mZDIngbbno+0EEJczAosJqn2DF+ufUkMq9sQnWJi
Wfg0qsO9o2BXacVFVzjCCsajO+ERSa5isfwCukIw2AQpevbsyV2r8lxcbuUSmW8QEhmRTuSDke1d
/TgsbX5T2vBKbdr9qLZUveGEabS4FztuSBK05S/b9hNCaR4ZLHJiDYm6Xnm3ANGvtDUbaktwA/c/
nKFOvxTcnZsHyBvk1wWWrRHuOGaicYNLU95M2PGp3Bmi+2psWU1mF3+dJocrUw9uzhOkut7v8I5h
SjIvMude+hxJs36hNap9hA9/n9hjc53XKsAp7vRrxK3nsXK570Ig7L27htjbIQUdzpglEd9iY1Jn
K/KelthwXge88fsaViPc8amqfd4PSRERCrO/BShwUNIvUZeM+64jU+WgutpbRChB8/yCEBQ1vXjA
MVWj70HUKLJWD7oM/iuCUk81AG1XaM1JlEzfI2jSRYjeaJP8KrHwHCDiFrQQ6VaxHc2mDj0l+icD
U+tbajAAZys0xd2QWQzEhCaPo0PTGkOj7Ltiez/DVx1ue0N8XyeVN7JbZiaEk5IOINqov5DNyjaj
5RuPs69Z51ll+kOuO/0nHVHt99mP6+Zd9YDfHwDx/A97Z7Yct5Fu61fp2NcHDiSQmHbEvqmJRRZJ
cbaoGwQtSpinxIynP1+C8tkWrSOF+7qjI9y2ZRJVQCKH/1/rWyERpWrJzqM8o7TbqI/WvIS3cSyQ
Wrr49NgKcszvhL3NkcGDWgcg2drGB6U6d99acGgQbRRf8m6cLhvtVQ2dma5S0g3PcH7CXQSU5Cao
A+fD1I+QALMyxjEIK6K+9owwuzJDJK+7mDLqLTlUzs6T/bjndpE2IN3pgtJT+SnpO8SUVf0Y9rV5
kZnqqWNJ3NMkcmCcms/Cis7TMW0vjdmRH8eRmgvv3KyoubeCZBJ4UW0kcUj4VX/Ve+ro99RUM8/q
UD7gVd54VT1BI4o7yTf0xZa6Nvk+UW31lDVn49qVDBUTkkAx+tXRysXvIaW/TZS71CGtStIk7XQn
gBKSqOnHthbmv3hy8cfaAcqUSDbuBs6CFAesVCbp4DT5b/1Iujc+8oj7Skka+ApjId8n7rbZMhHV
3MFoVPS20Ic8umZD1UlRNRL2RMJxSZky6IriHlnlUAJLSPODBUtph/4b9EytNbNU9aDB0weLbwod
HJGhLnowlRpOc2vr6Dd+cMAveMUMNJBL3ibtriuCW7szh7O67GP+0ZL1CQNtcxc7BGxs8U2OnNDK
JN7EYyUuevKkbhFQmTsVuuc4zIF2ZtH8aLZ5iHS16J/iPv6IYoXmgSNACkfTED0OKLwoLU8IhprW
vnDrYjpOJiIgGcQ+ySAuz4HcsBG8VWEif/O93iWpPIvJK0RQmm3rySHmN+lZHfMY7RwSm/ysRkn2
RJfb2AxwXe+xDXuHdmrCdM9yiCszbZMdjEXIEpGxnegDkxzqUl0l/VnuFoTjp0rO8HLNeO5Pk5LU
ay1rwsfOfApjAJ7n1mO+eU2b3v2Ky3HcJ5nrLMc46PLPtec1x0AF4T7XWyuctwpH6txsFgrg1TYv
Uhe8RlPT0R4Q3/V+fzXWwtqFhIFvMRuR+eJ51oksz+F6af3afmR9y666MgeDvy2CqbhJu8TetpmD
47OYIvcOLQAsRMcItJgsZVtQjvKPTFhmdKCtRA9xMNkLZq7IPkQsstGQT5c01to9CupgQjXnU7Bk
G3BF3mHNzDvb0Uc6vKhdFpviOOyl5whs3N0SjmlNjzo+NFk/Xzqt41w3ZdyQmds0Bowxh+J9lXen
STTzmV8m041wuvYhHgu6F82p9pdp1wRW86GAmP2ZkDvzbOgadYEHJjxTkf/ERm08eDDPBk/J23SY
UTQ6Q5ZlB/IQo5xq8TKKQxIsYClHqVANVHlJ76Gw3OWut836jykrcooggZXjJsBAQLWBtuoaSZKh
K0eUibTqxgjILDHiRRFfUuOf/YMC6EPdzyV8MPWWdFIYTG7n4eSeEZ/h3VVEotRrOEq5BqXYpfnS
jUF9NeFYorzCWDgnYJqUryWdsz0Nt5j+BAUv8/ek4O/UuFEIMW4qarYHh1gAhfEf/dTvS4zwW9rK
j7ybyKqbG1a/865gBR2PfznJ/6DI9fcaF+RBatK2cKWQmDq/PxhHKElnvHbq6Cklz0ebk6iTxNbD
Mnvta6DEr9KxHcqKf3VpUlSjqIftEyuoKdkq6Lrf55c7rPLt//yX+D/Yf2cAQm11LOFnXqJ6J8SO
ifklMzoAW1bVf45zU8rraPB7+1wpYCAE9YERLq4Qt+XMfLzYe7cppfpQqEFcF4a71BfKIu1hiDvy
rDO4Dhu5lCHbtsKlMRyZdsCBXnbLveUaodo3U6aOSd+zzURj9FI5w9jdg0bBo7F0AnbNtnRx1Xxa
OE/gXvYnDmxR6Njs9SPOIgCTxUPh2fXzmM/tK0Om/OovQ3lvQ2rVkWxaRUIOdg1rB5bvZcTZyNBz
p8kBSxjh7WK0fXsIyJ1rz/yoUuA+Cr6OrGrhnqlYuBM2fb96Xs/ChduI658/dF3t+C5KmthZV1Kp
wXVgUpx599AzdshQuelhO7M+LzsJBpdNj58vOv/5hfQv+tuFAnhPPrUP23o/unzFCa7JuRAyHh5x
7SPgw//K8yEOSL60ic/ZOiIw20XhiRnmn17dN22fPDJsVXREtSn5r0OtNmbh0fJHJprW1oM7jv4u
IZuZ/WOujhVRBC7dXY9DgDEWHNt+fnEBqvTddweaYJl+YAmPFPH3331MHQM/qwJIL1CQbYYx6uUV
rE7roUxbjs1SuHz5Qc7VqUMYjVdAlb1WFUZefkTdIx7WD/SfrOZfZDUzv0mezf+/vPn7C5gnkBjV
dyjZbz/2rcCJqfw3Jkkq/t/c73j3/nT8WfK3N7rs2kP5kyIbkMdhAcc3+SFJC4OP8I13Jh3waZxy
aKFYHl50Pt0/qG1+P59ioGd4Yy+lSYPTz+I1+36Qw1ylWtf22DCGHJQJ62t/S2oFmCj4O+2nv9yY
m7c3918ojG6qpOyYj79/n9eLgdOlMWQG0uXrvpu8I2eSucc++DY2OPqXsrIeZjzMT1mC+hi9EVMe
lj35EgypOv4blwbmZvq+Jga8f5kTIxNThyrzlqg+Lg0yh6l+HsnJYfsnHmyaxBjITEXJrQ0XaiQ/
v/z366T+5vRvKFH7tL54cO8vb9lJVOKMtm9z8O1s0Qz2KFhBepaepNKXm3S55+fXtL6fQr5dlKEi
UXG7zCLvbndZk2Eb1YF161gl0wapVecWzrfm4NGFe6o71J8ysbl4L3qWkrjru1eX2uhZbrjch4b4
1LOaqt10bEHphPtlYdJ1fYspD4WSKU5DHSKIThbNYmprwQI84US03xorn6f/jr5UPxg1Grzwv6vA
29dYC++0B4iwke9aef7o25QvYuuWiiVjpc8p3OW6Jue3zHI5KPnTlIE4+/nd0xbXv1014PXAhcaF
1+7eXzYaFBK9dHKUuE3FIB5QtRIa5ZXxVzOdEKeIZbpzZC2u8b1QFp5jqtA/v/7fX0yPjQ76QTDR
jJv378oQBCVg5kkAD3enu0S/MMjjyCYYfrmev1tr1jtsi4A3Sy94tB7eTQLh7HWlafbiVibBdGeg
gcoOgOYpbYe23b5CVZYvg+nqt9Okylx7Iy+LkXoT5GmU0f/8i9umZLYUnoO77N2otaRRBY0Zmrc9
BIVmK0k8qS5RKJnDJimz4N94SXQWKu8l//PYWH4/AdJJNRPDHqxb1aKsQeRJnXit3PaeWZ0wzFG4
G6iRNk3CKA/yhS3jEEwaSANjDqHzUp0Md5juIuq7gCZMC7haNgR70dGriWNQD/zWlLcMsRB5iwEA
hfzw81smfjC9eBbPz8SYDkHIf/eKpHkU9j5m29uQXM/msLAbP67jZuqK+lmpwtgC62Xem7mBBUK0
PdB5tm7tHDTHei7YPiQgufOzZVzQrIrQbF99ZU53P/+cP/qY8JHYT7Fv5Jjy7mMaaKcGMh7ELRxF
bsh6m0VNgVyYoXhocvWrnar1/i1yqfWwUQ1QpThY6t9fsegiKzWzub0dqeydaI84LyC69V9sStu9
SdiHst3WRWsasrM3hxTYE6kkwX1CGnnNSW/uXu1qYKSbzACmwUuQ2LR/pB4T6y2CKsziRcRdcNkO
HsV0YcNHMmA4WsiJgNbSy/n5bXzbYf91cmKx5tBBS1JICxXF+37k4meBx1Y0ugXKjCeqnhe1Sz0j
/UDWJrrGEg/VCLt5wC9jOfClt8lAUNAhAOOd0gs3bXM7U4HcWqmFm7DovMOwwqZjtyWfoBQRKmni
KikuYUWnBGLGo/GIiDnqdqZXVYTTR5pfTdeUMg74cN6MVMOtWQI051qbTKVfl7dED8Unvy3SS1Ix
qushpRaMd12ZeCStnFSI2cuIi5/zz2bWih1ub1R11AiXms83xK+zA5L0opvjcpd0rN8X9FwLouTt
tL5pVjg3TgWtidDMbscjLJsSm2fUT32Zp+PODj3vPgia2Nw0KZoHymkUQ5DtRXCwEbdQxHM7y/+j
MZDOUuNvu+y4QIODDdD3EiRHA4TlPOR0cmlFPdvteggvTDcIwEMOdDI9Svbq1hihP2xSpysdrHAW
8cBFHNX1jRcVOUaBQMbhzk/H4CmCCPpUZ4wRjyoJpOYKvkBTxBju2RoEew/KB5+ucpwXTMVsE0qf
2YYtoG731qwCbTLzYxyt83gX2qhSffI+sDpQn/Mu0dVnPSuzQCVX05juTdjp9gpSd+2quQRxDl49
mlfWep1M/jm0g/h6yILus4/pnH6HFZsUIknwDuwiAson1UEhWakazlajaS4fResnFxaWqZ3PPuAP
gO8Vxz9ag15ghQd0c9Un8g6djwRrOsD66viVgTJ9ifow1W3jqNyZPY9nG4ddSXGmdnaF8IYtA6sw
0ZmE5TRh8iUBceNX3atscC5MgMTqB8PxkwwMj0835aIs86B48Abw4QEGxXyuvF3hFb4m4gC81jJe
QFOhxf8La7Qc5LYyMQSpujOGboLYMxHUH42YwjcfN0vRqNFpKPyDYerNz+KQI0R9CMwBWN6TGfls
hpjB5UsD8tre45kEy1dEYf44GS1PbA7p6yJ6pgs2eIFumenuWTIzKuHRo0Q6yLLhdwTCq58DEniT
rSsWHirlVWNrmsrfjcHI8KLIwaPPBqbsROLO9GhebpfZlS8hHROCQkz2qyRlMRsVo/MyhUvwRBmx
fW2p+AAuBIBuSOYhTxbBvlAx7oeGN9QnMM/m10Ml5MNx4qhObOvCpx64JsiDojplZWY9NKZuVWNc
pa7SERqLmd/Dm5vLoIh2QnT8mwiWZEsULBuft07i4uneou9wc5TFSr0he4b/giJEeo2KlymGc7V/
Ce4xuAy8arr7RnE3mFHXOZI9nH8ZOiyia3MxrPz2tQn0rVx70i20qZ4NB5+W1gbtM5u8pJuKbacF
BTWZb5p1L5LlmBc+0KSjwRpR1CHPgYgofTZeW/HYToP9KhroE44bdp5aEJotluduqsfdrHePs8W9
F4XuK/NKcqUsHtpXwB4TfUX+DhkoxRla2MgLssF5WdOkAr09qnNW2yaImmeCkNj9Tkk7360bhSVr
yvkCz437Yk3s72H98GgbPgx5qekrbQBaY4lnI21ttB455pV2q5CIUSAM1SXDiGdHyZ3Ne9Ww8LTU
etqQT2SmJpvwCt4w0oisfoZKwWo+Z2hC9qEVsEtvFzrgdAkxGTet4pNDD2EHBTd9ppViKEpM6wYH
jwkNqYX2+tvhx9ZN6zmFjL/LnVliYsYPTnZEjYvjanRmetKFI19iD1b9GcsOH7C2SB/f+EY5pkAh
RfgHvGouXq6vkAidlO75pPQ2iJWHoILx1pdj+5oHLc+oJokL5ALFQhgbag8Ak7mt0kcVGMnJmZgR
FDAN2OcuT/q6bG3vnK9TnTD7unf4dbGYQ7ji09LFU0faiuIaJgj7cuAx1yYGXRzjsuc347KeyHxK
5/6qHgm7QskccgYULpT7TR9Dud5T8OLDhARAbACL6VKc8ANAJon3kGbkMu47MiTPkDAyRtaKFMFj
3FOgZ3z/dRLIcnu6mxOCKrY5WcaXBIPY503AG1a7+vLFiFxgVRXknaifUywXJzpm6sh2vzk2oc1T
BRxL5AILOfdhZAsalEn4ZKBlvJnmyH3Bysv7auaUwqwEhMcucnjjlWr5JOtIBMossCMmTAGOYI++
fxOSyKiJ2ptgCglO8Cv9gNJGMjVZVdgcC0X5M8GEiy+A42gLFZS4SdpzGiZuETx9P5tUOu00Rd5B
hx96dcoxREIERipE2ZnUes0CZ54PcshlgRZU1OzeGzqHN+s3ZCVij9xCwUEHo2B46gPvMhr180J1
+YFASYxcTN3mZuRI+9A3/Es8EDyWTu/SFiJiUEuukgq9bM6LyYiqcwOFir+qOJw6uCwtHylnbxU7
1fecZPRdU/UwBbt0FPmyU/rjxC7fIktC+VLjE7W3pdZP0aDktVpmIDCevdgHnPEoEpw2YjoiLirZ
WlIXG+NWERQZM+SJIs/C6S5OQtfejwSHHOfEQc3jBH3u3E2KnEsadxJpjKFM5+WbYiVBeFNO1H/p
0MrzDIpxtUcRO+bwbFx+Ou9jq7kXpjWyYydaD3u5XlygM+u5b7JS46yKBJM8W5FIH8nx95AJUjAm
Fn0D3uYifXAfUot5QU+sRKSx4qxjFy8Gy9rU1eo4ecn8B0zs8HYdnxK32xkM6v4MbKrMrrzeZ4j4
Zo/gw8mGiziaCSR+GxC4mv2vtYc5dEsJXR2NlJyLHP/rS4Qc9mEdFe6U6VI3XF/6m1B5RVOKa7Bl
vDpZayTVliaSIOjVWdVMS2ZsvcaiCKEcYiQJ1+ILvZVVMfHkWyVH/mxmI6R2nD3FtZB8BYaceHBi
cMg7kUe8WV7YsMKgRMNDWjNo+rRitrcT8QHF8XLLSZ1BbZLRh4Z0ZNJeZ0BYjJRTIUNzs/Fz6eUb
gSnMN1zHFINYgOAYRfZMuAqK1BaHnhrCQ2PQW92Xvf60ad/xmtnNzHVh/Ex3xSw5EtQc1YC9oVGJ
HBT5UHEGfBijJTtjl0o14axlL7TcD8JPpmPXD2X8QdBxrs5LnXahzIFP4fid1j8lGCl2pggX9dA5
PZuQyMiCJ1MHtpckiPJ9vWC8kVjp7nt/Kj4QGPU5NkJjm+FtOzoEN208xcw+ZlH6NYIasfHQmGxs
aEjZdqhsXuAJTR0Z2qxIc4IxsaPkGbBDmd2nLJ25z0nNA60cOFtnRp/aB7P0YV1HDcDbGP3ueVLX
6ZUtWyG2rJrFOSf76ajVKqBc67qE1mFXX4MpZ7/gWhOTIZtMInZaC47ENLWdedHoyf8CJziFyACR
wHXRI1feWTnh6EZlUYWhytYDwEdYcx+lFo9HFTV/bQLBTbKdZbqhAjiCXQE7TUo181IzsMcp9Jau
if3pLovAB+c4F7Y9gZen9aCc0WE4jXbAqxrEDa0MU/HxUKVQbAL0Me4Q8vBJp3UxCWPm7QXofPal
Yo/J6oL8YI/oxz5HJxM+hX7ICFoPhpFJSO5Fnqc1U17HnFa5E6ol6mm0y1ALXiZBRM+sDsT1qs0T
Rte+Wgt0L7gDNJ8YTvahdC3WTxxljNYiYrZaIE88DFx5u86bQZoxOSKbtfdzU/JO5Hq/WYeBf1ko
zPa7EMnAwzjJ+hli5bipOuY9hSDtussZPEmI9daoyNfVfDJC7CEMbDnbxUcLn8oXObhmC6Kl543r
DJSNTkbEgfG2w2gAFWtVXIEZVJ57HvLLcw5sU3dsOd+AVOjVWQUu9JBLCzKO3yIkNLNFPEB/omTn
BMxK1Hm4JR4ROdSaQouTxNqvcunyPQDedHerWK/GQH2tlojF6G3L7JAf4dJ3hlVEbvohygrP37tz
Zx24cvwQq356nGJ3uYyxyD4icch2LW8IszOnneWAslIbTd0CY/ssa+NGrTFFbKeJLLKVPR0thGyf
+9p2XtOgX75gih6AkU0t2+2RXjD7KvJt69a8FGzKznKdhKRRegoHqQ5IapoyBZxfTc2Fg4DrOvGI
UYpSN/m9qLvo3mWPP237Ip93mY5dIglivg7sOnyMDS/7XBExDcdhTWjCcUxa07ImN9FgG4UGlIBc
UsHgvvW7/tPh+VWHx10LKD/p8CTt56okUPY7pOPbT31r8Pgu7hVdn6Yl/Y3A+GeDJ7B+Y0ATCYj4
RltedO3/zy6P95tJXxMqMn9ioS+n+Phnlwe6MWHp1DNof+q2wT9KtXlfeAsQIBI7Qdec3yZcW//5
X4rZNCbiDNiV+7bZVAVBNI5gtljmmVmvUxx9fl6i+tEFPYvStdR1N1e8q6pmfOvaqgvnZDuWvwPp
lpwBZyfqJfebYzSz8//59d7X+fQX9HCNmAQs2lgI3lUWg9RdWjSG8uRVsfuS6qPFulltHdTMP7/U
+yYWl+JR86wdB5UpWoLv76UCyRL1mZCnTJ/BE0gqR6dbmJpclNDXHdbkJy8Dqa70Qe3nl/7Bt3wD
aAMgoo22loH/8hjHJhtm01Dy1FqUpUsfjQ+RfyULHNvn4hd1+L91BfiijECYOWjcKee8LzJOFeH1
RIJIQrBp5nEEZEcC68VkMzx0HqtFSRkuvoA4zHFnVhySmQMrji0T1OGtaZW/qtX//eu79O9cl0Iu
vg5UAd/fefC8nHOjUJ78UfJ1V2GySTvt7N+8FnpOGq8MYQbOuwFFoK+J83aWEL1H6gnSaF+9rpju
er2t/vlT1QPmr8VcFAbU7X28LJ7J0Hrf6UnYjbP89PI0hPHXN6GzRcH+5xf50b1jEhLrxbQr7vt7
R2Fbep2Vy9OClfWU+gOHGd+tja1g7/2rbqfOBfvbV7KR9FrIXLiF7xtKfmiLYSHW55RaCZvrtYEC
ooDd96rO9puME5E785LqhtMcdzBDBxKnfv6dfzCCUWcz7Zn6VdWbjO+/dGghVAndTJ4myOIXNnGQ
BjhJtka10TJCOfgU+yyz2KvPS08nc315UdUnZ8wgv+pA/+gJSGkjX9dPmh749x8mywN3KqCznVr8
PXfrPnU1d3CSCfY//+I/uhQKI58OGkvL3/rsU+1zxPYa+5Q43N5gdbWQ68pU72u5/88v9v1Uz/QN
84/eYSBZWeg8vR++NeBRgpRq4wKLNScEw1D0mWwKXcsq8odF4P9iLK/Oyf99Y/QlYaVgL3VdXh35
t2Z+nS3SouEdXJiwQc9we7DRb1U73RGmQ6+0DXmu62kg9qmdJRHegYLuwckzSrbzKIfJ7dGb5XUG
eSv1zAvVFILDDJwyiS7L/Pwm4T777pVwWPhJftEZdUg6MLq57x4/LvQUp6YtL9rcLDBQAwatEtc4
RKLNeuBPxUxPkcOCqtDip/Xs7gW/7FZRXFkV+pw8Eboy94ZO1L0udtG9TlbG0H071Vr0MOIdO0Oq
MI7gmLcREXXA9dCTu9g2zJQfU7qS5iFpV0iBLQwtVto8d7prhVyYXLiUG7hBtj/fAEKmloj1N3iC
vmmk2zgIG3EUrcOvhtWrxl0RxDB0cgXMaQNz1iaWs2y4hi5QrdF3TaMxynKQEDkoJOF9iitGSC05
QlGz75Yzgy23e7H25touAho2K1HGFxk5Ia90kZpnry7hMhdCy658di2G1Rk4dtA7JZ/EHPDIvMV2
wQuO1IeeyKVn7HWZ+5KR4kcfFw33yywCCuSriModKNwWlEk/10toHYfGa+6U2xVI9Dn2ekkEuN9q
g4GYZNJmCXLQBQYDCf2JmgY9v5AyhT3J6S6nXfg0kwx+tjbI19bxekLtMBpRQMDzcIewf3myBkrL
daDLAYVLC0hMqn3NisiC4kICwn5pQ8Tv/qyCp76GPEfXbSZuLyz5LYU+di8d9032uty7rnKQg/wD
9Ibcxn0Vq1RLvfC/zh40IfJFXVLWi3JevAuYcroyQ9VxLb6bWGHuMrppEzYDg7LhWiBtEpCrO6Tb
zosHSIUqZprWHQUBbI7bwQw992I9ShrUtyByyoEWsTVpAYjteBlUrY510a0gGjKCo5nc58UX17FB
42s3OwUlGQr6VC6whLDedBmHo40obcbywJHvCQM2v9bven83GdRrauGzFnVw7zVDlnV5Q0+N831t
R8vV4uVLtBUJLVyC9pwXl24akp1SBTkyeqHuI3uxjgtsOW9nRa78VA5D+eCDeLmCC5LvGnheYkNN
QPgHkZjqIsmrAWeCbiW0+TRhtVvAUplt6FKdW5JxY7r0xTZEis7Xvgl+q5AxLJoiC4Jt4rQU+ml7
IFpf5ocsMB2U66QOYSCAbFIyJqE6ESlyS8kIYkoa9gUFA9V99eVSnTuW118HrgPPDAMFmJ0+Y2ba
LrqqO5o1yuoOwcdHN89Ue2id2f08LR7oQWIKLml1quighRwj4OoazX5alaDV++oa5j8I1HJp40+R
7sB5VVdfAWJHb1zO4UnMndec+e3oPtdU2A4kEiyf3GisLmxZYLWYRrl8Qoqc7aGxL6hmBx6jj9Rn
m2Vj+SnF29RB0qLlm5nKO9ObURSpEz3PnZYY7Bv2gBtC54pD4eN+YGKiCwDW7q6n5HeOnKU+TxWJ
SrPTz1+A8Ixg5BPjFhta8THJBpJt5xJ2VZmgom9AUsNDeiHUhPeDQvcuJER52w9KHIq64hf5BvVn
GpYoR8MKp48CvLVzPfpPWByawLOJ5ELcE1X6ydfjJTtd/4hPbnZ2ZTKMGwk0jkZhHoQ7/BExRfG6
JXQIq+hSzaCDi6p/BD0DrGco20PvZEBaY/NzDobyY5An1iYJxHRoDVB2fc7nCIjQvWVVWiDEM71f
urIZSWUzeaIeKoRL6g/lDZKvmrStjkFtkBHfvaxtA8NKeSVa3drZV3UHttmddBnJsidq6My23Wuk
TCakasFjOpsLQ9bs6GQpr0dz4veTY+6zJIaU2lX4+jcFrbhlS+u/AhtDw2yteHkzutWuDViP/d4B
egnqD/ewyvVvE1MNfX7V4aGU0IFQFbPtxDmqBYBL0tlA4WaoJa9+HztQ+ydiM49r86muGbbbyhvo
m2TU6p6tqonYz8U98hi7sire+bgl8MlJY7/+OteD1K1FIsRybLD7MpXjFzQpTQSryXB+p58P9TgO
2mOO5TrelFOU9BsssPEf7dC9pJRV945MomhLHF/TfgTy0xv3xHdW9tG3Yv96oFq2dcH27ONxbMDi
u8th9sv6ESUD6CsiPcfHwVHFHS2Kr1YOUpsYhA9ZZ1G4Ihc931oB0WcSc9Zr1MXR65Ik433Uezw5
3vh031CXDWhFEOK6GeJEx9XkrXdB3ltb7aYRWA8BVszjxLK20XgkHNs8yaaar5q2s+9covTIQS8g
Um9cngJ5xbA0nrCvTiSsig7MoVLyAy7X/EODq+uuSPxmqyrRfoaakgN7Xew/qsAdTp1bw412QisB
Y+/bJA3GqCfGfhmxDjY500UQOvDhfHmBXOGPEA7Q/dhFGTq63rwi9dP5lI1uFm0VNhfWSh2WTg07
ImxhTq7URNSsEYwBZOEhal+sZKxPqNaDfYm54SRc00B30UH6BB44J5gPyx6kj7CscJPI0JvALpf2
gwvk8ziUpOfUSRxemnO/3HYxMN5giMbnPu+afm+2rUwupmSanK1fobHZ+CHg7Wt3osB9FsR9C1+6
NC5Tb6kezQQkKSFJmEFhTHhmRl3UH69HVvivYmjaq76uhzO8v/MJoXQBFTKIQ6r2guNFzOR2BnRc
JLSUa5qt0eANt5E1jGRhp6FTMy5z9ZxNnU1IT+5cTonFNIqzKei2TT2U486CFh1uMYhYV503w/1H
QUU0pJ97kglRQOO33D48BEYD5q+mvitlA9Qpd3G+9l5y18IsfezF3D752Hj3w7RkW8A9dEU8wPkS
IIbOHki9nV2PHni2cIlB03WsQ505D1uSVQFdSm7VzbBwTiFZxlO418LkA/qw6dFUI1COpENMkdiN
ffANW+G+qUvn0LSeA97ZSoL2rGfsfqVQOf1e+3b3eXRC73V0Cd8+mDR6yeTMBV2XtMo9sh596vYE
mTaACGLUTEevq786MSzZNkVWsFnAylzY4wQjrKpIWIqnpJk3EgkaebEwRA0i6faW6YYdqFn27NEy
A95GvKNTP3BV+KeshwpOxsjwMaZfjawmWtIP1IU9cxPikP9QQk/qNiUeVITDNk8N24SAa1qP+dQ/
TYQsgOFc9+v/qYX+shZKsfEvR5vdS/fyrze60PVL8eV//uv3L233rx8SPZBn85Pf6qEwgCj/cT4D
TssOjcrn/xO8+9ZvrkO2DQrwVXducXr9sx5qEn5jCtPzPSgwCLXRfn6rh9pAhSADmRA9sABZiLP+
ierd9b8/IoMZsV1PUHPxPEFgAval70/j0SxxtKcs+9S4+lPll7R1OWq0J3sG55xLzW4IwLHf2R7w
THxiGyJ1Yf9psx/zLMtAGPbeQXWBukdXBaLTzmmh+11OGAAINHv1D2IAbg796iqctMEQabmnDn3a
h9pbJ/EgBiBDnI3MHJJGgjnbOdqu2ISInPyMFBk1kyIQFX70SPhjgKLDUeE2cNOPwTg+idUHKcN2
flzIhSKgJMeYPxjmrtPOSTZ24gLbAnbKSTsraW5islyMsLlz5ia55EcIEFZk5JwR23ObhHXa8vam
41Fx5LlaxrkEn46Xkyix4URBbH4IazCVGPDjGytoXdI9F/3NwQ607JfchJMzTlHXc/B+xuNc3Ecx
oHZ2MTWGQP4YZqU40at7JFOW6AMfD6ov54M/YFM0GrPaRThvOV4msrvP2G3eQPi3b0NKPDCkV4Nr
Nfea6u0byy7ow2Dje4PcW7S4Ni6uZ8DS3EK7xdArq6DQ64OHy9z+vc+y+ohEE2UUXlvRxx+ghw60
FmdT5juPHK2tdEbgxXm0yMsO8yr5DyWMVt9dOs7d3TEYy+5RtpyPNnWyiL0xWIo1c8YMrNrS4Xk4
/eXiW8cOyzChzM6u1y7iLOyewnI2L4JRPc7ZLIn9NstPCmT2hYgxRhYz+YHsLSHfdc4uT6PorpWl
XeJWrPIrPy2a63w1NQd5EXubuqjcD1HfuqD/jVCTw4fnUIXW7dxU6d6JXEL7lvoL+0v285wD3X3Y
JPSP8C9fTPTYOOHbW5uTNDnl+K9zgYm6L/GUCbv7GLUVfGVOX+fxat0eVxv3tFq6VRS1n8yxIbaW
Q8YthnXnlEaNfZ+5EhaVU/Z4N9vG3XZDwS0b60JdwdH4ROexvzZqiw31aH6hbPvJG0eCmeGhN+cU
JdnZaTc6mcyi3RVq9p/B5/QP7OmIHR3CHKteiJl9Qf1VHM3V5B66hLSxBI/jJ8AmlbkTM9WFfWuw
z0d7ilN+4SnvHeq1e6Q4g3k7aE99pt31tT4YbCcxg2THfD864pnGwbOp+o0y2dsoDxAl4NQE5Zr0
sKGegRzGna0t/Q7e/iisv5hIJYi51sZ/pREADvHP/gfimxDwAUzYprFrHSPmnDt+A4wcu42v2yY5
+W4wnk8CmSmDWcYc+qJ2tK7YkAMh8MNJRdue2lmxQgqU5hUosz2kmmAwaJaB0lSDeeUbaNJBD/IA
R3F8nq0YBGux/OLYh4L0Pb+f0xOn+jTbJy0r6GYyK+eqdexw79mAkVH/iH1Td9ATPTi1onb936Uq
ZmfTLafS9IxjxDnoLPNpdRLwYByckFZ/YM7joZQpMsApzz6yP5x3BbSuk594KByJodJ2EBq/gL45
jqXObVwVkP9dMMbuSOK9P2RymzZFc5Fm8AorHJRng2xpJ4giuhoHZ+QOpMuCEtx0zh1oM1cTUWRP
I7m2fX7qzSzaFXlbI5yMKkQDhl0c0vrkztNHC1PtrkJMcD4Rirx3+K9OuWNWVyK3G6T30phIkKwa
C5kw6eneeYb2kZlKNbc2bM4H3/Hjrea17WIH6P52rpf5LMSB522DPMuItwpgik7eeAJIRQKZGj7l
mZ+yNe7jiQCrQB10G0XHRl1Tppi/oigD4ooY+RA7kcyhrtc9cCI28aFLYLtHJvQmdkuxqyyzPwdC
mSPnC9UlrLNPLCzuYezy4VguzchbCtR8gfA6ji5KzqT7TGvFzvee9NpLWZDJOUTiPkImfrQNooZQ
idZbVfrpWe4RH44j+dhCD98IFtj9/+XuXJbbNpYw/Cqu7MnC/bJIqo4oUpbkqxLHztmwYJEhQIAA
iQtB8OnPNwCoEJCs2B4tUGcqm4RKAzPo6enp/vvvmE5mNBIe7V9raaxcK5WtTuZu6F9bpXGYimKY
WysvoXRNUmeWbeFqLLg43x5iOwC0GN3NRWteG0K3K4ALtAkgAPt3AQ5PdNdw4P3YYntLAgdAiLUd
0DfaRVMST5Ma5aB/SNVkMkroqzYx2aJv/e2K1DjthCdhRCaiOobupUkDyJsq381nZbG7pWPCbkq/
kGwBkQZtuHD5gEpH8MPoeLjHwvCv06P71YGs4HplpiBHV8W0CMuvm43BvYL43RSG9U+JmnK/T7PV
66KEugUq33d7dX6XZzHtwzcatP/F3vwId+tmlo4y2luv74i4jT6W/vrDgXW9mR9Mjd0YvaMvx3F2
sEI6F8N3bCoX1j6zZuaR8nIjdFcxleVFDlzpUH0yQrCJZcG63u2KYGXdALIEfFhlyiqZQtdES1Mt
OOiExRRd3HONMqmUKXT4R2Xqz12AQXAUuqMvZUbDncsAxpijYJkVDDZhTOfRQ6hGkTG1qTiuYOZf
/R6Gib2+PO6PuDJZGBlAu4H+TaDJ0i9oLglVjKLCsFLRTMi8oIvn7r2WaCP/crtOj591Ot583iTK
4caGTPW22MXZ1a4alQQDSQJahEIBgSlWWGL6o5g1oFj6dbVRaIO7wWI64cjyKnpfgLMo1jd7xS30
C6Jc0Jofi+BmQ4eES103pzYwpVlFc4fFTitGVxlcnx+yytnN6IyqznR6M8TELzGvIfi/lI56RAJ9
ZbX6k/6ydHpbC57iLdEkWIl0aJ3To7G/VI7whZYwCJUXnG5HMC7GVr9NtwXdB3It3aoZJQWFC2Hh
eq/MzIyz7cKpSA0QWYF+/0i0+YYLRQx3uJPtCxjOoWiI/HB0Df2pheM3h4kd2LThvlfNkZVPuILv
gllogr5NHJfSC18vaEpCq8+/MmIc6uVhraw/On66uwNIW+JIWlUwSSgQp6nRHDQP+eXXR9U/wFAR
HvbKhVKlNpG0tMo/RyS4L+eZq77ZrJ2NYPg/VF+OemDMaDtzpdOTiQYzx7wAIR9za92BY5xkCY2v
VsGopO1skEHAfRjRGLgSgB48IBqFbCwNtH9gKJ/nc19Q7ipzf7Iq6BM1oyVdDL1SmCuTIM3zLxjv
I7mTzLqFzuwrDMS0drGB21zwRSEiiAhvgrpJQ7o75MW6ukgLU5vkOTX0kDr6m/fxLoPihOgnnbFM
/+3WLLczl34nb8rCNq8tAkCE0chcfcwiCB+nGWHoKwPykqnLR7txigyyiig2qsVh7vj/dfG5P9Fj
1r6dG35MGUu1t99khFWty/mKBMfbjWLqE62yv+QbPftczQmbWyvToLkrsWKNsNh1SjkJ7YLpD/yX
vjUoi4H/gup9Cs84SzT3bbSuqqU2msMGtAtUD3sa3ATlSAVOZVhf9vswI5CTElCbjXaB71zmCkGX
Vb6BMiQmnAOHBeEoq4wvEmpZphQauFfwaRRTE+Z+8GX78l1FFOguI5hJY8kSagwTQvmExrRetaPz
7YWWJAYBaTrj0V5iC7uAts8nG9GLTJ/nu+mI8O1M2yv2QuMG/Ibk5PGdsztuf9+WpK8n2PM1XfVU
Wn/FSvRlpSrRinD42r0heDa/gZ5IuVG2c2o+0ddbZbeyPurHvJwQZU6uNUC009FRdDixje20im0V
31+h0bs5h38LqqMQ07yJZ6W1Na/W0Si+Pij44ls3Kv8gcKhTMZFO8+1u/T5YEXtaC4KRtaAawUjs
L9mAbBabphHZHsunw2U48QVNSSgIS6qau4Qg8u4iEYQmYU1tAgvzNNoogEQE8Ylfc6DYNR3KDmKU
fZ6UCzr/wpayFcQpe01wqJQpdCr/X/f/NpAhrufTmqTzY7FMq7tlRsQsO5WDi1/rUuw/6MeWB3n1
o3/0vKA2LvAvEQUIuyit7YCr6neq3+U5EZHHKxcLYg7c/SEGJZhAjWo9KHSOkhgCxfrnEY7LmMA6
eAMDfIMY5x/7uVV4foLNcj7/N50Z3CcUtInPAB63AxbTBEroe9agJ+FsDdyxqZBUUwR87HzyLkwB
1AmDLmShxaB8miedKci3VOD5if3w5L3FJqAML8sFh/Q5Uk7UKn7f7HsizmavjW0L6JoF0qAeCDxf
BAG/M8irawowu3oMbhEsroKyq2CPcZnACwoykM704c91gJRAwNPMvtG2IemAa7Jpv2cHfFsHjDHc
CVSoq62i9xYBnCXoGkARYKjqQchvWBsBeg3BbCy1CoY1xtFUmWk7y54tdA0RJ9UVXWueNCQdoOpb
cvYWszMMwwbS9aDo5xuBWPNYoygIwOngvr7jCBIXqY+vC1YYGCGo3mimz0F3Pn3bHGMbLMGQ1fw+
uEUATdm8U8P+8XA2/4g3YIw1ggeCE6qZJAfe+SKoqjrmrICxA9CfGM2qD2gjaIrhNKe0xCrQSUEc
BmZfBayxragsEDjDejRH74BmD/sOLozcPhBtJByY2IHGnz5xRwUUwZEERtAa3uyxTpKzN9QxaH7V
JF7y5OxtnCW9ZtEf3vaHv0f2BNScsemapqrpPdUnsci+0sGFC54nxuA+vsZNRVb3DdwgIruQvLR3
nZ4b5Jh8fUVw+Le/Nw8ckAGAJFT5zuvQt51BksgGOu4IqioxeoeAo4/xE3Rw+62bNDhdUPW6EkjK
Dtb3XhwCkNC9M9DEAFK1IFa63grDOwNNvBhZQ6hwI7A47gSxjxgIPD8GACFAoEUjorosCCVpLO+Q
toJhi14jUkqAQYClUoFf7mmDAL4BwIWoJTOGdyXgUix9HCpjlblTVNHeCfoG0eXOQJMq0T2mGfWC
D0gL8GWBs0hqAU4BATCa1DROr8K3Pt8LhInYJcJaDvV2zEdyZH0DLkji2KM1Zvup+y6CRaBEJb3i
tq7TAAMluC+SuqArYyBH3BTNnkF0VQymSkMkOq3VY3jTNyDhk5y+oY1hl6OJHIVJTx0Lrk4oVRGE
p+3vg/OQ4AsTNU+yxwLVvphFUqr16HlI6MdYg2fRhbm7ftSADKJKPal0rMThNmBg8Dj964HAjkF0
ODZxHQiqP6wPCz6gVRDldNLHAhXm3BMpFn56L9A0DUeayxSFmoPTAjCisgFDyJJ1MkcUof7zlc+1
wHLH1MNDf0yDuXoMbhU0igWbl/r5YJFhcxsCWUsxaDPL3rEobAGpA4JqrQvZqN2Q9oJiGrLHIucC
SULuhNyPn7IINnFDhSQblVND2wqUJUnHTXRjTIWuoAxtPcSecwA9yRiiYd1FTQY3f1gkpH1DwmJA
1O2Ha0BvEzhYQi6lok68UY/BuQWYAlX6WCQwAHW8YAN5OPbODaLNbQm/EZaFVkuGtwoqx1WtoD9v
EOlDDP6fRCFp83r0b0uEEut2n9D112Nwq8CpIH1zZhXIqZtEEr8RRKMcA4OBRWhXqbHAQzoWSHRK
55Pccdtj4en4gejdYJlsCRvWFTGGZx0pX5G1CxyO5IwgCAJDUY/e6UBqEY0DfXLKug1uR3CZabEv
P28XDH1MqRCFSafUSn8VROqF/CvxhWaVGkM0qB0Ba42kdTSIqLHpXZhbHmbZOSMIKHKManAQNWN4
TrOBNsivAuRVJmiL9gLZ0wXSTcSVCSsO12kWmCnZVcAp1hwNzqv2W/eiqzjNtNYjokbCvR7DOyOo
Fmxe6uftgo7XBMaOoFKzIcQZcL4jXJBZuM5UJ7bBluFdoAzMmqwu6JwR8IuQwG+VobsKJPbGoK9U
+HrrJw3ILOqE1KQdBZVLMkR9TLDRgr4S4EhwfBJwat2pJoQ3pFUgrihrFnWUgEo4rpL/OIXnW8ER
STnSrsBwGiUZnKOgwwgmrQsmgFM+M+2knjwiAaRS9AxqebCOAntYk3YUcBohlINrqzX+vcOBhBMG
AcQeZrNRhsHZBYO3lzSLJJ10wkoowtMxxhqQZpN1oSB+cPMnriJ7mSYBTUNIWOb66SaASPBkwtFG
UKkeg8Mj6fC0yXpIVCcQkMASYPXq0fMTbW7ZnAnQ5LU3qwGuwuMWhz9aoyFCzBz8BBO+kW6qfQMB
gm9DLsNzEZ6gAf7hVeBmhK6jVa29exxjBL8Peo2GVCdd+d6k03f4EQ+VPxM/iBZ1zU+wzJ6q+vnW
H5xqQh7/3ha6XC9+/UVUs3T+UJQANc9e1nVG4t9/62C36rza2Y+nPFv9nPZ/byf4+NGdZ51mdfqP
r4Nl6qX3flX/ULWv2ZCV/Cfyvnob73Exyj9v8usvnfc8Owr+RXAW9uSKXJW03JRmiXFXcI2Ylhcc
enHmZadXFJ+RelM2oazkiRcFfydpHHTeuqn6kpadREnqLZLTW4q3buDD8pLjeHmfB/dF3hFeo3Nl
hV8uI6/00uW55Ab9Ly25La96lfz9ijbkxeZrd9npMfsCWjhj1YNF53vi7IsElOz7Xy2TdNV95RYN
Kiv5NSseBKc3rNW7AVjKCr5eeH5HAdUGsyctl45McRJ0d2QDh5MWHS8Cr2dFGnCVtOSk7KpFA9eR
FXv72DY1CBBpwQgo7sOqoxdNJZ6s6DdJEWSPltmt0Vuyst96QdyxHpR0vcTx8taDtc6LF+fL0Raj
yL9ylnn3UPEt87yj05Bvi8y9tPzg3g9WXreqtoHTy4vmLMiSvKPZba2evOwsC/hnu+3YJq3JZ7+E
9KRI+6JFelRadBLnPRvS4pFkJb9bfk1pYthd7QYBKy9673XPLdIAIkEoL7h89drbbDM/6B7rbdLp
JeTfLNNs2bFUoD5ELuclhL9dHoL7zjHWQkpeQvhfSRqeXrO+HzT5SGnRSZr7ryZemnBSdtWlAUK8
zAMuvbC/9xvIlaz4937QXfEmKSUtNozwSLq3GnrLixyHtOh0ueoTF9RpA1nBH5ZxnFXR3utdE+DE
ElUgsuLv/GSxfHWdPTrbmgSYrPjfk+IbiiiAui/gcDcPeKyILQ5Y9v3/YPWXWbbsuBRtFFxe9qF7
q2wzLbJyP+Wef1IMYVNAcYpArazYP5fphpPtJKiW3IRApSUH3Gx66t2GF2VFf/Y4d2i3192aZJ4N
9TSRJ0lYHvDjz4Uy/pXQ9SGi83Ohks/PNc+SlU2zahbmtAj112zSGs8v+VORpgfo9+P404kK5an/
rRtcE39xHy299Lf/AQAA//8=</cx:binary>
              </cx:geoCache>
            </cx:geography>
          </cx:layoutPr>
          <cx:valueColors>
            <cx:midColor>
              <a:schemeClr val="accent1"/>
            </cx:midColor>
            <cx:maxColor>
              <a:schemeClr val="accent1">
                <a:lumMod val="50000"/>
              </a:schemeClr>
            </cx:maxColor>
          </cx:valueColors>
          <cx:valueColorPositions count="3"/>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lvl ptCount="50" formatCode="General">
          <cx:pt idx="0">1</cx:pt>
          <cx:pt idx="2">3</cx:pt>
          <cx:pt idx="3">1</cx:pt>
          <cx:pt idx="4">2</cx:pt>
          <cx:pt idx="5">3</cx:pt>
          <cx:pt idx="6">3</cx:pt>
          <cx:pt idx="7">1</cx:pt>
          <cx:pt idx="8">3</cx:pt>
          <cx:pt idx="9">2</cx:pt>
          <cx:pt idx="10">2</cx:pt>
          <cx:pt idx="13">2</cx:pt>
          <cx:pt idx="18">2</cx:pt>
          <cx:pt idx="19">3</cx:pt>
          <cx:pt idx="20">3</cx:pt>
          <cx:pt idx="23">3</cx:pt>
          <cx:pt idx="25">3</cx:pt>
          <cx:pt idx="28">2</cx:pt>
          <cx:pt idx="32">2</cx:pt>
          <cx:pt idx="33">3</cx:pt>
          <cx:pt idx="34">3</cx:pt>
          <cx:pt idx="36">1</cx:pt>
          <cx:pt idx="37">1</cx:pt>
          <cx:pt idx="42">2</cx:pt>
          <cx:pt idx="43">2</cx:pt>
          <cx:pt idx="46">2</cx:pt>
          <cx:pt idx="47">3</cx:pt>
        </cx:lvl>
      </cx:numDim>
    </cx:data>
  </cx:chartData>
  <cx:chart>
    <cx:plotArea>
      <cx:plotAreaRegion>
        <cx:series layoutId="regionMap" uniqueId="{9BC8D1EE-4F1C-4FAB-A8EC-19382058F034}">
          <cx:tx>
            <cx:txData>
              <cx:f>Sheet1!$B$1</cx:f>
              <cx:v>Series1</cx:v>
            </cx:txData>
          </cx:tx>
          <cx:spPr>
            <a:solidFill>
              <a:schemeClr val="bg1">
                <a:lumMod val="95000"/>
              </a:schemeClr>
            </a:solidFill>
          </cx:spPr>
          <cx:dataPt idx="22">
            <cx:spPr>
              <a:solidFill>
                <a:srgbClr val="1F497D"/>
              </a:solidFill>
            </cx:spPr>
          </cx:dataPt>
          <cx:dataPt idx="41">
            <cx:spPr>
              <a:solidFill>
                <a:srgbClr val="1F497D"/>
              </a:solidFill>
            </cx:spPr>
          </cx:dataPt>
          <cx:dataPt idx="48">
            <cx:spPr>
              <a:solidFill>
                <a:srgbClr val="1F497D"/>
              </a:solidFill>
            </cx:spPr>
          </cx:dataPt>
          <cx:dataId val="0"/>
          <cx:layoutPr>
            <cx:regionLabelLayout val="none"/>
            <cx:geography viewedRegionType="dataOnly" cultureLanguage="en-US" cultureRegion="US" attribution="Powered by Bing">
              <cx:geoCache provider="{E9337A44-BEBE-4D9F-B70C-5C5E7DAFC167}">
                <cx:binary>1H1pc9tGtvZfcfnzCwWNXoCemtyqACQl2ZbsSLaS+AuKlhTsaOzbr79Pi5RNIrSkqdGtt8hJwhGB
Jk7302c/ffjv2+Fft+n9unozZGle/+t2+PVt2DTFv375pb4N77N1fZJFt5Wq1d/Nya3KflF//x3d
3v9yV637KA9+sUzCfrkN11VzP7z9n3/j24J79UHdrptI5b+399V4dV+3aVM/ce3gpTfruyzKF1Hd
VNFtQ359+/4+b9rbZHz7Bv8nasbPY3H/69u9u96++WX+Xf947psUpDXtHcZS+4RbNrWYcN6+SVUe
bD83HH5iObZtMibkw4s9PvRynWHgS0h5IGR9d1fd1zXm8vC+O3KPcFz46+2bW9XmjV6wAGv369sv
edTc3725btbNff32TVQrb3ODpzT1X64fpvvL/pL/z79nH2ABZp/soDJfrecu/QMUb51Gf6sqj9aP
K/QqsFicCSGJNB9eZB8dQuSJILZlE0Y28Dw+e4POy2g6jM/u2BlC3m9HidDiPl336+r+cY1eAR95
YpqOLSzKN8sv9/Gx+Qk4SjBKnM11/vjsDT4voegwOj9GzrBZLI8Sm8v7/s3F/RDdqscVegV02Amz
CAVziA330H10iClOiOlQaTrgq40o3eDyMmoOI7M7dobN5cVRYnMGromixxX673F5EFpgG5OKGSCc
azXELNNkj+JuF5bnCTkMyeO4GRxn50cJxypVVXT3ilrGck645JxYdCa+HOuEOTZllkO/M9AuHi+g
5DAg3wfOEFl9OEpEfkvX39bZKyJCrRNbCGYJc6v3Z5LLEScOMym1TOu73tkF5gUEHQbm+8AZML8d
JzBaFr+7r+r78fWkFzNPCFSG5JRsmMLaF2I2OxG2w+ENbKGZWcwvo+kwPLtjZwhdvjtK1vEUpNn6
7jW1vnMipcO5qdWIfkG373o0xISSYbZDBZhql2leQsphWH6MnIHifTxKUH6rknVer+vH9fnvVT5l
J7CAHZOSraE8czMlNA2VhHPubECbGcovoegwNj9GzrD57eoosfnjvm7e3ERVEL2up+mcQN9w2yFb
jWLvc41jwtGkNgTfVurNmOfFZB1GaTZ8BtUfN8cJ1boOERhqVP56jMTsE0YIBVD2Rr3McCKWecK5
YI7JNkDNPJs/XkTTT0DaGTtH6LejRAjmTp28ot0m2AlhjNmmZW7Qge7f0z3cOrFs6QjC5gLuWUoO
Y/I4gxkev70/TjyqaFL5KwICvWNJalkOYYfZhZATGNpcCr6JEczY5bfnCfoJLo8D58B8PUpgPJXn
97dNdNs2ryjLyAm3OeGU8o3Sx+LvcosNL4g6wM6aMcsLqTmMzN7gGTre56NE52Id5feviAs/oQg6
M/4Y1ZzpGCFPLAIRZtpbppp5OM+ScxiY7bAZJBfLo4Tk9F7BRHtNSWbBQAMzOPZPDDR6As1DbWZu
LeiZgfYCgg7D8n3gDJjT344SmPO7dfiK3iZjJ9SRpm09JmBmjg0hCAdwSZFBQ5xg1918lpDDcGyH
zcA4XxwlGFch8ndvzut0nd89rs5/72wy6HTLsSTfJl3kDBMbeoc4jqn1/sNrxiovpeowQPujZzhd
HWfI+ULlzfo17TK4MQhfciIhrx5egGBX9RMTiU2GkLSgc+XyPCmHcfk+hxkkF5+PknXO0zTKVVS/
ItsgsAkxxhA627DFjG0cCefGEZQ7P5KdewLtBRQdhubHXGbYnB9n2Pk8v4telV2oPEEJgLQRdt6+
9tkF+QCYyZBocmtJz5jmBQT9BJnHmcyBuTxKpvkjqm9VXkevGZCBfqcS2QDkajavGTQSTgx0EWyA
75Jul2teRNJhcHaGzuD540jVzLoaX9cUoEgG6MImPsts2uLENhHqpHLrwsxMgIsXUHIYlB8jZ5hc
LI6SZc5V/4peDLNO4DUKbrPDel/SEy3BBNkWAJioENjllueoOYzJZtQMj/Pj9F/ev3ZmxkGOn8Gp
RJHfw4vsyy/pwMExoVt2ggG7iDxPz2FMHsfNUHl/fZRc8kG1Uf3KOt88kQ5i+A6f2caSIJdGHAQ1
fwSZdxF5ES2HQdkZOsPlw3Fyy/9BogyVslAcpiMPSzAbiTTwksMe08+z2OVLKDoMzo+RM2xujhOb
i3Vdr2/Dtr5vmtd0Y6wTVMQiEGZvDa6ZQIP3L0wO79NBWHOXb15Mz2F4ZsNnGF0cJ0aXqmrCN966
UvA214/r9d+HaChqMCiiYpxuZdgsxGzD14Tgc4TYlm7O7ICX03UYrPn4GVqX3lFqoYvoNoyC9et6
Nw44SaIuYOPczGMCHN6NCcdUu6f6NcPpJRQdRujHyBk2F8fp23y+H161oIagspw6zCHbeoyZlJPy
hKI+EJpomy4AcLvC7llyDqOyHTaD5POfR8kul/ffqtfN/yPyDG8TdTL2VmzNagOBCkw6DcnhMqeX
UHQYmB8jZ9hcHmf+7CKqa9VW0eOufQWVA0dG2Kgv2xbGmHNsUIJm26gKfEwb/EOUPU/RYWx+zGWG
zcVxlgdeRCgGqFXzivYAE0g5S4IawC1jzMUZCmskqtBRyvG4IzYnNV5Ey89g+T6NOS7HGd38fK8n
VN+/YikA7DSHQVyZSJc9vGZMg8AzZRRn1B4L1WfwvIikw/DsDJ3B8/k44dFiQP9TFK8p1VAjY+Es
zfeczCzQiaQNSpssZJ+31dAHpNoLiDoM0d6MZiBdHGcgR1fY/6Wq5FHK/Pd6ByFPhJktpk9rPLxm
4RycEQQ+JkdBzUET+iUUHYbnx8gZNpd/Ham91q1f89wTsmoUpbKoc9o6oTPnhhAB5oEXam+lH5TS
rg19ef8cPT/DZTNujsrNkaLSvzlbZwVqnV/zaC2jJ8IBU8jH4sA52+jiQZy8RUr0u2baB+eFZP0M
o73hc6jOjhOqh2jOYp28ru2GknT4ojhEizzow2s/gwAHFb6qrsJ9PBE1Y6MXUvUToPZGz3E6zpzb
xzB6zRI1LD9O1sC+3mZ4ZpyEU562CTZzfoLPc9QcxmUzaobHx+Pkm08wrOsx7daveuQGBwkdKZCG
1lke/ZrhYtsnDnUcnZjbsBXU066EeylVh/HZHz3D6dNvRynfPiYpijtf9SAu4tQOhXjb1tXMDxNK
ZIPQQcA07e1xHJjfuxi9hKLD+PwYOcPm43Ee7fhY3QevehCKwqx20FyDbhvTzByfzUEohEfpzGp7
npCfALKdwByOq6NklWvV/t8kdgCLiaoa6zEuPRNqOEeoM6fA5XDC4OV0HUZpPn6G1rV3lGj9MSp0
gAoeZcvrOKVI1ljiJ+dxEaTGMUKcZYPce7TpduXaCwg6jM/3gTNg/jhOl3Sz3V7dokbjGqrPCD5q
lVl2VFvUFjURMBWzQs+X0nMYnP3RM4Suj9OW/tKsw9fjGx0yQG0BgqHbGug5Mvo8oY3aHEvMAm3P
0XEYkc2oGRJfPh+FELt9sofbRppsJNnenf9p5zoJCwznoRFA23c7kWuDaU2R7fkB1a4Im/WU+zk9
P0FmvyXd3hSOo2HdzX2V4TDF6zEHzkKZNrfwv5nSx0FOAV0jBXptPbzmNVHPU3IYhO9TmHHIzf8n
Dvl5e8HvzRcX62a9fOjauNNh8OmrD3NHL8nZ0K2jcdAY2Ozm87tf3xKpj5p/bwapv2PPQ5mdcP4x
5H5dN7++NfRJHBTjPoQPqDYIgG2PHhT6Es624WA1qqlsYuEQnEDyJ9fhmId+krqHF3ccCEt9BTTU
2uTEJQIRioCqxNleWB/E+d4r85NKR/gI3xdj+/ebvM0+qShv6l/fWhbM/GJznyYVR1UcblPkBh00
3AF5uqVYcbu+grWE28n/y0q7rodE9B9IVKRDKVynb9De00VsUZnvVdE5VubFpd1M7WliZWlm/tGg
NwxZJnmR1Z+tjDVT5UKQmNYyreKq6GPP7vKycK4jkRe1aLw2ziPSekU/sHzFaJ9nXp7L8Sw2+t4I
vZxbVtadV22a1V3tTk2bN8VFno5xvui6yKld6RT5B+7HwztlZJ15HkdivBiZ73+OaVm8yw3xp1Gr
7rRXnR145iAXksfFhziro9MsHlricp5Yn0MRTbkXhW1vuDLrk8B1qk4ue1qW/SKtpkC5IhXD1ZR0
fG0Wlp+4WNTuIjJDv1paYdO3btW10eRKGpjpaT506enQVamz4FJF5yILSvtSyqaLvXo0o9PSMBS+
sxib06ZKutY1UiP1wowlZ4Vf9at4quzJtY0cX5yz2B+8rPO7jxb387+afiRXvQjz7lQ1cbMI67oL
3KAYrcGrg3Fy6ySrFjEvuz+bio03/qRs4VVBWQzng3KGxPUrjoky32ytP/00Lj/0nKSntSWqJSNJ
txRBURK3JtWHXilSLFDH1C9NQcPCjZKenwu/tm9kPA4frKaX9WkUs7JZhXVlpm6Hrb4waDuav5ci
WVqNkWentEl9Tyg+TG4XN7Yb1XFseLzLOttFk8dKLcyWcbcQXXZWKj9cDEHXOiur7/tl38TKywKr
C1aj1ZhY6KAouEfqtP/b9iNzPXESrBKOtgGrxI+qpZmzcZ3BSbJWssr4aauG4prkVfg+EU36pzJj
4fpmR3qvMILmLO3CwFxYlf0xy8Zq0Vqhv6xCZZdeEaYEm4YMpFsGQVquxi4YlqFdyY8DL4vT0q9a
ry1Z8C6U/mC7imbJtUgpL1wetumdGRvqvPFj67zJ7GyB2n3/K7ih6tw8JvKbn3Ukcse66ZLToCmt
z34ated9ldkrK+3s0JW5X187rLs1e24sutGZFr5TjZkLDojOlV3QzBuDoZNeIBzyIRMpe5eE3PkL
rr112tWh8F1eT4QseGcFbm1lBl3UfvmZs7S6LB1z+pY2mb9oy2C8aaMiO/MnHyxoGKaM3cKY6LIr
jPrjqIb8suRx3LuNiuPItbrI93idOAsS+uqLCMrG7Q2Zn+cyCv5oyjQbXKfx06uEFZZXT0lx2jXZ
aaMc7EPbZ63LWWL+zsOy9cZmoHKlcmb1kCw+8d8XhRO7LW+Kj1Xmy1UtzPQ+J8l4Xkp0rx3CMna7
YZRu7je3sRmxBR373uNOxM7iVEpPMWs99OMfPK24lyeBHBays+wqWZSUA8feLcqwaMWnvjb8AI9N
uGjHyt3thLsnUG9VMVZREG77D3//838+qwz/PLTG/fGhbl/84y8U4236Hj95F06K66KMen6T1orf
v+tHE16tir535J3ptk2n5J8ovicv7mnFPavs0dDResNi7CmleNA2/D5uqxmFOIEOo2AI6AvUruiz
KhvNiPrjxyJxytG/10HkdqsYUX1M0X0MZUbbvhZbrUhwUAl1FOB3ggIyiZa+/4lapFDKO1pRPxHx
L4mOTZaNzAvaBuxrxZTEVU76hN87xG9aubQKVkB0m0UXTTect0WyZkbF61VejvXIFo018HDwDOWb
34K8YrnhKWtI7Hcy5GO7SKSRl2e9zNL6IuVZYYyuSgZefONJEw9qYQiRxtQLbJuRe3tQY3uVhoOd
rh2HF/4tzWgpLgMRlQV1MxLVIIUVvMo+hsRs+nwRpLxKClf1PMs+EHssQXKQZWR8b2U0j/826k5h
zA6k262/azvAVdtbI2QOLSaRAJa6wTJKJPbXyCZZ1IYidO79XuVxedZkLGVnKevqyj6b6qCJem+C
URH9nZp+ZPmrpx9PYB3tPx/VZrrlNoVVjANPUl/fsVymmDqQGiK6i0lCk8hrFOUU8lRaRhmvqqEP
qmZRhU3AQtdgxlTkn3pGx9ryCJtET9810K514ipV0opc4jh8iWtPE6mtpx/WFRoZoYgUZ36ljkag
xNee0TiEkWGFFTXuhFF1prUIJjuwy1XqsIaabl41QnxNuOk3508/d4aNfi6TOJVkcXS4hA05e27R
jspWBnXughF7TridWaT1nyHzrTxw+zhqo4+5j+btjRuGCs64+/Tj941KPW0blbVotwHjGc68PTMq
A95FhjmE9M6wU7ukHu9NwddgJKM5V1Nkp5eRQRS5oEk5ttdJbZpT6CJBnmJR/lNKUH0gkH+Awazj
qub+JgntEKbPaFZ3TPRgudVIxESSFa/6tmbLyPGZ+Fq1WILSrQXy5V+VOXaVXHaRMov+GVRgtO/v
Bm6hBwl69OmSInh5M1QaEZnxmOT+rS+nnFenqiwyf1waflbL8XR0qgFb5On5k5kkg18vTVSYaUZF
ow0cRdtfgEBOMZdFY3xD+YGdGWdDE2qGyAYVQs+2fcwm5kVZPVqFO0iLYiE4DN72OitEPHq5Qar8
WmZhVuWLkqvKusq6KK+/PU2mlqe7fII0A1rkm+hYgIZG4JaZLGl7mDxmOQ3fhqqpsAnMNjGBjzn0
lBvuUNHOuC6spNRM0/RKv0VF0D6Dzz8WCxUrOF1JcQ7cYZRBtO0vllNadTPWQn3LU25AhseQXlPv
dqPZjPw99Tnkfh20aP+YxTyHRK2KrCL8zDFio0vcMoS01ZJ/DDEqj6a0e8+GpFDZM2KFzBkM0X8U
41o6VKYjN/pXB3Zl3wAnqpD5RL/VviWMbBk3dZG2n8qpiYrc68uxBHGGnXW4psYyU+PCSabRuO6L
wj+vZZXGgZdNkzm+z8Iyb3w3hxfqw1fjppFeiUwGU+ah4fEAkWgZ8Ujyd+YktfuSRH5fls+wKUFS
aW8DIJKOZK4UJnrzod+LDkbtTgg7My+7vCu+2lzxmHsFzvVhK/p+K2Xlkck2INr9cSM905bhWvsg
TgriO7g09A0V5art6fM8xOZSHF00UCcDXxstnjXvzrZFMiR15oeq+FpU4KJySWEUswuLhHR8T+t2
xHJIv0unmywcxtF227Dqy9CDwO/FVVBOvnFWZSyebiqjrcWlEwltIAysy1J5mrRcw6NqKrGFxs7m
3VVRxcl0M6Ui6RPXTFOttCKsPgBSuQzxIYWtOt042TAAO8rjEW/1ZAaNsyh4TeuVsFuNXTIEEQyM
8uHx0gmMEQa4GmJ8hYLxAMojI9e2QVPwLFkPtYDrvpJdRbprRtXUfKiqxK/cNM0qBAKMwM+Gs4BB
uf6VO7nPbjr4WNhkthPAzujKXMFEeVo2zKUmVt9GfljHIm2BrsGzrUH9MQ+ILNKvE8nqKnAHy7SL
2u1VrNJz2pY9BMXTT5xLI7RQZ6ZFoLcRnZH/eCI83DrsM9r/RadWb8a+ZVr8WbWdQHmLruTiqx/T
CZuwt9qmDi5sCBbs06fJ0EGePaagaGJt2dAV6IZsMVjJ+0wx0a4tDSmym4zlWUPhl7XcuFdlWEIa
hUmdk2Xl2yr61NVOAIlThFwFy8BprE65+FWSPu3cxgrK96nviOuBIlIxunVPRHfVOIYZeSWfBvUe
m8gM3dhkflQgXiCIZvbQxD5UXQjr4tyPk0Zzfofo1kfE7u1idGlS0aE7fXrGc7nm4FShqWP/1kN/
YfgE+zNOhB/mfVnbX7o2N2HE8qqyYMR2k963DEYWOwtJP2DbDolE3MYNmgfL1hCF3tK0jXvLv/YH
obe0VUZTVp1FhUW1iCyn2iSrMu0KhIUmPibgOr/PtE1NRicDd9qkBBs9PSVrJtkcWEAO1CakGhBE
VncmqkuaZ5OKc+uL04SIVq2aItAENIieaNZ94GPUt46gzQ8HzeKQlVqkVEUJRWOEBGY8Gbj+SJUJ
+nGmMrbZWdQjXFe65dgrcemXA+6KQqqnOAaZqFeJYVd0VSDERWtvhL7AdJ+Z2szKxNQkQXd7AlYx
OTrfzKbWDAmx01aNX2jQaUnVVCW21pROkbptTCexcndsVDnd2Fau9WNmKAJABpGlwbicMkGaYCWp
0fZfYKVWWI7ejil2H+0mSJM8MiS2GOvTQku3FmLzLLKKHmKtgUWCB0aNb+Iv+FgES5EFDEvRNHZo
NB5P2xgsEUorxl+b9dGiULcz/R7t/bSxUXa9oBmPOjAXYF3ZFnfgdpr/MHVJPzExitL43GU2wkmr
jXlrhc7QJR48yzDInxMLM3WkH8lQ1WkhFod/YTXtM4kZK1itxWB/rluCHdKMOB+MYOPUYH1YXDDF
l35vqKFGOJOOWPC083OYLBB6WKW+GtLmky1qx49XfsMcCAMwZHdVocEUNEBmgPGbIYei2sIWlH2O
pRxSJwevgIs0HEEyaCCMOCJ4k2MsuytTZQqU8CSBbkIYTvupT682k3RfJmLyWglASCBaDSto7tnA
HKyNwBzGz2E4itR3mzahhef3ph9fCmti1bgsw0oUjisRDI9Dt6rKqHxnpi0dEHuEtWO8r4LMYBd+
FtrUK3s1BLdmlJpnvd8ysUjsXKV3LE6n6ipTIsOvV00k7T+yjpjDtHDiXPLCK2E/1u2q77nTXVZl
6A8I9GZmRj4g9EfkIs8rSbx4aNrKd9XglFPsIpZbscELhqQDM3RT1Y+pOxg8ZvFKWqRlCCs2I9MR
bNL27Wkh+5D4sN/8oDlvQhuWmWdPaT9NcGuxFYvzIRn91i3rIharTtoBXfDMGKbPvVBWdNOyNPAX
lDUW8Ub4p2p0RdDUiI5HVp94AU+DM5wEbxalMvvpvS9z0zwlPQmtVWDUTmgui0Rl7MvIuyAxvkhl
DsPnAZG85sKom9y4gsaw2zteCVF9mewuyJVbIJQc1r/LYUqTUz9CdGM1KeZkypWJolbo2dVUl843
ksVOfhdaheqGBbbKWN7Ltul700vSvibxWePnJXcW8AN4Kk79zEjEpSS2kSSnnSisOg3vQyenDVZ5
INSp2MVEVYctPZGqLsLf0W+oEeYyz1lR2Oet9KMw/ZDzISmDZdwFTd8hHu4HUbQyFFORuOJNValz
EbMwcFbYK4ImbtFNJtR6WjtRL93AYKJEJN6vpng874PaCKPTPsqgbbxE9gwCtiuilv+pjFbw+hyb
ozd8r6cwW8hlW8Dqkm4zUmcQH1PLtvHWbD40oijFNVSZMjxuUjUrv01tKa3uXSyqIrDOyGAYtu2N
MU9a+3RAaDlLEV/ttF40uRFhOgHlUCrrwR/RasmLeSh58HHsi76wP8W+Effpyk6oYRXnSTtKp/so
Ysoj6ZZS6piEXTU8TG7swPeN6T1jaY2VMsYSIvsCUrsM+XuD+pWdIlNURiT9hEhx7PjLPoYgCJYq
Qnlz5UFkaZLGzkiREDKDcIzKhVkkceUs8sY0eP6nFVg5npfpMO6XNnDK0qvgemNlLaeNoEE8IkL9
JaAfJotbllLb9CysMXuE60lOxSoOe71iNG0SvKk6bIzrPLO1yGddEzi2J/tGYQNMOeyN0wY5AtxX
bKYaNnzC8pWxjRd0Se3jaWlI4GTmJNLwkIKFFv+DpINe55zJGLEkozUqQGHkiROy+7KEQ1OuqiiC
peX1DhmRTIickLcGEGRt2d40cd5GOdbLCCd1GrYTI8OFE9ua5AhIF9O1wM7CEyguld98Y9AbTFSG
Rp6PBj5LZaaXpusIboWKdcoeNHRo0oU5budTVZSW3xBwC/EZHwolrhPOfEk91ksEgNzCDgnWYrt7
/KmW+Eo7NvTk/GZ8WIwWu6bytjau5BPXf9GaJxfUjCrjervUxub2x0Xe3IdIgZVc2FaRgQCSG2H3
LYlEEVWnUU5HTLq0JvxooBtYNIjMazjggZIu3wClpq7BVoPn3VbBeU7k6HOXJGE3io8yaxVWqbOy
FLdYBWJslYcwh99JNzFHbfQGGbfwYWoHZvlNblZQFeAgyLXNnEIrgo/mFSoXPTkbW0d75+YG2s32
EH6SYn0EizBiye1UT34QY4h9GpBKPyZkocCHoypNO/wyGRFrG2QeQ6qXd7ORpnZEkmWJSepvIVFV
YxxKL5C5cOsm1KRvFtSY+gl/qJQqZi8Nk+dJfD7h1wWG4jQwEUQyl33UKvC0jAMd+aiRo/wWdbZV
fiMiyLF9ag6LFZOvOhi7H2vEsvUXWp1+Y13g4C3NTc0O2cQ1/XkrgrD/0qZBGkSrPHDwvWFJSUDP
knq0SfOebvZKFNeysU+3Sy7jrgI5Q0QTfAk0gMLD4yJKoOc7Uk7C/ALLLXa6RVEaTR55Zh34eDiP
Q/zW36JJC8Q2UwQMELIBTGF7bqtAs3ML/YrPkrEVsbNKYCwO4zsq63RQZw1TZpZ5qWRp1rl+HSBs
SCRpcX/YlDXeYDTy9DIrW/x3zHrE7bjZE4SKSsTy08suaXwEBfoqxtNJGKjuRuT+AC/AHye993sJ
UR6vBlpakDBOFaats0wzqNhsORi5L+tzLqGqhr9MMcSQN0GqVJKcbcPJcZOGVbxqwxT+7u3Iapxe
OyviEMtxSh94plROigWr/T7xpxsaOqpvvpS0D3tx1mymPsigxhLRYpgSzCgJ+povxWQSSDmkdPXy
kaHQuwbxKr3FN/FTp056rABpLT3fJoosvFXY4Li/jBB9NNwonRBXRpFpkksXIYtRZBe0IBXuECPR
PmzH2xr7ahNkmQiSaP6qzcvKt84Dv5zwHdMm9ObDLUfUsEQqDyFKnyCL9hUZ1ETlXpMiMMHfZ4nQ
/NSwPkIQPkicBqKSCn+EzqtHSJp4Bc9WL14bUR0qsFonQSw+TvMAw9HRDrP8q4d55hvver+uquhS
0lgHKVULdXdhJz4Vze8MYazRXw5+bIzhSvQFT+sFQheo8XNtBIHEVxZQApccylAC/MlgE2Yl8kyr
jYz7ertVVkWw+TYrGTcKkWgamRHt3vUTz3z792RCdcB1BWMaUYWpKKX4CnmL/WX0xYQViJmp5+AX
KDooV3AvdZQqjWCvwrKWmeqLr0KOYUm+sSEV6aUQZTH6K2apujH+7iMSD/4SGo2m3K1TxL8Nz0mJ
Xd0gItknzWczKOMg8Hw+0nC46m3YNuWd7KKutP6qfQehidMqabtMeoY11cnNxFqLKbeFdhjg7BOi
YFPaNpctabHLs1haXocPDbtz7R6ZqWGxnckGy7KIESD2cPxl1NN6EDdp2mn5J8dASxNY/5p5ozrT
d+QP0Xtku/VnnJgG7hiDUd/oU0QnsiU8d53biFK/ACsHsBb9y6kZSbGMwaiaK2Wmr2y3LGxKSCKJ
Uk5c2oTgtTg1Aq8axoraLrEq0/nUhnbQK7dH2h9Aj5MvrfO+zDWXB8akw4E18kR4YzDLmvNyMrG/
mYn8wyXilpryJEKm8ev2QbySUGkltopxvfHY8iie7MSN86JlvycbgZVsAo0lDqBgNxhpqYOQdSUq
xhZZkKGGwQ1L0RrXbcQLzLnpkcXr3kVWoM24kA14ht2lmqz2geEMlUCPuD5vNZMXlk4zLvJ+0HvS
9icriVBTUOdZtgzjFNyItLjOSSAOrIVegow/vpfVxIjfhxZNbeeZwNfMoUcsB/IBO9iCcBPkH2Hl
sEEOAfFq6zpUSoBqOwgGcEOvIGZLg2kOSjsEXkK3i0pN+zPe3b5vpx+Ptvk4K6J/TQ/Pnzm2VTso
o69thKo2ojFGDBhUwA8AJz39qFkAHdxk4jQXnoWQFf4rtFu/kzzsnaR0fJiSj3vETAalvLLwGfuI
dj56d0sRalDbKAbCilUMkG2F49O07IcQUCGO/YNSLkwe6XDsc2ufFr+jFsK3cXCNbs8QYxEqXSCi
6xo/LbicFEzn59b5nw9ESwIEDoQjLQQXddOh3cknYWUSFHL5V+WQQ1EECTT+uT0m2Gpbzn56gkSH
7X6kd/QMEbvdlLlZaE05D2QOacyCvEnhZG0kRh9OOmg/CjpyvhpY7XSruPCn6ve2p2O8yNpcy3Na
QTQY9cSgj56haH+ngyK4UroLILUlR1HePC02StPo7ZGWV+mGqXrYdeDxoU18yPXI6SJAEDIUOFkL
SaEcYFoYoSYkLmjZTl5XwrNf8YwqbroDRMvoQdSXuB384ZPLaKQWLb1+k88qNmL26UnMYQRw+BFD
lBbimC8h+BndGYwiLBtrMLrLsE60ZJoeDKGi5nn7+2g4LUN36JeHujgSIGgpbgJI/dKdxfafZw+w
RtBUsb3cqr0h0FU6poJkVW5Vo7PWf/Y8hPx1m3kwBg6IsX+IA9r7iER3UXy5UUswkjUadpKCL/K6
1Arj6Qdq+bKzTbEhkH7STWxQj4Liy3k8sx+nIaomnpzZuVEl3LOzzKZfRQWGeY4F//koQIffohBo
DwIncy7qMt/KxjYQwdnGFOk4oiPYR1aZ4e3pWW1LMXYmhljhw89eIFyoE/M49bWPnGkiL2NHYX1a
TZYZ1kuLD7oaoUXbi1b9XU85cuieqgPEVv+XvTNrjhvXsvUvYgc4E68cclIqNVkqyy8Iy3ZxAAcQ
Awnw19+Vdp1uW6duOU4/3riv5ZKoZBLA3mt9a5PmA9vQLeY6rrU/3OC0BoJTFxMXUH7OQQTtgdwP
DIzVdHCoDeLpwmzLfesKFsByelXzPKANkl0QjXM19GYLdEEmkqihzGQMqe0cWn8Kk3v6w8/jCZqR
8A5Qmj/bW143CwUyY5ak9aGJdEA1Dmg00nYoe68T+Cr+KlBSDz/W5PxHWYEKPcNhkXzfxn60Gnwl
2LrXZgiwdaM1vJYB6xJ4KGgnILb9ZQwM/geUWIlJL6Hqr8Wc96O2ETBHsdqJyPytzbnSg7/lo5J0
bMtEpH1n8n9JHjOOzSb/q5D5XkHBWVtxf7c5ux7i6byE8xG9BU+CSmQTLjlwdBXLicCtaOuitwPm
nuyh5/dd/xyi7KXhJXGaRuLYJcS7igFqkdBZ3Y8+jK5OhXPZcDNAdoUCk8JlyLtGZxMrPDPVKxny
GeHYOLinMxUAO+sZixtQoKPLNn2A33B1tFADkiC5TFrBRPjQCqjNdQkICTjBrpGz73fF4KPo/NOh
9VTZKU7sGnzyY+t0domGlYmHkdKOB1U3Kg9cqMDGYXUBxhleejVODt9tudpgky4nHpSJpUBp5sdZ
4SLH1jOnSqsthx29tuimaSbhi7YNUfuI9Hp9S8jAXVOyCAX3mA/pOMiPI5QXz+TZD8vtr71ohh9e
J+dswL7d7camTwKDKvp7nQXh+1onuhHgcvNXF9p/rwbHtOdo2SQFESPyRZJk8LGT1VOKPyPgPMhX
7i30AzbxKXsSI/X63dDGdZw3db0+xa6Nu9K1K9u30RIeWhJux0Ha5QAlY3pMZRIUlsbNJW11T6AZ
L/IDw0N9iOp4UjlWX/MGYrr/WJN2KkdDyJizRkY7NLuQlIIxvskE+TRxLMdxFck5Wdsrp9s0+HaJ
J3ddaqOqm1pzt3W9JhWqcl1ljoQ9nthk+AIA8inwI3EjI6++GRalq1hBggb7Uh+WydCyoWv2kIpm
hq8v2q+tmlnZN6LOXTSOZczofMq2YNg5NsIFHgWgUtShbiyibkx3K37lMUM/9ibtZPbgHtjXmfJ+
z63fb7mjXbxrOjI9iQjafN5DolG5F07182q37HPvjTFaeTN8WLOgrQjA3xMmJTVtPnleeI4g0+2k
Vhja1KXsAeJhC15Jh/SrD6sH/Ywv/Mcl6Jp2J9zoVb4a9KNaIggO2ApK5aw5hUo6nsfDmhUspazJ
PrZLQN0RBIL5ooKo86vJCI02px0aB645zr5lOgbI6zFPngYKHKGMfN092CXk6JOG6SZW2p8LljXT
Z9IpcbZ4SceNSvzrE8riq4daL+vJopy9JSlfjlC/vVPLwyYoM+x+X/11Dcd82zK/QdssvNdVzOs3
wOK2CFp/+6xUNwUgCgTwwW1TeHKbXvQ5iClpSrGt3J4SU891TnzRXpyfYiNGS1Usa9iHJ7zasBcn
aWe5C4QJbuIrpwul9yVe3RdiGLtEPpbPoowuIS2SNq8tCO0ydlNYRakeL6KJ5KsTFjUZgb1dq9xw
MBC8SNsa1LNnwugznOkpD4N+3E8QCvKADPrB+iN/UI3TvOBa189z4+aP0oohyGdrbMF8Kbq8w98H
xzWD5oaFZ5utiGy23tNANX0xbkv3uRvElsPkGV7wAo85F2LxHyhMhKMIZFYYSdgpasfos8oSe+6g
9y+wHSKDizKdM+PN6EhNfU4yb2rz3uf0s/RQ1JQZ6rMujzs13ydrwnfY6JOkoO2WHrQ/NffgdMB2
rI18DqYRMLOx/r4TS/JZhux5RZ/8vM3Dlu1nEbm8m4f6m8MN2Tc6NaZCGeietKQxy2U0w7Hltc5J
syzHhIKMnlGH+nmdKvpMR03fQivCD51k09uyLds3gwe8XNIpuI0AFuwJTopytrN+Qn3p5fE6LmdP
Kv5pI9O4D3ufgcyCnHxpHIlwllnsSKRrM+hBMU8OeJkSK4Qauz2PjXwG2xXi71+Ck0/GcNcloXqF
Ljff07GRB9/19GkY5HZTq26ubIotF23w0F7GiOiTNNF6PyomP8gsi76EfMHmEMxuuURuwOKBpnXn
h9rcWJmux3a14QTdJhv3LBmiEu0xCEvIHvS4eZKdGba3hy3ImucM0snrvGX6Aw78+oDFlt5uvqfB
MCXtrqcsPsPh9sNCD7Qvs82NIZ53Oe622pvuOST4+9pOYi5AhpCdXLv5VWgT1Wiut+0saWRuACpx
qAPD9KEONzpgzx5sFaY8O/jw/IpFbNFdttQhlHnpffVYAAbt7OJoa2nhBotat0wNJO3szONwSXVF
MPiq13lPBTuvnqjvobL0Fy9y40uv5Wf8DPh73fovakAF05m0u1jaAb+Mhd+e6CSCT8ZjZi36ZiW3
QH3Mcxssy7xvgj6MCtr46U3EJpntKBlGehqaTJTwcSMEKuB3lxndhjTvNk2XfAjZeJk8+P03zptT
3OuErFqeZ7rA6PGt9NfjGM3DXWgj7yEFsy+KxCLyUDVUyMeubpehguXrmpuh5VNbenKMASEy5nv7
dFFqe3TZKE2zv5YepKSzxauoOe7atNb8xNGTy77wU1QuRTwYttxCLelUERq//rCm2+SKifTJGbge
88vVR4l4o9GI65e4RfcnsY9IoeMEhVM9Ais6LDpJT3Fgydh92ELHgiV3dibUnAJsduSYRXAE9nPv
Rlk2i4rNE/Vq3oHAqXsqcwnKv+eFF1H71IagZvKgifqHyfnetl8TdJUFSeeAnFfa2bEIJHT827TH
dloCkNvKCcrWqQt0WyR+yk/ac1Z1d73zErqFuP0jsUMJnWbgV0pLBPFwp3XUZbp0SZf0AQR2NWE9
ZLA3C+O7YEDKxvTNmTdwZ/NhhMxbbNrOYx4ODsZPajp+GNsonqoaRuEtbyGTlp1t7SGsIz8rk4w0
KSSxTvpHXksBO9LEqcuDFe53ogN98WJq02LoWKTyNOIhpDhodi++8OTXBRGoMpTIC+2niflhVS9N
YIICJVzjTQW8eaBoa542yaPzoilFYWYy1/YFdlKN/2EiXmvbL9iE5iypGtEj7lLPvqUVH1I/bSoR
2CmOb31vScwzzNyBHbo5iz7Xy/Jp25r6uW7Ep5qKuMvRJgxPK9iOimVM7gkOD4JNIpGwv9LtpndB
f5Fha3ZLI2khZrGJPAWmKfJhiIcnOfZJKWXicoP4B/ZXxEy+6Jptu3TqYePVlt3CYcxI4Vu1zuWG
wya6p6oJn1IARLJsF2g9eB7wwOTg4dav/iT4g5hHlVUqTeuzmsbpycxK15VBKIkdoRrXae4Nlh6H
qZvLYJz7HZ9Z/DRy4ldUN9MNZ7F3G3Ab3QQCpuVUK5jXFG1RGQQMs3BMavabDYI+R+qzH0pCl1lV
wk+mC/jBVR+FXFlO1UpsMfO6K6JELSKn/sDAkAKINEeV4MNVDiL308Zk+5XB9573Hfy1UmJRrvnm
uLzglMfh3ya8L9sO9QX+BPaIU6fdmZQmhRlF89K1tf8JypvdAdqh+4nQYZeKtLv3OiKLZUiaj2Qc
nvsOJFiNxm2XBqx7ndZAT3kcTtNrSJg8mSBkFsEy22VFC3H0xESAD10TKNytXQo0u+Fdh7bktKx+
+4U3YfqJs9r/yP1wPS9wbstYzNMxhGT8AvE94Nc9zYo87Mh8mzAWom7F5nh9CKMvEb82w24crqe2
DdTbtGReW/VJCyMUYvKUHMd4bKdCydZqeE3bBLEwXTu/CHvsI3nitV182wsVvDVNo3mOxJU/5l2f
NlnB8XsLyF94Jhon4uOQmCAtdQOQU6LW4vVpEJP+Q6BrawouwpB8wsG7ypx62bocPM2TUovOO7Rz
HDxfuYGdvy3c5K3zxF0c2+7NLJnA8YDOczcZBhpqYnF4hnUnb4QDVHINuQXybJURbzzQti0UZMYl
b5feftHaYa1gUaJPMwIq5tcFrtWSw5FbqrFbwhNE6hrIVGs3FPPARr9hPOzCdkPa6JvIoX/LPZQj
uuzZ7MWVNw9gfsm2xC9a9f1rKhZbcBWqsifeTC5mTf0nuGsZBRWEGi5P9Nr0+xVF1Qm737hWdm6a
DqUcRekJisObLmGz+l5h2JXEcwOJRSXFgoQBiBQ8REXUDE0X8WVXLwmslIEXHUeRJqtrG7sUzM1t
gJo6HNn2cVRm5HfB5K+qRFfBOLY0mkybKKRv6t7tPRJ0Y3SXmJBlOffnNvzcAxv1xmLxMtuxHQwz
bsktb6ZkogW6bRuJ3GzNoEyR4sCNXdnAv8r63IDmjlw5Lo4N/MZlLAhJoYylvrjvF6hDYW6BeVOz
k0bM7ce65tFUlyuWCmwUpHHCUeaLnadE72rUauPRNMYb/lSzsktcNeCfhrGKZ3htT4wE8F72AqCU
HkvpIo90950RyJi+RB5wKYMYnIEHsABzx8f/Nng0JbiPqhtdSUVj448xXKbm6YdY64mr4aB7epVG
A59ZcYPI+NW6By9w9UGwDrf0a43cp0324Ko3rLfZV7R9NWJtvCYfMwhdHjpb1q0Jjghsx/rFNBAU
srNGQWkvpKPERYWplZn5foO7hW8LR143dW9hZsZlKONeGzfehAYfb8vbCZSFKgC9hAN7CnUs2qRK
AKq24YkYM7sJHFKrUeOgd6jn3ffwXwBMbyo5KKTbADAXSndBsWM62qKIyqJ9q9PBOQEVdoGS2iIz
jIjwGlX1aKO2r8QK4oZCOxin7Lyh9Msq5vUJgwu2MCpM7kczjarUbWG0h+83vIjM9M8e6BqdBxNG
9uaRwdqpQJsMX8nIUWWBfm8kr6ZE0aZcJDgVm2/BDPNxQ3jwO2V/QvhxuYdYuhygA7fnibCw4EFi
bjvfuaFCXBOw1kJhBAuvf+qoXdPjjBIuzcNRuCi348rHvdQEFKPNxDoinLPwr2IjyBszGQ0sT3CO
mlKHm3tUrbdaFAheX6ECRYfIOhHHe5lEeijZkNk3b2PWidyv19l/zHjL43LFAOovEglymatuQWsw
bt6CbkR2flOhnJDqYJqYL19rz14VF1TUwVhsvKl3yGktzNsNxs8A5wQzHQtGommqIkfUwVdT+tov
feSrImVBPRUQFNsYHWrq1GXIEmLKgMRGfwT6AGwilwKUXQGmY0Yc1vgBuCKIW5canfeQRzPq8FsL
w83ma8jTKuVJf/JqNQFlNzHCFWDrxAB0I3BGldkYU1hSnm72yC3gi0lt7eUh2LrDLPq5KwwEs7cN
wAKeDUYfjEcmfM5N7BJf2HuHL7uMKMto1YGt+OYBXoJ42In67GEbVp/QXK7NQ9oN8lp1hUF7QAWT
nGSUxu0btsjQ7cMl6h6nNWS3wCTrr7X0ceezdbPA1ZiBMrJtrc1FS9bnzMbmfpV9g4+AGBvc4XSY
sJumA8IKPKaPPuTDtKTdtB59iBZtuYKN+WMNI+QIY66iAxLhHfBEGT/NrJ52OhjJx0QqP6cpOMRG
9hsIfbW5HJEjd0GmMmjLwKgFoa4ewfuctgtdjnUiQaepcQMOWrMVkd2V9lc0At1wIcbUBTs4RPBZ
SYhgYVkv4YKt10Peoc21SIEXhrWaURSMTt2GRphzHfhLVpK4FukOIIT4sNpUgzrWIz4laID0UySb
rM4HFOB3s3eteBVexDDmqKldmyecUeAofG6bEgd6B/IKcsn9NkAByLdEiKTiCwC7MiRDW22zxc/U
MXA6YCODKJdQ/LmqZqwCpmyx6ti9ptgtlhurRynKfl6yRxVLbXC5OJ7RELRQgYZgug17FtxkTc9T
YEIMAWvpM3rjeU3w5vqWn6wn1D1Yva4AAxZ8RirGjPAZUuqKNladLNI1al1pVtepvJeIPlemabMe
+68M+5vOD1y808kav3isEfYC5YqHEAOmweW9GPzXloJ4yAeAGJcJhAmp0jV2aApogFTDzEg8VIPf
NR94bOVa4NxEVYf6vGxCOWfX+5bcreEKGToMJnbJ+iH8OIOyqPPF9K+hGqaPUmPeQIP3nj6mICoB
StULHvlevtbeSmrUVtYrPFQet9Ig3qOgu3waa+MdZYdFXcqWp3fa6Omk4xlZD5nyM3SB9OAxkr1A
MW5TPAZ18iYChMZtRNTjIl1w5Jh1HxTdkq3Xao0MQGdGSDypUtlBhc2YlBv1UDgNLbV7THtY+kek
ZdtSQtwqJR71qJjD2FQoX/yb0U0N2MDV/9gwZz9Spv1cKEMQnYx5NWQ9+xNYMSmjONLPGcr9vR8x
/20Cgf4RcxpcnHsWNw7I/0dkbrJbC5N/LxaNVZeZzwCU9b0wxDFE1yfiYx1s97T2MAtC+tGwx3kg
R7QZKiyzFHAKfvq8zoH8o4PYUWYWjcqMURtbbht/evGyPnrqmjAaigiq/lGI0YcVBtKSh+EXZ6D+
y4oL6EHyDQcUH5YSHjhSTB/R0U6DeJSRmqL4TnfNjF1eYZgl2CQ5I/8MSMC6bpjhNcBwnO4iB5TG
7dcAWY2gDCdidXMkphm67QiQ2+ln1to1/hKP0cQP3ZQNOipYJIn2ymyJo1Vi8+KgWeBpgY/oqN8m
pAR4528oGzPi2kLyRBJ7NM5CxcyTwMa7KBrX7FMyjhqbyix4b3vsY3FD4hJ1HjiF0nNJXQNoicBY
AUdGGQ+qyiELjUUDjB3jHtzSiOkbmT2XqhKGJkC9SonV8QaOZVtz0EKiZleIHM/gDBuk7uqNzA9L
mGm0MG1oEylfpmxlS1fCiM3Q9yEy1Nru0nWTMlOpVow59CsiQqPmN8O3xXc5fotoXbFOEUqyfMOU
h3k5MMQkO1pAsb5+kiipCe33TW2XdP7DePUWxHnLMo5/AwufJvbG0woN803nFOuTwmKaSrrsfmPP
/RoQgfmHADVFVhYmJzA9gA+/mnMjQc/RWUG/kA4pkr9c7yDhMewnGWImxmFZswUTG8gQySDNU9kj
iJT38FFUocPRps/dd6Prn/+uX91l/FkpfHrEVfFqVpiH8Ip+/bPa2CGaVLfpVz6Ja7Zp+AF+DJz2
eBC9CXbZb4zKXz356xUR48bduGaHYfleRwz8jCVANMw0QV7i2/DjissPqiaMRwlrXqVNZADBLcR6
iHy0HczKH1/FX1OF/gpz/BiP8/M8hZ/HK/y/PM3hlyFPP09z8Ml1du5/owD/PuOo//z2+X/Gwn6f
cfT9R/6a5JBhjhGIGoTlgCH4WMN4hP+acZTh9ZiYbhTCyw8gnMHP/+9RDng3Bua+xileWQIEJwFV
8z8zjjCfD8F+vBYYmAHGk1H/P5nm8N5rx2+58ic+QnRXB/z9k9z5IohUGHkH6nlRl7ed2w6GRurD
T/fkt0mg+JqwzlJUStcxXQSp93cLZvNhNUHM9w4AVvwPSE6ghDEkuxtWpHB/s1Sue8JPhv71Wkij
IuSPCC7ggetQqZ+XCr4LULpLyA7On+gdSeRyi50F5s9G7L1IhvZ3aETo/7ofXD9eep2zEBPkvPCG
pusk358vabmKZ4CK7NA6ySCzz5M+w5DC0CQMZZpiFBsrfSGgaYIdMSgj0SIieb9PoCGN+zmuDSYB
LdGaGzviQO5aeaCT9TAah0ryNgK8gHStKMbt1HS/bhKTmxIXFKB2xxOKnOGh5wjL9p7Uz75OxhMi
qmKH5Hx7YU63l6hGILsM67HZuxklSFsrBIG0Gh4CcKDfYPBuLw2P5Esq6ltiXFutaT8WBubBYQtC
fov3USZZ0XSheQiUGf7cwm2628K1ew5I2+UjYf0unpsRxeGwFGYa1wOZGJK12xzss4WAgEEUr/Ib
qFm9DtVN6uvpghYGaCzKgc+kr71Dn1zlSemth9nhHMwjS1mC4yiYvqgMozuSbbCwurbG5GReUUPL
LNoRFcjXlnt05aVtZKrQBLkVtPArjYPYqXMzim6Xjil6tZXhOS9Ig+EFKOiH8c3IVLx2SFn80VEe
PFKceE2xEkW/dhliQznw4hS2ZeAmDvKhtTu5ZKgUAXQ1b7zps7iA09bfkR5SVgE6YDqniCbdOCgW
L5nbEArFMCYInlfjsdtgFUaQ3O4A+j42tiUFs517bEDRVson8hURuWU3WaJ32ZJ4cW6Rr/oqh6HZ
N2PzxclOlDUQxZuaZvDj/S1uhkrh5jQj62/nftj+wKgD7yFEtP5MNuCwubI+h1q7EK/kbcdI7k3g
PpM2PjIE53ByjqoKXcvPpKvN1xrjyN6477q+2uotGStPt/SEW6CQ6km+zLovVkh8l7EnkGNSDHcK
7YrKO7phnrY55/UzVagnZyb6vScyVDDQiFFIryPg+4gUiBkleSr0TefJCCqSroGFkaz7DAKN4X9O
P4XMhCUkKgenLZkf2doH56RR97FdVz/P8DZBPNpYPRZ1MuZjREAr/OWbHVJvF0tP3yJUub1pjIgp
8M3GbwK+7B0aC2Bnm9aPMyJABTiHRyDGbWXi7aNnZHgJtiaoArepi5duW7XSZH3CCDZT1D5ddm6I
HsZ1+CMN2RQcWmjTS5Rr+AXuy5i0gCDYYlBmJQbQSp+7TARdvkFYKHk9cCDrgXG8cP2cbOds7Z09
9pRg7kjRwLYhOfNQWL1wtSKWAMDJqLXGjZjm0rhFdR8ihAdq3ecAo7Nl/ZA63VTUV2kNQxpaTOEx
4GV5PJMkpzobx/26gAX6aL0IMS0wiwGU22xVpGx7z2U71al2jhAK0WD2+brVjwuPr4Eu0S71JZlh
aOUT0Jf1vobym4W5SGbV3FDmLTCLgevHr4GAHwiubWReUyEtSYOXDlB4vIPyGadfUwvRExgCEkcn
7jCEQj7xAewSGhGq+KsXC/5El6HdSzJiG56GND4sRPcvKXPelZIOmMtXk4QnQFgTyddtwfi32Gvo
PtYhVN2AzWff2viASV4khVjg0HUOG/U/BM1Ud7mar/85ZQl7cs6sX5JghCI6+qPYwQMKj1MPgiY3
EeRDbvroKBQZT2gOaKUHgwF4w8ygNEHEnm7mKIJblS6pv/MTNWEIXgvdUlBdjIpkNgfZgT6QMfoJ
zuFQzBjz9rQpRC3zePQMmvFlHR5sGIlvESrJM/6QFkPaAKRD36bDViJz0jeVRET5CNef3vVxm3zu
B7T+SG4tCDyrdHjwVp6CGECeZSyQ48a/xZ4e/oQb27+ERNv7nncJgpfbMD3VQwO+4vqiOR+bB08M
1m1ffj/H/38V+LtJlz65osf/9zJw10/wmABx/jQd88fP/KsOJP+FX0Fi4MxJhLhShhrhX3Vg+l84
+ROMkkVaHPBtivLiX7MufdSBPkXUF78MsdUQ9Ru+wOusyyDC+yABY4ICRew3SGj8n9SB1wLsl6Ip
wegwDLRFmIHCPfw+UOon5rteLdkyMZlDAEdZFz2nCBmBwaLnyCB5lMMsHM94ptqxpA0krp/u1e/L
w5hgggNmluH+QDnA+J935SG8mg3ondX71QQLZOkhQUQs6EsHsPHwv7gUBnuivI6A+7zHPWXYLb4/
xHof+aij+sBHDE01ogozf/5ffCrcShomqO2TfyO7Nx9xARdFGvCibfc23OZSagBA2qa/m87zK7If
f7+B15cZAZzFQ4GpCu8K0AVR7z7GDaQto5jJEzzAEEj+tEtS1iPD1NEpBKSNva0QUKx/Fzz/9dn5
6+LoIq5PsY/y+9eLa9vAnBRao/GNkuth1VQjDIb/jLDGVeIAzyXelwUeDm33u6soHEhqmZkBGBUl
SHoEI7yK2M7pUnVigATwz8/Jrw339Y7GGN2QoS26ctvJ+4Y7nmGsNL42+9olIOu4/IZwwp9ZPQ05
8gE3CbyG3/QtWMo/L8HvV0TsPoiv48F88h4hZw3v1gyA674jMcY2Mtrjy6JT9c+f61139OMq19cu
ZinBBLLw2sr8tNAjw0Cizdzsw3bBpBLPOyPPfuf8ADgmGeLffKa/u4vBT1d796WhHQaLh3ET6AJQ
GDCUEfUyaIRCrxP5MA02l5y//fMHfDdU5Mc3dx1sdg2NIMPxfitzDbha+F967zdJdBdNUf9Sg+07
wjDNDuB/eWnmxxTDRIu5j9TXBNM4TvCQD6aWE8A2uoBzCNZcrqn4Ym3oHR3G/OUB0/PTFdWFQV4X
Pp+332xM/t98/xB20DxiIBvg9/dPXKbqJJggJu5bzNTheXQ9+3PUOksF4PMaMgNYKZCVLEPcvSro
bfSJwOe5hx0lLphBjBmJoqZ3kI/q36yF+G//tGtnixWOcH9w/fefHpqOYtrSBltzD2UV5kITl62E
FQP6RVeIwqtnZGDBEK0JcLSp38YTQHh5VpjvysvB6gU23pjzSMEhhwieh75gJRszTCoLandTm0Be
gmTzjhtf0TUuGiHU9DpIAszgi1lb70WDUilo2CIOH3npDmNHWvCoMqsw2vakucTII683hWYxxSwO
DACK+LNZM3XhkQtzF258J0MDH8nTdxNNt8PcYrqwiyDFW9azM4G3+4cn52Xfjdy7Rgz/5C581JBZ
YSnV/IB5iPoOv3nc/fPT+u8LBKkyFAZY9ZA68UbtX+8srPTYxOv1S1fNxeOmQUyeHP3WfjAbE5Ux
gK7/F1eMsVnDh4Xv9X40JAWCDa6E671kDO5aVGHE7xc6RmcZjhEgneTjP1/vnTaCDQdTtLHbgMu+
BquCd8kYVdMF0+CM3ncOnFQAmeNYwyasskD+bujOvz+mWQwpLUDmlxKgCO8e09rES7cuE05ByPo3
kzf7x2k16W9u4N9eBWNQUaZggiXu4a9fGbJh3qCRR9178AQkoBrqHZBtz+7/+b69G/t23cfwaTKo
hqgW4VDG767DW2/zE4Hh0haJkHLyVbdL7FCXicIskQjtAUoKPPgkDeuTzP6QQb2fIt7+blu6ymU/
VYbf/wyUMMgdIIbn++/HTs3zBOhzSZE6sH1arTPtd2zt9C5adZsVIUYkHv0R6Jsk07d+WtNHjG1d
93VMllsM0UMnxxEF/edbE/zt34QsEpRV6J/x+4qjjjwPPmKo9nDoxiORcUWJAfE16vnClDBFAzj1
tY+xlBFMdXfmandgwiTyatk4lenYf0OyernwzJbbtn4yHWTzudXiyWEqRS50Gx9ijAQ4jQ4MK9G/
Ky7+/gN8VylR0mP9vxMMQXvTwaE130eNe6yhVuzMGtXPDXYxMH5pVzJoQsWQJhonlhxOGJr4OWvT
DwjY0qMRjBWAE5aqIRN9mLZ0+pBByNswG/0UZg3draJ25fp/2Duz7bhxJV0/Ec/iPNzmqNRgyZIs
Dzdc8iDOJEiQIMGn7w+2a59y2kfu7uuz1t5VJSudJEEgEIj4h6q02CvGGh0O+tmvv4Jz2uKPafGv
JzibnfMI3CTrtDxqq8wu0zVp6Ywu7a607N1YDAT5CVBiWdonr9NqKwWghtdvwfvjLKBCjsgj/oK/
8cRiTSzRwSQN6G8EzkRF7jNp1V3kyxYgsv21q9XyPkKL8Is0CgEq20IeyHewDQCWZPLg2pzrgYtE
BoU9N5vIncQ254LHBa1vaByZ8023jkOojB4ir9oH6EvtQit5j0A36HAV2NcWwvEXa9c9R8p+CDUX
AqBqBP0TGfxlzH9P3QCJUGKG7hcYMcizIQ8gsoFLIiD0Zf2+TUEil/XOWkEldmvg/SVP/EPYDsmB
OXki4EWueHaikJB/2oGgcxRZ+5IgBsuurUqqsmvylyuZbzoLMFwJum2CFx5qhmc5IkXtCSxFwEwa
skfAkNl79KXSetNoThNI0QFjtUMrvkR872+V+z/sviFMIsMtZmMi8f41lI9Z0QPlhFE1RfpjOsZ3
S9Qb5aaXOho/c+QNd69P2e+552/PGiA77NCGhVl99goBpsmlKJiyHMPb+8kj79Gpt9NtrrYIu32z
U/TUi3rZZVqQ3PhxsVUyG3Y22crrt/LHyRSEPjsLvEcE03599GIaVQBoXB7nuBt3tojCjZ8D+rGK
LtsGefny+uX+sGmiN40wObzigM7W2UsOIcJlDaqbR62H5ZihTLpdEZv5yxnxj+PrUMlgJjG8fnyW
AZTSyTo4XfLIGRkxHLUAVWvpaodpbJ1mCQo8U8DHkG6q93Oa4d6hnHqPysLVCrzmL+v190M5rXVO
hRzKfUzUz9frrKkxQz/mZhT8szyLsoMcVrgNOttmDeBQIZv2mEeji+L5ZP9lWZ03pUyEJi6GDDZ5
e+yfzzWK1GA3W3s4om+WfxbRQFMB4Nl4KwsnaDbooMHwAWlOwdTSCd0mFfZ1sLNLQVkb75O82s5I
Td2o3ANK647j5Gyh98mvr8+MPwQaxKDQU/guZBqdt/hzKy500Ib9MVzS4TD5q9pTeKUgC13sL0Py
h0vBYvajxI4owzE6Z3O+dKToh6g/jmvavKB3Hr1d27wB0hza/4vHIgdFMCI0JbXfoppoxTqK2O+P
gVsMbyE4hYdOR+kVYllUEf9TaPxD8ewPQYwrURYhRQSYcH5udNc0K7uJKxWene3SsRUPmK3Q07Bh
j8LM8Dd+B33v9Yv+cSg5X9PWNmZyydl6zjIbplYe9EcN4m3b0KGhd9y4u8EGqfb6pQBV/L5DkGnY
SUIfHJ3Q84w7BmE8ZavDFAG0g8is1pASi9yfVzT90rbeAv1zdyE5eQ1aSs3WgZPjtOxXuL/N2yYO
WFyFR43xlGLF++QKVec7ENExlMEayPxmTPv8GYcA66aixSYPWV6bZgKCZ0CCeSRvG4VdHOOiEczO
AYkhxI2/dyXo90brHgEMwN9ZlTuPAOVXZ1f7tKgO6NAt4d4Dp+x+SMD8N99CeN/4kEAMCPMr+pVe
aoBlQ/5O1p2jTzVgUDhzhdOgqGIL57JZl8U6yqlS8k3QtFN84wMtTt+G0qnbAz9b86GZIb8t9DSS
Cr2USvnZTRy1QbSb4CagwxT09YOC85NeDq3VXaCK2aYbnQ0uaP28eGqAcwK8nfyuPCEjk4ltPCHn
dNBVobN9A3l0uC4Vx0nIP4mYMcmRc0KzVQV6AaOoU/uqsWRqU3dohLsTTWCSqwLd1+cIZpymGTMu
2zVGs+lBBIUVYdkjS303p5F6gOIzjHs4Wkl0j0BmDMUEh5npRBK7HPp4SYqDD6gO1qjI1nUL+TM5
tgNb1L5OTfkP+neCtLgM4nfAxOrtUjedB1EgVw5aFCK4aOLpLXXew6QC8R5CRv2htmL7fkTtbJNi
f3RhmX6n1ye3U60xrJCHJY/ae+iwG4XY4b5aaci7fjWjXFE1h2xSl57S89YV8rmsUFcKJhf7mHLx
DiDfv/qeNe8VaFDuYYiOoZztfeIX4dFP1m5DxrzCHkyyK+mL5XM0Yq3kT5oGeqSe1z6kF+YZf6BF
IzNfP9k2OHGUlO6CpBn20BOLuwq1je1kF85V3NT5jTfzPjgt0Jwr0qdl9YJjYDlviwKbolwv6SlN
/Gq7lNVEUiGjLdYKwU7KaH0LWu3Uj/64KVZQgcVa3cIa2C6zP1xWywI7366gO47of5WQPrY0oVA7
8HLYQkV8l8b+fWPly96Z4/ywrsO61dY47VIXQtVK6noP3Ux8amNpX7d5FO/02Ic7OtvDS2j1NLJG
JXYxBetj1HXBaahBqkeAGU6I6bknBNfiPUWKS9dZDqCcHJyN9IfGnvoPbZFeRIH/UEz6Q7Ck7X62
gcsOU/qhoWE5sAKb+KSmqD0oC642wiSPVRKnlzL1ECbIunhvl77Fe+jXjV8mAIU5N9wj4Kfu+mwA
Gzst7IuevIZeEm3qBXEDbcGw7mdxEXtjcYHQU3PRNrF68SUoWtjtsFp2lSrGVYN76FGd52ju2kOG
NGmRwN/sENTbuEye9w3wm2UX9Zwj2EwJEjTd54+CsX+DhmxBeSTFWaxyQC4iAGx1Ywc2e42v+I9u
v7Ag9ukPSEP8A+BAB9jAHbSbIo61Ww0QwnK8A718sBGWyz0fIwOeWCLchy68qnanXRMbkobunCi+
tqxwLDdVFAOwrbUKrEvKs7akSNsXF8PASG3Gqq13a9yox5yq/p1bl+5j2rRVcZqR3twHSdG/cWY3
PnSFmsF99hTj8kLaSBOk5JPUd8U+Wu36SrDJfhkR4g73xqZtW85B4V0vKKo/+KpKXxKK+2BgWsA5
G5Eqe7fqeHlHn6l5GcQQIpXcSOcTaD7gFPB9bunpCwMZnncS5cvjSMbyGGu//Kgk36OtetkDu+0v
VyN1XSytfwJRJd9ThaMNUsp8PYxqYibkXtJ/QNO0/wJvuTpUi9V/iHrQ7bCPRwTUl7E6FID73wdd
Dyg66uZ5F6ZBM+6mVbI4atcKtpXtV7ssDINtScJ1mvqgghu7uHtOpclwqDg3NRfwpfj8CD/iqU/n
bN3HQeGgw5vNaQGfEDrGtqE1eBLIM5g5aM2XGQq9D3aT15suGib3gBCRsJ7axOcRI1El+VXmrtxq
WKkn5S7TfIM8aXZbxH28A+Oy3nQj9Fw/9/lWWvyoRhThgxrdYN2QifSXocjz23KW4hOlO3dP4Sy4
zQaWKtoUzXpYp6U6IAAM8hd0YnZb10KhqhnkwS2LqGdR8XYpwveXVZMgDJXn4vOgsgE+yOA8yoLx
LspKQ1pp9TFGZ/IC2IcGU+72b0UwGH8fTpiwzFYBWqIviyMjW1wES8PXWtNy54ANvhROmVyvSorP
oxbDB5UzrmsU9V86J4PEtWInAMsRguUlzD59nJJRfk1mGdz6a2/hTtEl2e1SGOGBOUSb7yvOOD7N
e+HOHmoNIMZTfe2wLYsd3Ndsa6HNgXB6m+OvF09TKjfo/zqPwtEAd4IufSfCHKhEMHWfwiysdiMc
CtiT8EycDeAg+TWYPHefoUQKMMtOd5k1qauh4eGBdi7v8MIgLmZpceEJ/rawrex2SgCHbPIYoVqQ
VDEdC6+vTxgLQHYZwTWVOxzn0su8GfkA2p7xBnmNetyVq+imzco6p4zVyvdaU7QGgiu/RpkfbNNU
1ydnGM0sn3IoPwIE7QNCDurJ78YJCY2Om6wDu7pHlVA8e2UePljJ2iNU0s75LbqILQ54fjt8qPt1
uYtDOT3ZQGruC/O63SGNr4PSQSfLV1yosvQhiSIbrq/V5bc+3OvHuMz1nY2twou9dsXRWvwAgu8Q
p/duU/qn3s7b69Cb+cZure5J2Zd3+LXIr+usfOsSmJvM9xbKEy8RSBK4NhNWaxvqLRKxjdACVhRa
HQAtsFWNtS2sML33c45cGwHUWZ8apSBQ5xMzabX6gdAb+sw0YlZ+C2qic5BvWbs7C3olhDVd865t
hJ3RJPC6uN0ivvLSxRZnJmU3cE2auX+xutJ58jMx79QsnW+hKqdpy9Lr3xIt1pfOLQUqv24L5Gco
g+kbmr1rwDuLmPtCMCwhO7k82nPlDBsDYnxc3dq6T0abaBaFQJlE3L9F3ZnCf++KN6PS4iP0vf6t
M8bZLepbaOMnU7wrZOydiGMJdEHcWk6QxMf3fVG09tvBiiUxvqua4NTpjsFD5+uGM3F6EFM6EMQw
GKBuOnqIY6de/GmV8fgmbUR2VGgHXfhIE5x6ts1rb/ArwDdRVtyFvhQH0fryHRxGSMZr/jJmHX8k
hRC7VAnvc5BkYOJFvW5RgIDm60EkD5QXHh3Ga0NH099V48A6HKF43yOavNyRhEB2wdvxya0zf1tb
3QMspRuFpyG9SLvgLANBeZ6SEoG9+BJEP5LPjRi4bBXe2nPjvMkjwESht9JetwvrZgmhl7Y6SB/C
1O1OyVJMGUG3WTdOS7OxB8F5QijlUmkNH5i1eWNn83DdZlF7meUtOjyI0B5ANc0bSqjPyNP0JzTP
l/uqU95XuF2XfWE7hLSYf3iy37ehI7bL6F8tS+m/J9+G5YEO7GcElukzdVhCUlk+9WkX0S3LSUhV
2en3MRYh93abzwdUbS/Cru53yWwV2abouwsoU8/U/5qPcMlXsEwdgwROMyPQc8LZRlr7ueGKylNl
2bDvU8u+rRpfHOQ0oTiaTjC5ard5y39EFOVT63HqrZBQl2T3E0JkmylIo7vJTtoNhWkNPS31n5Mi
CZ9COdYXRRE9LaXdHCmX5uSBpHKQUzRI1mLObwo837ad455Sb3U+53Y6H+Ad20dk1EEhFcD3ZsVi
RGQcP8SKUmGmdXhFcuG/L/0AgsvSHVhOBOCu5HSahX1yBDOfvEAOdt8vwsdrrElWUAuN/wi/s9wu
5LCHgNjFo8n6yQmi6K3GtuEQKLmgzE1euEGCCGlhJNi+rbSa3K3IQL32JdOgaFH0hfXSohEjhM43
foMOwyJgLNFA2CQr5JwpCknoAck+4+dZXWZzezFWqE1tAt+6ntbFQyE8fh4LqzmwFCFdrKWxgA1I
yKLpTeMH6bu66kgzfHWoCIEYR8ZjcR/bw7qDpR1fSV0YpmC+z4O62iBFENw2IkBSMZ8Th6ZFvZ60
7gxK2WLbaWKrYsEB4xXZgspC6eUdctwrev6I1HIsReiLZUQPTd3AACo/NK4fHgOHAjylNaST+hXj
JaQZreUugX18rSlmc6qLFMxwwHvVZTIX9n0AmHJAI+kiVeNWIZx7U/OWr2Q7w/DzO7CMNHhQVpLj
NXVf1PFleYHQevIhoWfKOed56Npp2+TBijIkFP8yavN4o9TofFi0P5w6N/rsrOG3dOj6T2Ss9aca
FhZBS1rv0JC2Dp6asv0YTc1bLCLiXQ2QmaZ3Mq6YAMARIx1aLhTmt8Ulokizv1ORLaOLqHIc9hg/
7G4ttDayTauj7pbyDWhBNy5BXE9I767M0aBEjLds37p93LwNC+rIsM8JoKijj19r6QKslmX+FW4Z
PGrX4gt7UACXwVB2D9p34/nDQMbDe0O3/NDkIcx3ZYXeqRYxO0qCLi+7JbWztXaQ08ooSJ46rPwe
yY85mVZN7l9m1SK/NlU3fpWTpIggNeDpyjfQR7mO6Sdblg5IYkw+N52vlzvZL+knt4L5vsVvxkLu
YU3lV1CTYOTdFROD/VoF7UPdLwQGmS9zd4gyTF4OfjJT0ZiWnOmRoyG8bLq27h5yYKmISCF58Clw
Av5OIpZ6QNw8gQjrtzbTqPWgs++U5C73ZQBcateC0oo4xKAIvSkLv5VXxRqMnBvtVjngo8UMjpHk
lW9eIZd3J3+m/LjLfZRkjxCZSAFGOqQpYPYmuS5z20dZeWhIWusU2+SNhUpuiKzblH5Sg4LolE1w
3zZpFoBrnKCKb6be08iiwIH49GMwA2VlcC1pTxZbIJYg0yIHc54N54nu6CGFv0WlTlZbakEMvef4
7UMAfqw91kVJuQdkQcEBE5mmC+FQBbp1+2BxDihoBVcaWuBDMIOo4BXSbwUl3hucZhRQDxmEXZVX
EhSDOjaA0vObRI3qRYXURjeTG4j8JrQcSIlaucd2atv3mO6ikxwlPRpDIrYf51xIjamL76S3/sRD
X7jK5h7Jyrnrok15eaFeWov+H0KyW94Ja5faf6531GUYRQXNaiRIuPJrwekFEdyZjFhLJb8VpSzr
YzINPQ2MpClKtJEK5C6wlKQAMPM614uW+t/lXCBAt2EektEFuS/KE6wIiigo9tQlwaWAE8qa4sDN
Jsz+tW0mQ7huobNjdLbiV3GbK2QAepNC1lHrwqIFG/jOQQNr39edfUlPeriYm8l722Txcg2WqXhC
6GR+N7u++lFW//8Y1L9hUEH3/aty+icmEgZHvyBQv/+Nf8zW3QRPWXoCYDHAGWHj+g8AlYLq//FR
NrbBnoEHgXH3H/ypsZTFmglYEkRpjyBBnfcn/jQwbrNAyAwIwjSQgKb+46n7s2j9mtn69473/+2M
mdsB/BrQ2sQvyYdCcVZQZnvSDdPO/5YTj8sX+AypZ+/mGcNS5EvG0tVPJXv5eJDaq+HnStRxv4Dd
EXhIdBzP3YOwzHqpEECEr9EmKatgE9dVvrwb7AabPqBDIlxDWIzI2Fhb5SmOLqihTKggIA5DhL51
InRfqCPZwprf5SP58h4xS45zOx/pBQQk1skO4qMnaRzC0IDOAfmvnhcrTg+tQu+u2GqZpxjY/etF
/qHEf9Ztx2iNs7+LTjn/B6YL7PfXzkWHgh5l0zX4JuSsEjKyLIKsvYFHAT2HzDsxnnlO0TYvPStb
P9LTNd6ALmh9nge73mx59/otfW8Q/vuFcZoDehGhDwwijLbe2S1FpbvgaDRkX53aRole+PBVL1cf
paDimFthgb5Yg66qQ40pR10CNYFFAGgrbYHPFMJdmoN2NJHyXEIokWRH9DHWabfWC69iP45rDitp
CPH9QPi/wuN3XSuHj3H6hG2FMpZEwecvrYZfu5Rg7xhkWt5gCsiXwt+wUYStpbCquv1m0/kKHxDQ
sbr7pk679S/gnl9bg+ZCIIcM4isAjgeK5az7qsH5k+Uu6VfcrFwEqESdVj4ZjM0KX7yo9G9n2RnH
Xh0GNR5d7FuRuoftgfXX6+/x10bO9zsBMwVMOeAciMnkWceUdru2k6UMvyoZD+GbQOgSPvOAUXrk
XcIJop77l0E2E+NfE4dnJ5j4wKINsACKnvvrXHbJyStRBO7Xxclk4X9zzc6an1IxMReyrjePXetw
wuLu9Uc964iaZ8WTDYw5fXfDK7bPRr3Ef6lC47b5Os9hHtkXqa6il9odWczbEXOfTNwuyZrazXVX
DC3WHoHK8ZosZSQE5tI1kSNFSzBtkrdlCajA3+aqdevrirJXrC+A8OCFePH6Tf82JQMvjAm8sETt
yPQTfx0ty8kslLwi70s99QMuSr0Wxi5Oxasx5vmfXouJH5r/AT0z3eNfr4WhEBq+ZSW/QOaeYnoV
UY0DWupaBVPi9Uv9NgkMnAwXZtqWDojX84DmJFXsYlbZfmnp5TG42PpUeGQ62sIiqmvCzkPBBSjf
36BjZyhb5gCev1AMEIhz6LU552ErtSgziSGwPtMdcNx1m6BgMqHYEguU37eOVyMjdsEyqaJnpEWR
Udz1wzAknEesxVWP1BJmVBCwsFvHz1lLdfLgtaFLOxC4ivwbL4I3fbZYuMEIvAQvPjEMifMpG2Sz
GJpp6D7ncQE0F4VQPa53ErVC3s+q4ZKpYyIFhnQYUBXMD9kiTADPjSYpwTKp/Ex/4V025UsoDZKK
7c+v8CRRDh2/lx8BGAVhokuwILr9Abwmp0pUz6KKl67qUfJ2jBk323BLKZs3kjepCdGWxB9b71yN
+d1bMs5x+UgziRQCGSzOLfHOLUsjfmWvhfGTcf0+YMb2OaJcdyL0S9qh8+QUzsYbU7neMaGTgBZP
y4obcIXkHh1RJi1iRajjfEBIQ5TtfgoXvGTX0YvUoxqMpaIs+RM8iJD9YkjyPOx4Zy6HIy7deHlR
6W2J3JBRjYj5Dg+jnrJEzUcjvoHErpxLl0+GTmF0kIswkg2naYAj49txRsGxgDO7GJtEickBjZky
S7j0Pz4qHgVyLOpB64RvPFTl+o99XCB/lPqqL25qv43RpXDk0l7l4BCnywn5PebSgtQfQ0c3DWfK
WEnj14jRudkzsV5wCSIUAkdkHzq/FbjD/HyAoBy/myeD7A/LnU1thwEN7JbpJ5fMBMyfNj29TI3z
cREJTe1SGouxf76jF7017L2CWnu+Zcp1yN54+RowBpNXaC69iJxArL2OZ8K41oyqX1UzIxfEYuID
8zzm1WVbDxPdFSfHLqDZe1ZE1qZFauS+Be0FHo/QZaZLl4zsWh62OEyaMg3L5r4dgy5CIceDah1u
kEF0WVMKuWxmTYbrEO/MW2y+EB6Ik0aHMRur2Lu0/KXQX/pmUYxht6iS60MaoSb1ENeo8pe7NZri
ej6lsF6N4c5KnTPelc7i8Tsdki3yEGUiQly38MlqsWZDeZU7jlxFFNgPq/fdFdpNzfwdvN7n0ehN
ASq4TBAi4luoqfoshamEfVDy5seIaIw42cgtaZ6eP5wnSnUl4jI53P4toG+WoI57XDR23oqsxIWC
Jc/tlU0Rm7yNhldVvJFGbuJDMfn8ANRdG52T0k/MGPdIbJYv0zIbV9Q1piQIHZEU0L8oxwWfQYTW
QjNFTWqtHkXc8s/eiWsWcFSOxAZSx5UsAxsi1rke9GqCR16RiJW9N5gljQMiXzpgNcCbCCR5I5pE
wvHUYwTLlVHIu8gcZdVC0aK5MTJXfGE/yIH7g9s8mVntFYVRLKmSFd/vJYaQNOxK+xGcSJGonRP7
kYlMeZ2X6yG0Ie0iCSm8w1jpzAc1mq8UMTJF6+ou0EiMuttYAnDy90kDdRYHp+92rmEQqGrY5NBG
extgV+kVt/gqFtTvydXNG25htmD1apxhlHWiH0llCwG5fuwo/dUUoGb0KWXEPaaW5N30wOy64LmV
jrEthy5Fi/IhgQrqoyIru2SJ4SkXWK3uCcSEm/3oZSUSQpmY4LD84y+E2fiYX6ReOSH/TyOXMBt+
WWdKnzjCOL7mmVFXrVaKP3An8jy7rrp8cqI34wK3n8lToGzPTBxnjRMu5pVmXtpA5phD9K9Rwbzq
1m7ld72rpsF5A+aTUCl7+uzxrqEuhnD2YlvO1L9B9cUl5JZtP/GWIGPhbIBXZjPzXUlvmyg4MfjM
XGpA6agO9ihmPskRpud345CauFTZylDux9JkhAiMZIQn4VNjn6/GHK29N4pRZC04Lq1dcAv94Onu
xNs3Fswxaqv+RVzLlRvPF2vi0j6egdw/4ZLtiN4GrLQdejr0a/axX5tNFpCZsRlewqDoLDblQRMf
dJxb/u1ia9weqeE1gX8h+rHlkeJu6Aa8PSh5AXWCMKO/NDH915uf5xCivhmcGSXmDjdxFAcAlmV5
SX/1hAXuitJuDF1mR0u2Tfc+LKH+4YcdbtGx+eu90nPEHUclxBHY+biisrDLCXkZjO0LuELV5ue0
bgrKYAQZH/EXd4vUmUmcsVo24V4ihrQ+OZRWGGMvwl+Jkr5G8Z31aWUFK9ePU0gAGzxNI/HGLQi7
O5kg/2NtotXROGy1cz3QDF7qx1+sW8NWqOoQdmoSX373b0Wpu+g/Qf0PVypaf7ZuRX6qhmht1SPE
ZC+YBbXtv9q41myr6NWOyoEDNKB58aqNqx/p2sVgcrD0+PEXM9ey9+m5b5IaFCz+qP9vT9cE2zZ7
OKTuCjP7h7NrOFY3M3Bp8Yu7a1ZCBGfjC8foUkIBjzd/8HhF0i8ykseRCx70FadXXLqcdtyMEa7N
2zz1Auvuh+srDUbKxEdQs1r0+9/NX33Ll+vT2DKrN6CIw/9YwNYIOQ/iiABeti4bW0Ui3CX/Gz/Y
MvDoPU6R6KKNMU4c6cH8911hu5h2S7dzAgwrARl5o2dlbwaXhynvfmbfNh3R0Lmfs6ajpzCD8GBb
Eo1H5+IdqHsh/J1I5wFJyc62M3IUJLsDsrHUnlkw+JOZXBOrGDQHjgNu6GZbSQgkLO4+NunjwAbO
cshR9iU0NNSeCSWFpVMnPUAVomNgHkzM8dXaZ8b6m2acYutB9wIM5W5sA+APRx1FfCcoN+TyVpoU
lTk5RKWzcrfaVw26KFPfFOGHoJX4gh7Rf46q5JhZI7UGAVaDMBlISWYfVxDs3aPvBmTBs03uZmHz
NgtiWRlTQJ3RuZhT+GnI4AX2HrHccPUuMBKsSYlawD3ElGZqbB6UvCSm3oQhwmACYlO77NFzDOJg
Ps06GRkg1AXNzolj6cKdDlkece2Jhl+3Pig/6PkdOngLX2YsrQkzMuiwETpK3FaJKJUf1XzELZ2E
O2pTIZ3hOYFUwkcSVHrXJ3echvDzjA8cFWaX7sx11pWKbXEUwuRSrYhMypInoxmjEf/P0XmZLKmr
ZIe2PLJ5G/ZD6gabSKQLY5tAs2H4ieHGKqb7Xu4JZWN2qZ87mO90jGOFtDkRLUxmc/eOl1oMpMjA
W3VHXaAY/VJPFgNLmCnNHUxYBTN9/hkJYBvUuycBW5r6UJvzjR2CFWi4V06rYwRqLWzWim1BS5kz
S7OkwYcaob8KGxjzGtkwHeeJ4980PsZ9uvDEXtnSb75A/jFCXrDNKjXnd+tc2mnyUVHpR2scMcus
mU8+6ah6XGFn8lTOKkzxaRgmVeQnYbcmqbBH1HLoDrvanIljNKhDGnDQp5ZtMSOBO+78yu1InDGv
YbtUnRiG4MIWmVTx3Trmbldch2lkcz969c068Dwwrf1GVSSZj7X0zRLBJMgUvNqy5wOpQrbuuXRq
jsZFj1QMIIoUM2D32LsRIvU7fOjM7oqfQsamabxR+cnzBFlg6EFvMfLxZj6mdQkgZ2szAuVLutIR
0Vv+3HyarASxv7mOI7ZLJ+e+kBHLI5MaQvoHWbNzPGHu9sfyqMaAoa7pWfBSB4mPYYNvkaeyTwgd
ZsVwEaATT5en6ZkLILA0OUF58AffzN26dZP2ppmdTI27DP9oBxHKscHNYVfPuOIU28lSDddqVwSf
H22h0CcC2W9S60R1HPmyKCmGZzVgmtlsZDWJkeCiaRhd+7MDaA2fA5d51tiuOQSWIuDEZqOyzwuR
fkJ6ycGT94zS8aqvvNnl/BQiZbmo4+J6ffWscmdhUGiumsxHZrYi15BdPPC0xYIbqd7/PBHHK7gC
dVjAQ3P6arPe46eMMwvADDhqyxe6nP16Z1vKtrdeTls83iHknknrIg6FNz2Ga+1himzNDuOPzok5
dNNOM1nYsDjmkI++nEnkM9ExP1KZZry1saGg2+2W2FqTbTGoAH0TTDQ6tGRIQogBgKU58576CCyP
NOcHplNIv4ovGtLVhEpBTA4vRIRoAHR9vHLIaBxcVziqYDirv/xYeq3C/BVzGqtJMFHC8Brn692o
MMthYmC7w21aqafNlIRCNLe3tr8sbc+ArObEHSTWyEDOaOKzxFGMysRNiGQQyauey+yY5u0yvQ2B
KGKVM+GLcxGDY4RDNUWWj9k7ADxF6Azpr/M1iQ8gNTmWfWsyURfuMHFm/nFqXKqsYpX28DkIUiT8
U4hq9Ux03iP0aU6BPw4Wdbqam+7WZYaFwSrTBpISr5x4fQRXmegcklCV2s552/JKC2cytz61QDaw
v82ndBz34Al8vFcFxRE+uGpmFB7PJmCNvEYr3yIIBhhng8a6XOkM5F5bPXvdYk7o+kfkSBZpEt3G
qcysfL229oeaEbJxSeLR0ImC3xib9GQRhEzq+fOSjuacqXKrhrKNF0df4448DTzvXy55XqWkTIUA
Z4B/mu/AFjuv6WocqGI85cfPAeazRPgfU6MGP8XW9frT/X4po5fnJghyuBTPz4lpbp6JVVGd+Izd
gYlPXeh7iqSQYE3sev1a36uB/65VO5SpIwhFboR8x+9dKVBssjaKpZ8Xr5k4yCAqCtpiG4x+zjKk
c28Mb1fUvKvnqfUD8LgTQp0xJM7R5dxNFcJ0NhKOvCb2/IjMP3sfLRrQJkWKAsmeEIX9zE+v3/5v
QwUPHr5LgnYMx3HXNr//F21/GdJmzGDSA15xFu6DDcocC9lcOUK9fqnf5hwiJx6yKiGdIMRczkvH
pFH020mgnpMcKK+mtI568ZOzRmaJhGk2/3XKnbdQUCOA8wlkl2sGLmTsXx+OprcXZ/QKnrGjNzFq
XFhsdxMu5WwQLqAHvUuTMCPiTZqfv9VuZA+3RDuAca8/+/kw0zXFk5UiLW3SwIFZ9OudzO24KNBV
3idqEpybdY6r9JcYzTki4OtXOh9l8Mk2T+vZcKXoIJ0XrysSQ/gxpfNpwrOwuhlFbTaoovQ9Nvnc
NVnj6xf8lVtEgwZmD2VnmrwBHT7KR78+2ljGK8FED59AHpl6MowVE+YIipr3mg49TvGIKmc6T7ZR
FeTsjK/fwHf20r9XIKmW5xomVRTFfyDRaR8ujiOi9lOf2zprkQ1AzGFP1SNPSuT3Tdqihtykxihq
mPj9syhuBWDsvX0TYryen+Yfg9MghMgYUfqHW0pxNfE4Lax13LIlYB3exSipe6MVQ2ZyqpFojQq1
2SyVnjrVoadls/A3qDmY+ivYJYpHDipoM9y5ihLdHoPgwh1PBa3lGNucyjK5FVANk3ZZ6NNyikGC
zWznaHmR20QwEvl6IQb08LfRjwK9JLUnauKwZ5ImXHS+Z3yuY5LltET+maqNzGbGP87KgcqkqxZl
iixtRVn29eH/bcJF+BlCYYug50L+P5/aEyeL3LJX/bHLe4+cNROjOQKBmzMZwM+S9euXNKvllxdO
qEW+gR4N7Mk4OmeK0nOCLiLj+SOehabGCDoorG6MZEplvbGlzR1s/DqZOEQtDu7nFGHrxtzN67dx
/uQe8hE2kdPAcFlz5/xYCIntzLvMP1Yd5c9LYDlj886tZjxJXDn+xXH5PIIgjIqCKJWi0EPt3T+n
aiL9m8HZkfKTMp7jT0EZmWlRlsJkVq8/l3u2pPl2tJOM8lVE5w1nlrOGolH6qutWue/AStnxLp2c
cMwOGWVUTrpFObM7wAFZG/4VUbBhXi4QHJ9IhYMh3gjKupRgOPKY/r3AVY881Fl9k6gXGSeUHHkc
/SXvShwstv5imTLAf7F3JstxK9fWfpU/7hwK9M3gTqqvYrHYd5ogKJICEn2iB57+/5LSsUUeXynO
3GHHcdgWVUU0mTv3XutbfuuWvIS976o2MURA/nSPWYVfTgPlbO+iSFOTIowSar3mQJCOcg99XkzZ
pij1yD7//UX4dL25BoCB4KlhOfdAqH2+Bg7xrQGZNuNdlyMHJFqiZFQB928AXnP/+4+yPj3P6p6y
eLkILiBts46qSegvm/BQVvRUDTu8xQL3/lmdQ+s07aUq9TuWepagH7P3DJEOV6EYC9Ul/fnf6h4f
huCAQMTjo2N7qp/JWbBipTNzyNvDXkuTTpuh7VQxgndR5emwnayOA9Maqx/HY0GgNMeSn4M/pkVq
iKRh5uHdmX195v/ry1zd8NlJ+BTtfRLv/WhN9AYd0HalObG6k4lB1UIyVs/CX67Qc6vG8s8RGm8k
zy7+CnV4DsEl8RdORj7QAvn9JfU/3j7cJpglTF2x8vDW6mDPPl5SyW+A2aIKX7Le8h4TwtkIamA8
unNTv7Lp8cdkz9hjQHyNyMJVZYfFLjfT7L6PBPBSpWtjaBpZxBVNcFJB+8i7kPNrc5mNTR+DgOhh
fQbJVV54+ktfoX5fuLUWT0tmOe5F74TlWayL5pwdKZ45rce4wLQmsR5m5sj9ISRyz1lUICjsFV3D
9F6btZbDQQYec9kE9aXNrpRu7Eyzzr2p7ldtNck1M/HsPm4QmWeZyZQgqVoHJ086MMJrjewrOgD0
iuR6CJJ7pG6srKr2bk325+cqRu9KQIob08KImmZLHFBxO3hWdy8sC42lr2vIMDX6dk9pFzSvmVYR
MGY3DWVR2O2SsSMYliFFBSCV4TJOwEBoi87O+0NWlOt2IDlv4cdJ8tD5Ln5MP+wwvwx1eTsTGLKi
/FThOSCklwA4rux20r+R2958NbzZvsOUAZFldPOz1GvEmqAIcfb7J+JvDwTll1KnUakwD/qbeKxz
mqAEYJy/yqLgPGdlVTpiyCQt7A+r57su4d+7E48e5ynTZB4PrJF96rMcYyTjziR4IiaotORRst4p
dBBaDAF/OPOuCzMPr0UTajCGMyeoVlZfiWzbCwcHZNaihkLD5l7Ubh0cCrIJ79iGGsqHLmvv85w9
3WyLHExSa9hXep8U39FU+seCruVVj73yIUg4vi2M0tARrKbRhZUH3F7Ny12aGikjKmMI6DfVwfSa
lIAcE6LYN0bk6M+kIljLmXPVPyoR3q/I+9WnTFNx3Z+lTPiwUg+EdfHKu4Li3AyLdO1mJd5Ct9bd
u9/f6I+L6Y8P8xApqhKL+tkyP7754WxTVtdB8Qq1IEefNeq3sF3NZpHn6XlvW/CzRhB9V4xn4ab+
/rM/ifD4cFUGUAbxAADtMT+XBIbmNaMN2PnV7tRTFgsr3mL5yHbjPD5j3SZoRAvGVQfTDE9arbk7
OLOQt3//NRy1un14BPH4q1MdYkCEY7A/P14DA2cY44OYHKtuJtUxK+qU/A4YXKuGKUm76u183Hl5
OxK3plX5NQ38fFfStzrvK5eoI+Da2sVsRPaOECUaZzUI25wALkKFUu1cTIV3nKxpW5DldUsPNLso
NZ7OhctgbFrO7cjYhWyJcOlVuLYpG5EwE/7yfXITcbI8jIYpneKdwB90AWcTp1oZNh0xMnF3pztm
eqUVPhuEOxrDxjLbAWF3LaLbIQviZBlLnV8gHgk379uIEYCXyCReYsEpbmxH848inuwHg652iNuX
MJg/vN8fZUncYq4tKFKO+y6nWe8z6A7ZM+M13SOpmfDJE7lGyX0lrAlasCx0vK5Kuv/72/kJ8/X+
kdQGHHFIAkCC95lBQ2xmVudsnW9JldgH2mYo4MNu0s5oVCYbBhEtK70T1a+VpWf3IhrboxCBfkX2
trX5w3f5D48WlSiaXiRZpve3zpFlDogsxyF9811OoIsAT+Q3dATTZi6L4o2q3XudG4VSLLRvE6w1
jLluX/0J7PSfLomvRK684H5gc/r8+ISjxWnyZvaytxDOfQfwDB+hi9UzO4qMWDkdK8StrItuM7lx
uK6CcHyK/bqvdnEzG7d/uCb/4ZHAQkf3kocTYdxnXt6cdzhjSW95izzdvZGu0Vxj2tOwE7KNscV0
py6T7aGyi3yfjZZx3hYeEwwva8dLQZgiktdi6I+4zazvaLOls/ClSG9+/y3f4aAfFwUOCSy+ps99
c43PMs56yB3s1dykaGQ0RMcFz0eJT69fyRyHvySmjt5UXsJVah26vCvsng7XKxIrOlwBhBySCoBi
lK73SCB7r5r2DD8KrYnPU1c0O2lZ48nt4mgfYQm08SQrl1wDOBQHR6XnHSFBfrmEVO1UW40HepOk
rXZOakLPHxg87fh+GycYA0DCMORuooG6C6MOAPqcAT1nASsHg57JjLDwfkiYvtvYN5yepgJVZHPT
mmOxj/PMItHWyz2dNYRBn+K6NZdWIAqG5Ug88b6MTARbN8uiJZls1fkARK/Bv1aBjeX6lQZ8CY/Q
H92NzAfS68UjxP72uy1MHFJNn2B9+P3dMf62bZHegnyeVxzNNIfKTw90nxOpFUi7e6PrLaM7hYNs
lnQSSW1t9B72ZZ8yU2pmfDR+7ZTfY4xF6WIOzWrYWl7Z3DtBFh11b0jvzJpkPkJ003BTJ3XGyxAl
3pIwY+3nt/6vz+J2qt7+93/+78QXYDy/3N+/+yzqFC3Qc/PBafH+M3+hvoMvxI6AuwrA40C8+iXy
JbC/8HKCOzJpFaKcD6hk/0J9u1+YcdOxtwNlpningP+0WljWFx0OpBP4dKMBftPr/AdWC+TdHyoI
1aLk3xycPAN2It9UldO/HEkls0O7Mjt772Q+ofGO1p/qou23cxiPhyySzo4QAgaG4A6mV6dsvKOT
2gSbAqscrsuy03lsK+058zIiRVGuMqkMrVs3IUiXxpZbrKLG9k5x1jfXU9KLWwbm2TZljLrP6el8
LavQx1fhJQfUXet2IpiKFlmyw0ZRC7qZDI6ZUlTzi14BcBRh5NJqHFPzhi4f7sUiK85Cz8q2ndUs
mBAV5yWMpWWQhURuJXl8MPqGfG+R4xPLceytTC3yDrkkz2QRZuNFWfnZtsp85aKKQNp57mheMUIN
Tkjd9HNjEuSPW5MGtba05Ib1Ntsy2Y4eDVyyJwN3pjESaRma2Ld1rM6GG3aLQhJlSzBJZX2nXCBD
MJ8ILzGQhy9rWkeXARAu0Nge+h/bIW6wzkS3dTK9QovOh1g1VBAp6gwbWZneSTtxJSBbO9lW+Zjs
MKODxLUHgpK9yeA0aHYPpS/CC/gDw1VbivmFifr0CPTbuopStOhketcn10rGKxptYkkrRGyIaO7O
9NGV33DjjYDRIm8DCqnfekbKr4GBFqFnke36YjAXMrW7Vy2wFqJ2UGMG1ZlZRHtbTcQ7gWIo1cti
1TjheZ5W+V4Dr0Z4IBwMWRJEgjJ3K2XvfIdhQWBl0oqz1rWHrasH4d7M4/ySycBsbgINOyqt5FBb
46rtzrCOJ/fRJIInT7r5OhFuRYyyO9xU/SBvg9AW5zMHzPOh0cmE7cjFfghbuzkmnZ7dQHqutsTa
ITUaoDZAksg8zCeZZV3NgOTPIwx+G/Qi8ASJJ+GoJiqDZkCL+VQ0Vn90GfxdBjXPCgcnN1wms529
dLiKT6HrZrtp7Kwzl5b7Nq9cAmN9TzzKKjYQFFTOVY7CazcC3Tkx67XOzMEpdzWw6YvWLpvbZLaC
5Zg32T7XOhgfoQq3Lhz/ZMrKfCpovZ/LyE73gsbOLkkyWJk5Yc/U1dA2smo4M+PB5nGU9Q4a6Zpd
uH1m6KHj3h5TY21WofcsreHNkWO+j6aqB56o/P9IGDd0JCDwYNq7t+z0ZRqsCsxFZJtPnl/clr2F
hLCpwHTowAPK2AW2As9dOzgak6sFUzj9FPeGY8CCc+UzRKfkEh4ylAisR8ELiXDxtuj5oWgW2Z0v
9BxjFQJjnYb4WRJxEwfLEnu3I6YcNVQORrNpv1H29TV4GeMW4ck+Mgf3UA5yyxARKYLr5cVCZEl6
RUc6u3bCbOdOQ3tww7nY22lOqF3V4b9ksXxqy0DsPSBgm0lYckXhhZO0GJPrqsFKNkOkWVopB4g5
nojFrpz00dO18c7jQH1VmXm55IZSSNRxaq4o7apLrR43Q+bKM1kzDl4GwcZpk3wbQnI6ZwIKbim7
6sOwf9RUHzx1LeMq0SNrV6C9bbCCsZsXel+/WC0prMTsrAZ9BHllEGHYZ0anrWOoto+th8ZzUelz
JsgMnEqkDlN0MTdlCiWjVdihyfGWdT+6KpBvKEknndZdMVPGzGUHACII+rtohnizyFKaDFkdkcOu
cf5bZF0+gz4e5flUhPraMLTHBEuxooYQTCmyAKa4i3A2wOCC21M8EGmj7zMa62uE8XJhJmn5LXPj
+Sws4+DKIbh23zRQWRYz4/Yr0WrQbTzYDsSoPrsYyLfg6v1LvXFzbEqEkp96v9SXfpjPCLj8zF0j
7AjuA3aN02zH8QOxTeKYz/1Xhgjujh0RelTS9KcmsgWP0pAcm8Qtlu2kBce8s+vLFtf9eYKs7F4L
RUY+PIAYwKTRxggInp5NwhsYvFoPNMrMnQsHfQ2bpNwADzDfZi/qzgf6MM9QVdTm0s32IyWkuINY
0GcLInwwcCRBtCUMm3DjKRqWmhHGl4ZCv5EpDv4jkuON3nHpC8zuK9hz1boZTf/MV4GJNHXgeuDY
GnjQjGEZaMzouLMd0rTI6rYF6etKElvdZV24FTga1kh758u0t+x11SN2XkytPhPQqxXQxKJx48qy
Pxl9ZB4CWitfB0kQ/ICfBREx263gFT9rKAx3TMmxQKeyDp5S1xWrvBj0xywkhIyVCTtVa64mQkcu
Z+DGLxXGmEPV+qQXR15zgVMw24M3CDfEVjVX2TT4d4xow42hS/0m7gUB0GA4tOU0ae7GQgh0qieJ
YX6eXvS5Y/mnCzUjuB7tCAr1YKxmzrYLs9HOnEI3aTIUxM5z4ICpl2vKwKELVjShXzHQV57KJIlu
O4dCZJF0MpuWhRW0VzKS2a6MeaUXY+WlFMBNzRHTC335PairdA+2z4RAO2hHYeaQT4r8su8L4OxO
9+TUDplhpYrj9buh+5a27hMWh2c97L6j33zyy/G6MEh21eaBLqcl831Nwu+6luLWlFF1qGLPu+0h
Sd2Tw1C8EJMyPqCVefJ7YDM86gKjUgqTgd+iO1SyAVO/zdxRzu45pRaUOtKwU91ZC7wANgHfIj6O
kL1X3TB2/qVs5YS5xg2/d2Ky/F3WD9w4MoRM9NAk4y3DUt92E1XPNicT9Fxg0yifKhZQai8lnh/D
dCMRyucH+BA1uZ6JuaLIS8+MaCoOXS28J2dy5FeaF1FyGdKMPPNix6hvFaEo3GZzCpd/OTYDGd+L
qHWSV5BisBgcNHIO0Ww99LFSEymB6J6wVoWmT1v0TqDU3OaByCk4a2OUrfSJO9lG9sOomcPOFZW3
nPK2O/Enx02QeZSTWXwQtX3sAhMQma6VziKN2GU0j/g/apG7Yo6zdUz/4cAOot3EgE+O5IkZS+xU
06knGetUczcPc0s8XCyGZzsNpkMduBrqLa3bQhufCMxW5ZY1m90CnmR9JsSeExHqp2nVl2GL8Bx3
Hl5gFJOuo+PMsK9yYKyrRGrRfrajdt+FIUhE0EyHVo+OrpFlS7Ch1ZGws3Y1RZ782lkuCs3RmbZC
9oI85yZYa5EermuRleBjgfgtSpJBFi36yyX2KeIl9Ar8AfiVraOH+nfSNiijK+yOo1jAMjdeXb9w
/YdG72gSvHS2J1PnLpS2atUyGBb5z9zQ/x7i/nSIM3UlVvgXR/Vvp7jtW1lH4qNd/sfP/HWK07/4
9FmZEDJpYiirBnt/BTY5X6hUMU3QEkb38jG4818GeUvHIE8jkSEVLiV1CvsHhzZf/6h34RRFeCb/
4owIARyrnxpY/3JoC8yy8MPSz3bIXp6GNB4XZGiXaxp1jwhvbmrerkLv5KOfG4/TAKa086ZNA0ex
VUBFEFjm3uJUsm8UbhFHuLMPFIKxnvRq5SksY9sH9fcpJDKojIE2IoaAbq5Ajgz+9GuN6cOWMVa3
sjIglJUvxAZpL6eByLvmkOdfDrNYpX6bnzE4H/jbUBBb6C/XjWayFQ2gJSFAKi3iBdoRxmMKP5nA
oawVkNJpQmdVeoO3NKahuzVFkC4jhbCMFczShmo5KLxl00YPrp2LhanQl56CYLYKh5koMKauEJmG
20AmVNhMmq3MmrL7juWiU2DNSdLyymFtlh1zmB5Q7KrmHf4mFJIzVXBOS2E6K9L6to5Cd6JX9baD
wnkONkhBThKvbQLq01bQT6HwnxCAnk1MIoppeQCrkm9yAdUzUdjQucVfxl3F1QFSNIct2r53UrWL
UEFHO02Ou8oKBsIUS+M6qICTtj2YUqdPNnkwXM1Gm1+nRETQ9fTrDusneyIUtOy8rqxoWJskay5l
IdPHDrzaFVR7e281TN0tco+HRRX19Y20tPDGRNt5ZqcTABgtdxBxYOYE0VGJU11mwyMtb5h5hKre
j7mFeJYDPpTDEkRk3AdkTA4pQDDg+lfewKic9HKoO5nZO7vW8qsnTyQIfROvz+6LtHDOnIywPnra
xsku6GItZiMrUwxqVX30pOmvaKcbXLzA7BAOdYy7G7MqDnUTEpw3l6TxSW3uJDbIwpOcAtKB8qEk
yVQHg8k818LXNXjJV88ExrMaQxRBHP7D+8SEd0N+OBrNXJQ3HGiNk+WO5ZmtcCkcbZOvFQpBVmHD
g+8i0tkgSZ3DbKtb4+Xk9OLUtWlEvjmD43UjlIZ2QPBitQMtUwdH2aqWvv0sdSu7n2BCfqs7z9pr
ltUly6hpuarK0VnH/YiDAkUvFFehRPNw8AArkojT8lcSMEA/GwH2dGlGPJpOhwV95zQ9v7ycouma
jgrfMSfC/BrdNTim0nHTpUVg4JquBX+hQdqWXL9nEU49Kbpjm1dPMe/fVqBzUHlBnA5CpHBEbcYE
K1ZGIU6ThKon5Nxvjc6q3rDljZdhx3zm/ZslRFn5mx4rLkJfRiNX0RzTdmELRkUexv6VPfIM2ip3
MFNUo8IputsmsYclSZ0gxIX6xVsLqhvA8/bOG3P+YBYm5t7pfyiqymmtY5/cJoOdfH1/0hKn5dNm
smGw907Avd4zGKmoywu6tUw0IRkBBIVGeG8Hg/kwFAr62+a2d0WdZ+/LNByvDQBIq7oG4WVGHWbI
quemdoQ7HjToIZw+wgEZxZC3r60XC85lpXtBRPN0JkPDvA71xL8epLI28kRSbAZO+DUwgUpSs8aw
GFW6rtb7fKI3Ma3Poli7wX9Hm8wFEUWxGmzLrA3W73crH0hgRAfX+MsmDQu8mG3vL8uEKzfB0Dga
srHDhetndOTdiL++U/pjD9jFYp75B8DkJx8+5tKUpVg2yXxqivjUy+kST8ZtLwFb9U75tRAc5BiK
LAP/3Gw7IHjRZYx9dJHhPcQX890ZgjNUbXT5wUcVpnc9NtbG6uNt6873Ud24K0cf/aMLDRfSqrNO
G21hVhONe7Mor1v2sQ7bDSFkGLPda1BBdw16w5Pbs4anhh+tXK+yloZHVJDIpxNTxdUwYlYLy4NV
eOGl0WrjhTGaycYvI9DGg+/GW7dMkwVHfns9VSkEQiDsu77PsPv5qYxXWm28FtG47KX5Jgu0vJIg
y7NkVhYAM6dbbzovtdHuCt+5YpskV7fvLCBOUfikReYj7roX9HkcUIsm3zC6aOl+FKRm5RZjjoYZ
6cKszX5ZuW5501m2jSA6mV/z3oFtBKxaQfo3uNdviqSrDoGXbglNiXHvzNxg4RqbUXbhIhmmlABE
486dIFxBeNqn45TvCbu2dgOL8Eonlnc9FimyuIADQjRT2Jflk9Q78NqImI5TqnuHmgcf1K+rr5w+
fNKNXC4Zliw6Y6JvWF1XwvfehAkw0h6k/tWDcLky0vS2Jf3nmcMYfqmkbxb0OvwlNSS0XqiwB5vO
GA6SeWY9sPpsF9FvgvSEnHM544UPwhuZN6/x1IZrHUf6CfL4QOJhBLcYvYdJGwmrRbeee7M4loZ7
yljzr3isaOO4oXHJmNheDyaaU8BQWrJLi7Ra2Q0N0sYwq7eGoe4aD+Z+ygHvWFX13GUl7RS/CVAq
9Y86hoOlXrLbB6Z0tprbvUAAepKxtdUnGd4NRkUQnZX2CwcYKKpMMOy1TVk8Ffh7eQ3BkBXRI06V
huhVa9UyXzkOPvQ4igT/lUZ7fw3EwbhLJ6lqCHQD4Lfd6TCgVeT8bob+SOxDcpd4tI3sxs7fmtBL
3tq6zsg3zr1FETXhquw1+H10KTdpw89GubWe5lY/eWFSXtGvJ5MjllRWlopRqGr/VPXV8LXAJ/d1
MA3r5NLpWzpUWIvaFfMq4y1iJW8FqNW4cOQyBE4dqJFVdOzhChuHxgyNccHI0j2Zgew2fiRznVci
um/dUbtwcX8sU8scJTeRjkpYR9q6R+t19Jza5okpSBqHlsKBw54HtsGxK0+lb3gHm37YOpROvg4b
Gd4HBBtdA2MUyXpGN4uvG1rQqY18Z0+lkG4NvZRrMWYh7SuntNdxPX4vchMaEmq8u6EWw46zsXzA
nwfDnLVwBUMNEJw3NHgKQB4RToLJjSos73vtoJcsYJVhyl1JqMuyqtsEMPIUAok2fL5WRmaAnX3z
msxfNHU4XKSupp/XYVFvMqust9IkC6Ub0nBJzXA+grAn7WkbmRHtKn9+Suq6rFYJxhRESrJezkZq
LASyqU1u6+2yrFN7i036nJxfDrDwnxdmF1obJ2v6yzmlxkt7bOC4iPyLaQCNL5Nm2GHH156slu4+
Xa23waMvId2p3QTYwjZdFlbMJpl/1LUQq66eecWRpizQoF2zg5YX2Gfg6wbdtGj0wbm3qnE7DmO0
aqz5ZnIt7zQK08Bl4idb4oS2NJppFRr1Gk1x9IaqYmu1bHk97pp1D4hqPerjeBC90Sy7pAn3gwyP
IpLXdug4K7ohyR7X5ngWJj7uvRXhR7SAXWu+DlJWV+PM66AvqVBMJZzepjlGmytkspIuUqcCpvmF
Vdx08J49HUWSHOr0Ryi1955QPVL/zkeHUiVdJu8p1lNDoPXoq2xr50fQNfs2sq+c9pmJP0qlYcf0
EXt74b7nZLMbPgCeu9J0IrTz9zBtuxtuQhWwbaiobRLpy03SO/Y5FL5HOVtiPVfutQgwsCVz217H
KrY7o8F2gYfJ+daoUO9ExXsbjdGeDyryW5D9XUcT5GrH7M/9nmBwJOT2gQbRoDh3zSVURPM4YK24
jihV1ijdiNohZxz9g/LYdcnzoELIxXseOVLJQ64RUR4leLVS2RTLvhfjMlRR5pUKNYfzKra6H9zi
ahoXjMTOZotCG4beq2cO/cKWOTMXA0lOab/EgGQA2BKhPr2nqSfvyeoRvMFvug2BErV8chxUBLvp
N0hxXGLZ6yS40fsu0BeSWobU9r5N9/N7lvs829PRBlV/Vamo96zWs/Mmzl84gOJLKk2mW4uhVUDD
IixXgsR4qaLjW03mr16v8uQHnEsbhEv9psZD+ET54q4ROo3XbUgLlhro2lLx9NZ7Ur1hElqv2wEt
dRVkP6pIe5e22hkDruI4vyfey6nNLtJCeg7xDlb8jfQEPVqEiUB6Z8RsBTrh8e9ZECV1QBb4r36k
s3D0kWNcA+b1mb171dNs5cW3OYZYDsvWsjWWfC8olp0+FLeFYt87ioIfKh5+w8K49o15LxQrv1LU
fEZf6UlE3fBkKKa+KxVe3yliPLVJQuMcwAmPUERRkryj+AtF5cc1owj97U9gP9VzO09L/IGK5s98
Ai2DbPrvsaL9e4r7X0sSAEaiAFKVCdCodAAQtMe07nLOWbV/7eZ6fxmpNAGayWBfVcLArLIGnKj0
6UeTP5CoJAK+2B0Hv3DlBXG5YVrp77P36IL3VsZ/uz5/6Pqodszvmj7Lkpju59fy19H9j5/5C5Ko
m190Wj0BTUPXsLC+/Kvpg9r4C50OG2QbJBY6t/SDfo7ubVK6UW/hlUHcgV3CpDfz1+je/aJivQME
U2iVPf6Sf9IFepeX/lvm4xCP7fteQBAOZSUtoc/KKNIAKqg/s3bmE1kDe4rITX/qHus+ANR+ANus
ti7g3Uh1twzDWFSOVpDlwzoCm+d4BCaXE1kqqmL0U+u80EwMR9NCa+OI3CdwiUDXt12atGO4TSEZ
CXEEQdXTVJ/5X1EKh5wiAxshHwPZOYLdSqhXDCE4d6Y5pdr3wM0zsVpqMG6K/IDeDfBrag0KwUL+
dK8/mQXZCmzAYL+mm0TOyuPh2yiErmhId3FwIUS7HgCBc4LLfbwXS6crUAdlbLwacTKTRop1BPHR
/xnA/N+35g9vDXoxFaL8f/dKz/6ud/nxIz/fGlQtjg8PkudTQQ3Rpf7y1vBCObRKSSBDnW2rbKe/
3hrUh7++JXCaVNy2yxHcNv7JW2LYHzV7DrDMAOMEzSDyJ9CQfI7SlkT5ZUk0uvhUKt9YQgIyaGkZ
AxWf4g1UiPE9crOIDAXQXYanspgM5K+OrtXBCriYbdxkpYRrdWiIR6rHtTaPtc1kTblllp3VO83C
k9lM9EIM2tTb5HWf28Ophd1EY3YyvcFeckJSzpq2yXL32NuyeUkjxBq28MKlYWqItmLXw+YRBPRp
ZbSqzHm60XxITUdAAYL448AodCaygZnMW9OoVZwOHmlyRhq9RuyGHKbZ4Tbt5GXCS3FTS4AGTTZb
8bJuIP8s67pPqjNSNlBJllPwqCE2L/mIyZ3XI9AVsa3glePdngoIXqXwL5C5uk/S84aVFpTDV4EC
73J2Wm9TdpNDpydGfJ6QeNAuSovktkVbapSYc57tQS/FX93GkY9mY5klTTsRvJSB/5KN0wkWevLu
kZv26ALC875zLfI0hL5jqTPWbaLkEZZOX7cnkQX1Nmz8pQ7BDo8Bp9SFXXlBviiJQl1kdsiCNRhA
1gptzi87o2vuR5B0e7Oehu08e9NV0JjTQQsSCUoZILKGG0UTuzhLxCvPg3OVpBSL6x5j10WcF/52
dNx615SjcaRIKm7j2aP7RwzWZTnbHp28KC4h9LTmue305oOGCZ5CV5rWRWlH3SqoMg7GCH334Nzm
s6x1pn4Fx6tbG2bRkQLTm/B1wnFjDda8Q9Mzlsyj5PxVm/Jqg0NF2zIInfd2bCJ5yk1vHzdGdYO2
KDxRK5THEvp1vrVZ/S7GbnZ7g5ZEb7emi+7753+2qWn38bnmmBXpt6gw3o8wP3eFCrdgcQCfP2Rk
3/7YOMxau/Y1g9k/UkvO+/Naj0NDf/lvHVK0op3+sKI62EN+t6AunzPxvayLj/OnHz/1VyVi2F8M
3IDMe5THGfHfv9dU0/5iK9sTDkUffyKr5b/WVFZbwpuUU5et33yfTP21xppfHPTUOMSIPrQwdP6z
NZbP+MWF4IDRVFsAljbPwl1u2p/GUcgsykoSrnIqBitY94NCjpdWgusi9Yb+ihPHdEhGpvNrXU9b
hDp2f5faRDYsmqCQD79cvcsfBdD/K7r8shT4j/73f4yPpsb3b4NbE/sJJGoUXq76tr8Mx/BZqECk
DimtLIxTRGwb/HmvdLGD9GiEeMbt7snrK5rrde4jO5ZJzRgjnBvPXrK1Fa9B25KjQeu5W5lZZtzh
ESbkA/xu+AaUlCiy33/jdyfBr5Uc18/Gu6Fibx3E5Z/NJOwCMfd2ak8WZg7aqkCg7npMH+DwEATR
tppGg+gfjvuLWUnNF7QPrW3e16Dx655IAab3jcHZtQLN34qyX7R5jCPJq52UMAz8l5c4vQ55EzD1
9nQ9uG9ieZbS4hnX0IzccxbzPt/+/rf6+22gntNRfnsuzwaGoI+3gdosGrQqa04Fh8r7MgLhgKQQ
hc6iKsjhQdgZ3FShkT3+/mPVs/brtfQMjyEs/AGqVfUP9bV+uft0tCObRa44Ff5snIw07k4FEBFC
i+P733+SEmp//iTkuTo2DWp9Tx0Pfv2kqrCnWdZxefIrnWHQQKjXlmJjMhdpFa91xmTz0tInhPAJ
LLX8Tw/NR38GHFjIF4QymzYmSo4nnz/e8ywRRwXTMKUbeM5BDT6nnHiyrTPnzdqty3Ix6dz67ZDJ
dw1n6b21WdDsh2CyjyOlDBQa3Ds0drwiv7PqyrRWsT9Nb5VGJp/OhuotnYA8yx3no7n7kw7+7zcK
7zHLBtYOBNAonT9ePt3tnMJxQu3c6ML8GVhkEy0Q1LZIn1DNFtFhACz3LfKD6jjOMgZsZ49iiVLL
+97SO2LfJEV3Cbi2fxO15b0yLo29P/jZ8EN/vskKuq1g2Mrjp4zZH7+lWyNjrOPWOk9sWYWBvyLp
dKb7M1rBhrF2t6xHqV8xfWNWEscxQj2j2DYmXLcMWfUyzWR+XWWgqTCBDNHDkJB7MqHgBXQqqzsY
ZUzoMDBBakIxvRCtlRBGmTTFaai05oL5p7WOIiNIiMoIVQBDH+c7x22zazOJLlH7WCOHIU+e2Mlv
WxNS94rxDBdSTCZrg93NsBAHPzkCffGfQuYPh5ii+zhHYx8sBz22c87Jk0C0WxNqN0ygCpADaKs5
GV8wK7c3na55SsJM3UcHuUP1a5q3MjaGdBt6miEWaOXCb5Tgdb8QhdS+drmXr6qqMfdQXqu9IYPs
VeA247238vRG4NChYyLt6FCHNQF9XIctNrvgQg75CJa0lhvDGI1+nTmeES37gUg+grUoW3MICauu
Ci7QpEb6ygCDv2OrMQeiMhLlLPeyxzHX4zMTtNSNY7XOlrwojbQ8N5+ffbes12iFYW/2qR9ttHHU
nwE8D9+biHhQ7JDt/2fvzLbjNrJt+0XwQN/cx0QiOzJJJklRlF4wRIpE30WgCeDrzwRtV0k6VeXr
e1/roTysMsVMdIEde681l452OzHHZKf6HLHoNE3RnIyDvxNNnG5L5pqHmh/dsJwLst/HasTQg1od
OmVMVA6eXJQFdk/3HHBEXe2FW0SJPcz6ZcJJiLKYTh1OfpixO2bJgUQu56lrt1gI9LkMUwf4iiIV
vKn4Tvy2aS5f5KQpr0J7CzmsaF5NYJk9lpehH4ZWv+mLvirUiRizZT8GAGGPFV3pdvMxANc9jVyw
maF0OHANyHntgLtzuSrCa2lw8j7sGal3kVtMiR4CliKXBM+d6zWHYvamdAvMOeix6vQWd9QUo7Oc
woF34c7V0jy+RbVouXCT0BRzw1kFA7e6zESAa4eXV0ySduaSrIQJxtkQDcuUEKcgOvw0GKYYYa1X
IigAvFvsUMxVS+gvDitmbSI2J0sIIt5mlHMi7yRpS7Q1k8x/J6XLy/St3pj9PrP9wb9xtDihlWZ5
Pey2sIaktMwHqbO6pVGLMXKde4xLtwuErLPdXLrVfNClrNrQgbqZhR6SLoQvWZdB+HNtKvq2oncI
EaKotvxP10hd0jXJKSfSJa+qoDpaIujLqEh7934Zesva5UAkjat0SiU9Ti81034fY0GrH3gZW6c8
QQy4G1q+AUmU5Zr3aChYXQyx2ulc+TO3tsajIraxAf5MWI5TbpPYYjvh1SOXM/PkGm5EXOHyBn8o
QD3NF6i21lyRSWaAoz0kmVe4oVkAjttmTUbe6RATyqNNog2IrJpyOwQbmy+bCl++dqXHpb0zWnJ2
+LqB19KIT5cGfQ3hEFER2CmSEX5us7ocaL92ibUGwmbaB1lHAwAzN7O2AQPpmzcG+hYaoT45fdYj
rEZzuHHbAC9EHXT9mX4Nr6REegV/ISAX19rFBEHUX9CC1OmJJM1S7eTkLNmVAdn50SZW5ht5rri1
fYObly61wihB9gAagQqtTrUtwbLJEKwVQK6s+1LS4Tc3eZKPD9Jxp5dWpNZh9Caaun5BMDoW/5jf
45RNrna1GOGNqdayL7J3jEej1/iJCVGnj5Ni9lBmk0dIk1eZJr4RLyEIhJzi4InN93pz5jn5Ol4p
GSiQbNUzeO0mrk061XyxRrLoXvEGC56QynN3V6ySYusbAclICAZj8y4XQ1Hcmz7JnUdlA9g498z/
KD5xC9w5UCcJK0W6PB2bZlnGDRbzfiHJx1sPfv3qE+sT36sl7o4ARY5iYLQHshl8M/j6YuTRaUtk
qZdaeGtI2EBVkPDfWFMxk6e3Hb7+FdDWpjqXG1zNcCa9t2WKjFxM7RSwIUadDN/XRYOHKeSIWEBU
YKx1Mnb0J2JNg5M/ZogP/NQpuC/mxP024RCG5iny+d7qlS6vEsrc/Kpp6yJ/8Hlb7GWtGzddkHRf
yI/B0JLaaWaeGj8Jhqs4bZJxOwuvmyhwZ2vfEllbMEvs5teiLJw7NUi9OXT6PBafye5M5KEiVup9
XuhnItDpYEWzD/DRtIODYIDvVsFnTY9RYBHdR3+HAXo0iyklXbKXV0FV5M7WQQiQsOzB0djASwqe
RK6NSVSaNY/JAskuONp1Y3RvFQvyfGKYyrMxrSs24VgaZ1Qh1Y14yUzdlSEGE0ZgUPYjb1pr1Cm9
u/yrCDCnajC2jdMS9CgbeomAbFMZhjces8nkVynGI0toT4mbHElmpdWhFYGLx3Yc+7OavfKBGX+3
8T15wMqN0GqZXC5OoRtywbhUNM25dpV9rfW63UQp6afjVQKpFJ67I6v0kUpEfiffj2WEpVOOBLDI
SeLmHf2Ot8DcPeDxMrJno0G1PaLQ0or5UwsDNuCX4fDAo6AVyUmL2+mFvrA2hqUnXdwpeJgvaIbj
ZS8GYl6ibBm4SaHk5NadQl/s3FQugerr9Ep3IYWmtgpnqhsZTSljq2jyaxxiYiG0ceNLCaxAWSDC
x9L0BQ0XWsubwlaJt53jGTcFqlq3+zw5s/GYf4Sk8aYLnrjXK3lXB7XBAmu2AUoT0tlQ0Q1fmK45
mrlxy9U2YtYI8SZIL/aZVjI5Fh1aCbCMCXd0hAqNq8nGYVbXmdUXzbUn2tS6M5VeusdYNQHHpZSW
nAuhkfcJaYU1g2ps6M9om/j+AgzkTqZ+kSKA0fUjGiuee/RQHu2qOPV+J9b8tzf9F50U1BqU5/++
NR2uxvPXPnsd+p+GOh9/7Y9WCiFWtDuwtHt0l9eZDn7IP5S8nvUbjDO2vzREbGNV2P7USgFoCIUK
L+bvpss/29W2/htWTNeB5kM9isPzb7VSIAz8vOGw2bqybdVNOuT00Nle/rzhoCpB+Qth+dDUiUF2
RYY+HrAomMH+eXaLFx8SCImZSx+xiw7CInclQr+5YIEit07v/Ud/9IsTDO/irIbyevRt+tMauhKQ
7BskhVQoObX/PNgKd0S97Gyr0re4HiymNV2wawMNA6U7AHELzMtHAjftQEDGtl9ERuepTYKudkMF
TtAjGgmktp2+JSnmeSwDjBwZIXJtA+jPyV+IYNW3tLzlpjAQ/jSjJ47tKJ4Nn1DHxRmtTU49GVWx
9wTU6D63jJdR8PGu0z6XDW0zomk3qvGo01zzYqQAesya43Fb1Ue66J5dIw9A1FN2TRqHh3jHxFtX
69tR845C+MekhtEZS07NSEma9BVgo7x4hx+mNi6hvRtIrnKrI4rclETX0qFIPnEInAbdP1aZZG5P
43wz6nwH4D94tmIIIwPs3kNui3bXlBgh3M7lvxb2BSVSH61/M7fp1WTBgKLPXA1xM6egLa0+cnpj
uSRNeQnmki2O5COpCJHK2h1ffyIweuj4QtYaCY2d+1Mh1zxEb7V5NfX7XBMK21nCDB3EolsY91Tm
2MFf41JDVCKQI+h4Aq0aPZ0k2iSEj80FRm0CmXvEfpoH8jH24+KaiT+xhFq57NqFaMDJ5+xZLOys
kt7RN7THj5sk62b8gowrtq1HEjsF2aUafebpevA44Wil4uQfle5cxowvleTIgy3mJjsjH+S2SSp1
8oLejEZeAlu952f1wLvJpFFsu0aakYf6Dj6By7aElyFxndTllePccD+/w9bFRWTy1cspeyFAimu/
8Kc8hvQxGlq9nXqfsB6wyiFluUKAhrnR9Ag71zsZMPYQzx/XmxRClAfY28J+4nhB/gcrSJdL3zHL
HNBhnnQjeech565mUkldw93pe9wqzfosJF0/fypT/gg5+cUy+CI8eZiiWpI6Bk6XZ3uPMzuBCHEO
T5dHQvcE++CM1LslU0g+e6Seha7HFfYHbiafp/HjZNQtD8WEQPWMWOelaiYziil6TshFnMiOuWnL
QsanGVPofSUJboUBgHxCzETVge7eIbQzCW5s9G0lyJ3v9JHvkKTyypea2if05a6tjgDlrl/MqPB4
KJGsXWcTmbVYi7nL6jVdeaqLs2/yoDJ00bf+iCMHb1EZ6TwnejlmlzF1bj4eL/Qgy0E3BjNSdulv
h2YNFx1w9YJ8kFsbYjHJyXq9V3iRIqDoPIYF7a+Pa4uyceUDk/I9ouJLDG6BuiXp3qIcCD/u8sUr
lh2M7GCP/a+I2BkEO9dKyy2BBG34cQOsdziP+CWzl3pvzSxjhHD2kb0Ey+HjMvfDtEZWcBvhEe+j
kVDyb+SLaQcn5VDB8WL3GgztEAcWq5eTvWDA4hIYxTs+VhhgFk+PjmQqrFCAhWZtxCddDPU1u051
4yhn70/5CzENjMm9qb6OC+SOGJ2AMCy6dkgcntNmcQx0vmmw81xusrpCJKPJgE8nnIO1t2LAyuLA
tomqwt7DgyVsHIrwdWxMI4NCyw09hOiImRksdqYUx8mF88ZW0N+qrNIPOmFwkUb+YeglBovbxKX7
ANnHg3lJQdlAfK7nPUWcGcH9HkOHtOmQtPgsnAaDp4iggAPTdP7hkd/7sTaZgTKjj4eWTfuIJ1h7
5Hend47glhCOfTHnfN4TwOdvHHrovHYmbqZOkTSN7yssmlLf0juo6Sva6mbwinckBpyamSfg41xj
ZilIQOZXDgbX1a5pjdjo4Lea77AErkZJUJfxHdnR7Lubrtz7cffeofv30GYRFeQQc5yxnthame0M
IV7BmDkwSWgRNZ33VDWUv4WW3mnTcOOtxClr8pPTnClicLVSluiBaMREUBvJna0VylNgn8vXwimr
ceNSEbhR4BsooEkCyV/MvFFbDJoBg07dfHSSotxKH5zxmY7EcALvziW0CMSOCas1GO/lekfcbpP1
dynxv6gxMZFhqReYbvJwLno9UjM9iAjba2uEbtdppzYevmmImr7LYHy1M70ZNomlincfowbRlPC8
FwkhTk2HvhbNjl0L+SGEo3VWSGY1z3xujxpCVMIbGP7EZ+j/i4ZuEsr3DX123zuyy5TVgVyHXnsm
VmcM0yEZS+wegQX7W5TMr7u56LIbZyS2LErMOtbu64HygWyTxx9KsX8xlvmlkbrWNTZES4uil/k/
0K6f65oy0MzFbsRw8LIZMSap8VnBy8Wq/UeSdIhiQqAS2tlfYpt/Gf///rn2qiZgEOZZ+i/1FL1u
k5SFdjgY08dixzNoZcX3eoKRQgjl+38+yl+a2r9/Gm1tmB5GoP+vLMdlSjQ7W+rhUM7cIGslEBQA
DRIM9NuPT/rvJuAvNgHMKxm0/PtNwPat/DZ9E28/7gB+/zt/7gAcVF0BoynGn2wDPsr8P3cADpsD
j1p+HaQya+Xq/glkCX7j1mV3QFIlWwRr3Tb8OUv1CcwFnqK7rkOGpalbf0uvEqwThR/GShBfHFi2
q92QLFB4Mb/csEVOTWQsQXeY3Tl97vO+brdua8FGUwuQAuWJqt+1mEEQ1i9TiImECtzD4BHrcJbG
rKbmtBbjOc4GGsd1TV+Qzfr0pnpXW9/uOX58dJFl0t/VMNnpEZVfbU3wKA6AmOqEtvRs6UkkVIC4
gpOYHWJqsoe854WnIBLclDh2IEAO1I0ePQJ7JRGLk2voBSUBL3fNK8kBSXHP0KsUV4p8nI1bWaA2
SJ/fI3ygX0cWRXv0liw+krrW3+O6I4JeZl9zr9Oes7Li/YP8ZGN3qqaJbyY0cymVW1+2t4tikaiU
vIx+8t3RCg4y5kiN1LzwrBe7IGAfPjuWRlOw7vcE0ry30EEmNKg9XUkYp5HTZsvO7HrysxY+HVXG
xbWUTqe1P6MEJRHLpMgw/Md4HM5GHBDyCHQOlZtxrXgJAFqoR+Sk6HxNn4DQubq2/fYZwjppT7iy
TtRPXymwj6t/f7NCR4q5+Nph5mNG0DwQIbh8IVlW37bwOPFJtsNuoLcVkhMQcgs+KgvNvsdIo4jd
9SsQSejwq4NOWXtiYfRbJOoa46eieUhkUD41bOae6J9QE62VP2YYa0c7TAE0Qd2U6tW7XNo7JAQL
YYTaqQf+/62xDfHYElgBu5CeXmi1JT0Zs71jKnyI/YX2ntN3tzMJFc924T+6Mmv2jRLE5tCVJ7ek
IIEewtUh6FxUraX/CQmU1oECmT4ldoyskERgjxJFVhdcJ8OrpoNpC71Oty49iuIbzJEpye6kM7I5
SbslKtP6wWK6HsECFjT0Gute4qnaST+uacinNNh4cjCAjNk2BYsdkkiG70p0FjiApDUMCoS5AUvr
oEXyR7e5MQ01XMET7ofdJDTnE33A7MquXP2rzYFv5dxT6GW5mWHAoZO2M3xGUmCEZv2K4DWnPzbw
LDYOUYvzu1Y7i7b3GavG73PgTefSFKALE9IfqAAzhjK88IFe5MbDfxf6/xvdDIPhlY/871f6A+t8
lv24zv/xV/5UzTj2b7zyaedYv8eV/7PVY7j6b2QzgBNkof1Yz/+x0pvmb2A9oTAyYbc/kF3/WOkN
/zfe6VilkBb8/VbPL6PlVb6BQhKHo0mYhA9pcq0lflAqQDspl5zgqgeYOy2eEcb2Mxtb3kjhUlbB
dWsn4kL/R7wCwDAf07TQ7jEHQeO0NeC8ZeY7YSkV7QXGOYj0XGBQgQYARY3tF6nr/B7k5DQItLHJ
mDxQ7QA7cqxjkyrapZBNo5b2ybWpwWrFYzERfF7M+4Y19H6dNR0C8CCb1NCGt3rRFmIW7cm+1TDT
3CoGfSV2pX76Rmrj/I18yjmjFOW0hWkyrsqaQiw7HKzdyZm19mUw0/wb+RPzHf1l2lrMvr7MYhFh
AETDw9S69G+jSAz8h6UNBIjmcpK6F8YzWbZBY2d+Wl3bxe811Kv6P8kbgrySbMb6R6nQR9H5z3ft
xyVwkWRyVRG9IDn9RcJRwSrPtVi6D4ug3e9YgxO1phLuhgRM6kOLV4RHT7sK7mAHmtewsDi01vUb
tgUkIu6XFDIhWtjmGCzDeF5iJ72BpdZ8B2Sofa47R96nKzrRyfL8PND7AUiyOnFpG/v7JKV/NEir
ufV98akvLefgtNM1eA3z0UzNPVvI73kHoeuHh+RfHHTwszCHg7bXOhj5iA8Wwaat+fN916IYS6gV
gKg2VfzFWK9+Qhr2M1ke6k4jGIM4REscCRdgZ53WlbmpSEjbSXb/dBSV/tIWBqchcCZ1uy5/p6mx
nId45t86yzTfzLYxrhKQILfp4NKBgJlz5/jxE2Zqcx9kWJ1JCxpDtyj1Q1ZP9T7VhLYHguNu50b0
0aJX3NNWr49X+mJ9r93hehKmceiH2DnMtOt6muqMOWkSRcqhZ6LjEt452ZeSAcDJtpvpNUvZUTCv
n15b/BZHMgfFQdB+Ys5GudSOw458XXXPQ1nceKPGwySL7FBY35Gd5gK8rXDltqA3eYUavQI756th
m2UMYhovD/b6QrPLzNjse3Wt7gk5YqBFtkR+rlKruyaZzPw8U7e9+cg/BG09vLa8Rqjp1OIZZABJ
eQhUm6EP7fXzx+zPr43xzDiNgzMt+mBRly75YRY0q0IQJeY9udvqVvYGJ5RMyB0cd7p2zvpsasVC
V26Sn+0Uel4ACfraJlwr1HG6/0U2wS9rFv1oH3S9gaPNQFVtwl7++d4xE3hXyehp9ymgoksfAE/X
iMV5mtVERq5H05gcDe4d0Syvk+kvoexlOzPfmtPveduom9Y141PX691nr7OBVaWlvkdB8KyCtYE1
uNUn4Hz0F0bhIJUYKWlKrv11E8cEoPbMziVcJHpDjXmvdPx9eAA41HnQ5rO9tnhYrubdaDvmuqA2
BR7btjfoumpmtI44+Z1qVDf0zJbLx23b5vSgssydz6Kjb2O0vN6b0teffa2SELYN+RlpcUfPMqOK
rdoUMCpOyeyl1ot91wgsCTQDB4JAhsHdowijLCr81L/1dWKPo//86H40//+5Xq2nn52Hj0QQaORK
EvlF3DZ1NCiSRcT3jPWo5nvDMzaz6LSHfAk4AiM3ccl2UnvM5wzUqqPaoD0TvZeqvQ+jHmstzyCm
7rKLT34xtt+K0RXzJsDSRO1iiPgLtnMOZmU2HLts0P6uaI0DsNfXKxtk3stE2Px8/9RLIYWBbuu+
dCnDQbaqm65Nkl1HHjOgx5p1Ju4m1guTvKwVsqVFdGRbyE26c2VMIJN49uhUm3PzzVKeAahP0a0w
2yHedaUfP5Zet87D6wRH6X8++b/Er3+cfJtWrmHAPUCy9ut3hwCRicWenPtmcBwGDlLG79zNsX+g
1VySb5Qt51xJdVt6Y73vK58jMOvaPfptNp6aii7hFJjiWDqTODbscx6JMgz2wWRThopuqG8XX5L+
ZHL8U4Ukf9Mzqn2nAMcTHWT2i4yn4agviz9iSVzU3WBPRb33GKrQEHIW1AJsuVAGxZ/N1MgPcBj9
E8NxmspseneltJJdW6bqi3BrprbTGOOdS0W01F6N+sE01Rt5AaxXZmVTXcvWNKLFamGiNcWLAf9C
plbNnq5o22Np41ivPR51agJ19/HoxYGWfBcxGnckRfyfA/73E14J855+NqiLKqfViu07/a63ctnl
TJW+cOeNb6AA1xVkPTW5F5+GrF7Otr5w+uyKla/NhI6NoioedWwRgL2Ytjx7Vf5qNYjpuiRVR6JY
JA4HjP2ajc2TwHe5dQAq3LCT5l3yn28EikTu0p8eQ7oA1AxQWJ2PcvCXsoG1mn43qR33uGp7oFc6
D9jmY20uJ4WlOe7AlCNSyzbwtpIdpVj7zTX7BYwLaxL+K3lM4f2zi8nLU5chud/MlZ4V4ajlWQWd
r971aFx4XA1Pf5nhfn9i+e9fTMy6b0Pm2dqWiWTlbZk5N4DyKMfOIznqESDkmfvArtlsl1YZl7vS
ACa2CSBXH/xEU9t5ab2jsqtP8DIMi28p5zLUcH+wjdMuOJnnaSsHffhOcjJLZFGvHGiGTspY5N7m
qT14ZbaWnOt1baes/ywV1BKtAIqizGyJAmv+bLQtO7YGChzfJyWWMeeBYIfPzZqb0g7Jj/NesYNV
qJfH4tQYuX5AyoFCCOtyt1+wfTdnU8V2ELZDkT7xHsiepJYjJ1jayWK/mFX5ZwkiBEpJ0bnJIaVu
UTTtWQ02kmjF7xpeknsNKToFjlDNSfdpJGiycrcCY2dCzD3zGvgptLflULDklaR76xs5Cf497gce
A3hsSxz6rrTtbUlL/TFJenmMdZu3zmLk1ktqxdkcMg1tiyut79fyJ5gvCQJsLVrwUr9UZcO62ncV
QzRWdj3UajoIiTMVp5kbAXzHBMiGLD48JY5hWasKI/O5n4blQu4yKFnDy9W9oLY8ICgMko0kvP0d
s4dPROKiRQAeCzrFgBmgq4llimj3IyyjJ5+GrsCZyraXuzDrqDI3KhGoVxEZbZw21reoHsp3hlX3
NDwQwjmUrfFmIhoa639R3XjIDu/MysN7YxJeglJ/Xi4fD9J/W5h/0cIkqsGmq/fvd7bnb1n9UwPz
j7/xx8bWxUfK5ph2OugvdAcrOPrPDibuU/a8bCvREK2JWf/Y19reb6ibPaoHNOu/tyn/7GDaIKWd
1bHngTjTkdp6f6eDuW5bf1gcaYHTJGVDte6uqBV/BUrPrJ0AT7UF5EM0B5Ezn/389oez8S+2MP/7
I/AFUv9ga+ErOwbH/+POmddgycaWmR8m8U1Bq0oju8J3OaX/OOf/D5+yfosf9udEYSjlpHwKgXNS
+9qot94J//8+Yh1e/PARXtYgMRv5CB54T7+wh+6Wv9juUZyvv+WnK+Kv/WTPW9Mq6FT/6sSQBPzk
yQhnx9Fq8dp4rj5RDLNx8iY+2omL8p7RL5NOsKQnS+rDDlCQitxcYXohznCftUI8mSkgmTBbZL4V
vXcxHaA523RU03UA5GTXxIyk0P6NO4M9wgNTMxbSdXb3OBd0Ij0Q31fSHb3Qb9qvlQ+2w/dlVDbG
eBhygdGATL+NFhjutkBwfi5bip6iGxqwrKK5csWQH1O99K50f3G/aJVXgwxz5pRZv+ZeIcIgjgSZ
bpRqznjVJziRN4XqS3SwxQB+slo+8QItt7waTPwO3avL0naKM8AuvtbRCvQWXHWmvMah0n9S9YyW
A3/nXhu8MmoskR/taiUrDYa9Q7PPVFK1xtnXC8DU1NSUXmq8R4TMLwF7d+0t9AWaxTdp6MzSOMcx
7ZQGtGyYNEN6ifNxeiVse76MizVIFBCKTinD6r2WLW9T7cbPaTuIfEsVuHxyJ5yt22kx3oRQRLA5
0u7ftc5WGJpyooICM/PTnXJ7+wJDll+0nmDHNs7N7Jjwj6CChe5M5lDVxv116cYM/7KVFBE7tdeG
fL8iDPB1QuvMtZs8sd96qdl4Afrhe76oT/ZivgV14HwBYZqE9qBlz32h8iPAHk6JSDtjX08AlvsG
7XdKk/yQdzqgnrLlIjjx0j/hIbA3leJ75MorTlXgyCfS3b2wVJ13VflDem4r9LyWI4w9XJL0Aqwj
R7tjjVtgr2LHVlKnMWViK3fAVYUBDJnIp0+b0ypjzOsw5TssvIjhgiwMNbu830+VXxxyB1kwm73h
oW9jflgEkhsDM/ulTOgV62WMcAqjHFTBZohGIP63fsDp3HQrma7CE7M1WTtvUOvn+TE33YoSekXV
qi4zcG2I2Li3hzi5zEmmP+Q1RBRYFJlzywYq36dEQeNtEPFL7DlWwF2ixTfmFDRxWECYHTY2NFwE
LbF9SyEOGJFZfKgWRiFzK7rrTqOGMcAjH13gM3cxcTB7uSoTPWg815PtPMVVxy6cIm4imG/UD0Pa
ueaxEz3R6IMqVYgFOX4h/afcBO3U9BtLG7R9M6f+u50X6OmTNYVSk9OV8IzgJUU4FyVDZxsASn09
In09IA8vWM9HrBfu1ljU95KRT06QpUKYlrT6AQjLjJwgMK9LqOqPuiqWiMRXmi3QkYy979Vi70z2
9Oyb8fi1pkV20ckCP4yZCQfcHjD1ZF6GFKyiWftqFLI/gWOpbmj4Medjr32uhyS4pQC1HvEjwO6W
0tci1QEynEzoedaIbiRphX+XZ6L+NqfOdBEzemqVp/0NImb32lDefJZd4FwVMEv2BqOYsJ1796GF
v7sF+LEcukljX4VenA/oYOpTEZpxfxFwC+vNojPu2NRMALeZbzW7MZ4AumZuX21SmM8PHRqx787i
yoMxsggV9A723BrOVqF72LVzK/d9A0ZqK9tMbnmr2NGg291VObnLKhvo0seFsDAYChDLKh6a1IUR
gjfc9OrlxLdNHk1qw9MM1urKyc05LJ0468Lcxfmycao8ODK+dHaYiNwtFBh6maSg7UCkNMjREm0P
1JyNRe1a3BM+jbwdVQJKl1mIo4YphcPo/HkXs2eJvHhA9mvqZRCOFMIp+rtFsZH11V1diu4Fm0rP
MjYWF9A2/j7NdTLIWQW+ZlmwgDHyvENvYsrCTM6MDbLUFTKaej81kCsRNeTtN1Clxkvv1WxwyiCL
32UwsP+TarolLqU4ffy4WbvOA4RBcSTljhbk4njT7YQr6Vb6M8Iev6C7wj2Mfm0m0JukOyr2j4/M
lpYCnaodctRsBoz7y15/KYpefvZWwcnopPyoLSwt+uj71G2Sh6Zko2nXKv6S22nzNGZVtf/obkF+
w2ewGPom1+DZT3hoQl0Nxclthm/IHPoje2u/AH6BpBxhnX7IJ2jV0yzGmwBDEcPJtYkhcFKc3UKN
Z0Prk4AsxEYdGi3ALOi3hnUURGdRwvtjdcqlwSYGvyp4VXsVXNFI5Avrir1XAGj0wVBSf+5xtSCD
giewadfOgtP67K4wMmDIagc+NiuQoSk6ChvE6Ugv135Dm7kTaY+KS+8zhb1u1g38UFrp9wB1xKko
c/ehEq5zFRtNgH4M9SNkPRpJHcKfPdWoOFqtVjwRCBgA6O/ch3XXGDlrt9Hv+3qfFIiM6LguBxmg
NNJyj1aG65HoYLAvaQKJxhS1350lZvsbvLsyqltucDemd7xwR4eebvcR8K76DdrUcDSlLh9lAa6Q
Gym5c1Mtue3zIQDPV9FBtmWwz0RbM5az3OeegpQUzcyMr0t8EnMooU3tTVIq7ticsfnW9PFtROLy
qfLaOIQslRvbVYv3+3Uq4Jy8z7imELdZ0063W+PGwZD/mMQFi4xV4GEuTTz8jsq+1IP0L0Ezqp2m
D85nayCJDOWq/Tl32vmGN5W7S7tU285Zpm211k4PXhw3Z7D54r6BMxCZAuW5VpCj9HHWezCT+Ed8
/xZu+E6va3J1hcyvHNEYmw4OOrI1hv0NN+JOOY1+5XVpHdVB3h+rubeitquMUAnd5iH2IGQPmJtu
Y99IjkaVwu76uJcXcEkXoPRMz9mhXC1+pm48WWOsIwYuNOx+7OhS18UtWqbq6M7KfQ7AtOx79rwk
VWW8DPXF5vIv3XIuJGA1SJZBmEyBVUFoKFKWQMO4B+L9IgrSL1gU5iN5FPWtJ5YFX5IzJJuZfvCT
rhrHwdE0gaEbZrkjdCS4LgMYkUPh5Yy3U203WGZxsofKuconml3YL7QoFq267TzJq9tLme17XaMh
EMapWqCBEjFWAiPFga7K8Uh6x4KX0paEPvVlbYS0uZrHoVH1bmDBoQYCu32F87CHCYUOUwwI3wiY
Xs7zZLSnLnbXTDraycSf1Nrj7wM1vxqpmG1rVQuzbOgf/bLeQRKwyIwEAH9EPIDlgf6fUZdP+sDt
VLULZXWQGS+E19Kmhv67taeJxg6xfqg6MmYVmo3OM5U8mJnhmHTNpuUiCs87uZM9R34/iyPG4pE4
y3lsu00VuCPM55Ggyw0YxOWiu+ByANOVoNFi/vBoa10CZDFOx+uh13KQ8oV9h766LjZwS+MDJE97
nwFNP+Z+7O6nLtuvR3TrpQoNQ8Aci34mTbUhqx5MVcCn8/MaLluq7Xun6ZmSO7P5FWOMn/Nu6B6s
0SLosMi0qyQe74Z29jaNTRtsyrU3nynazrDrZwYbxqbM5/iawyi2pd6wcjqJFDsmYFOEltrcx3FG
EAt1yRWIO/yhZad7ERViemoXpwp74t/MNmuQjLrVq1drr3JxbhWckZ2ppmqt27qjn3pgOZfscWow
1whfSw6sVntOxBgaOpljSVyJHcDIZ622RIhlBbM00514609Jsiks0YPw7LVj7bQ20/2W461bx6aq
MgE9+219Vm18bus0YVIBdtgFAs+c0hoHoCN5+jUZcOoU8FkATQ9qjBTR6Q8t02b6VQnq5E1lpldp
7rZ36HPaZy0BtcxbvfoCj2Z4bUfPffAMYatt6aNtGMZ5OZlZUNCAS4cDjD9HIa7u7DvbF8sdySri
oU0yJLfV4MEuUwIJ5eK6EVqhGFZkmu7hfOc7YobZkutldkpyY6a51DMuEkt1ZQSadSAUwAnEdmoS
C1SuT9JwcSXrF8p74wtDZv9s4DDFJ2o6zWUEmQArthmmu3gh0/d/2DuTJbeRbcv+SlmNC2XoHM3g
TUiQBBl9p5BiAgtJIfR94wC+vhaUt+5TMPiCpqrpM7uZg7yZchIEHMfP2Xvtjsz3HfBBsNYOYbB6
nkNwS10lWjiJ/IrAmcV3MzJrCW91nm5MrUvuCpSkWxIQmm9WQ321GlHwXE9YG9HG4OROzbh4DiZ7
wfMVvfFFXd6QlpYTpho5kT8WRX8RxY55FZH4/Vx0jE/HrpaHTITDhVSm9EdnJkyNIo0ft8QcezvY
Vf4zb211PVia+dq2SanziFT2QQOZctl0kVhZCgfs1TQUJmfdFmHnpHTmk1HY+SYNhJZiehyi61KZ
3tLBdr7qpV1sVHd21gRUzlvRZgAuB7if1Hgzr0LGRf2qV0aIQ/iRLojzSfyEnCWGyDQssUY01oFk
DryDkTGvpOYQl1XNXhvnj+hcv44kEq3ITSLl1SWfu3AnDsVa9dwYiUHgDML4lUpuQO8JKuNd6Vr5
Y0kozmU3Z/q+aQJKKbrNUxAaazOtnF7xDRzFuc9xyVLeYPYtpMBG7DVU8F/gA6JzqnoH6BcoQ0bd
wVNmKN0lL8XsllIxeR01o3xK6rT+WvUVWTYVZA+ImwEhhjvolwHxDlgSOEx1xZ1pEJFJ6F48vqSN
pS8RTTI5DHr/FkpHrnraO5fI6AtyExkWFpVqQcKxW89S0mvsbxlZUYaS7brUrteSn+qSeZXECV1X
3bVJnMR1QjGEKyVL2o3jiPqqCbE0tE2i3/P8/+wKIot63mku8A+dWX7QzQe3bPtbvHOcO8Is+jI2
rcGLC+qQVuTBXVsZ5XdDqV5MsJgv5jQ+zD3tanTcgJqVQmq7pEZ33lWKgfaozx6AhchuHUV1cy/U
rM3XgdVurahXt/MAzFpwxzOFKc1dBN3pUk+tic2l6YH65C5n00QPv5PTQZgMOyHAWyWE+zrajxx1
eJ+Ebv4S0ND3qtB9NkdTXqiVpu/4U+Dpjjjzzdj8aUODh9zdTd/DOSC6O5UOTEICv65cd5a7ocG7
75aOs6vDhCQ1xeWiGIH9jPHCfIyHstkmfcwD27h4/PEOAlWwiDlSxK4zIuyqrv2FDTm9GavZOtQ1
DolOdtamyorgtXTxnGaNdPwlG/XaGslkWi1+7JXeUN2OLaDbcJDFPVlFIRWuckcKW7eHkJHfBbFi
3dq1CuwksfAQR4PxSwuLAko2NOKmj8NDUET9TSHG6DITqXgAP+0W4XqaA6X/lpDvGERpu8vZbnGX
GBWkrlG9C4Le8jMJ9qjEx7ebBiN7wHFNRM1YVBuCktRdk/WPhOViVkWnfDDCctp1snlB/2L7SRjx
xqIQPLCRKn5uuMMlpZx9kAyiCCWqU+pfbDh9h84SHkD13agTtDZO19ccAeoo/U5uUqJeaMwjL3Ao
Jx7dEsnN1uqPva6QmatAE3SvEfWEOna2uh5RQpaV2NbFOHM0ixr3upia7LHIER3mYnJ3UdzCA6OF
9Wjp7RsCzH6lAn5iYmiQojDLHzCP84MgZ2RNUcUhqR4m5hNpgn3J1TYcJ3xCF5IDz79gbGZ9yUNq
Y5OYe5+qMPNod/xoETN4JZCptZrwfiUywu9H69XmCAIv4VI0EAy6bEH70yZSekf7YbqZvDAXJ4JV
M1tQ06K5CQPNH1wl+BVZhrgVqqLftaP7qx5N5UvIo/fEYBVhn2jLGvlIMwZeiwluhbKu3IEm6Dd6
XBee1YXDygEAdEa78LELSq6uTXQBxEbQKfZRr9UacfYOYC58adK/GxSacXFVck/WO87j5+g3H1rU
CCVQ3WrIjJGxWb9tfn92dkcxUifZjT+VmOzVlr/FOX7fLKyyMyqmU0tBnMSXKBAFsPW9byKrrVXR
ftT4YpETPo7gJcDWDtqVikD0zOjzvXQIqRDfitxSHTC667Li0TXU8NNPmcFSRVP0lykeQx+PCyUn
N++qDsd8V5LQ+rdNchbFZc78C62e7h4vKmII/UoZt/6UchV1k79ZBIetOJOaZ77fwpx53ylnKYwC
v9lRFrS+95cyZfOfq0pp/HxiuLfKAgjnSg1kOdXpaGa0P26rCVA3/uboqs/Gc5HTy+Diw/oGk0+X
EShS8qPBBh4NjPlp2PpOjmqMomthy8mnz4cOH5wYXE+YNqqzSBpUxgLvv+QINmXqECL4iIM1egYR
VURoG8F1pqPonicde13vAiJoKJI/X/rU/WPo6OQXtd2isX+/tCvMUQt1o1maJNOmMkQHgnppBNuK
miEtCKnApgg0/efLnnr0jQUrsAyndGBJ75c1Why1i0QXuToDdy0fnqBtzX5ocde6Nvfv58udeiAN
9hjUdQvo8tjqEja1qgFWZLm2E4+1Xu84/I+bOrDV3ecracsFO75hDBcIFCdwNpoP7pZ5/tdvCaBJ
/mh/35tT0P8EUIQOH9fTFS1ldWc5s/oaBUszSdKK//xDnLppcZUBMDMNbMsfHhrb6PC9qOSj2KF5
J/qSbj7MnjOrnLqo/ITL+Ap6C+bt97+hiRqgN3O2nt+7AMHMjCLcaVxpJr7Iv/9C0PTogSAcZsS4
fJQ/9u4UwvUwZZINFSi8p8vyBcXny//fGkdfJxadbvGibny4HFez1exMJ/9nvP5fqltP3hzcf0j1
uBVROR8/bW7iIJwkjqaidr0Ke1U/EBzFoGyQ8ddIYYchYUO9CRvGLKQIqXuMIed2tI+PnqGS+Wig
+0Iww436/lqaouoNpUT5GGoNQSRlZy1uy/oyUxJSMyq38P72urIeDn+Ah0LX7ONnr+ZY5UyVUfs5
uUcXJD/c2ZFmnyklPt6LBjN0oQlauzrktaMd1MUaOTegvfy4C3uEUmW8LqvhEq1GfOZWPLESX8IR
RIdpwjDto9vEbeN4nkDI+WxtmJiV9sKY7MeqSb58ftlO/EyabSKr5rdi5zKPhIVWlcMVaiA/zTFR
V9mr4mTrJC3WMULBz1fSP75jUS39sdTRO5YelRXkC2SqH8CpmYUZrnJpQ0QbCRLY1EMxP02Cekww
/2i8GvO6p0Kz/YaOXtlgZO42CdPfnd7SRssbgwZ4bs7pQThJdeiMUdmTJT9fBRnnQLMusPKETIs4
V3WgXXBTHUinGq9l2dPBnnpC/Wiz4akmpuPMFz1WiVEs8QZnrqfyAGiGOH7ZZdmsGC4+a39uo+7Z
hUpAlKdzDxYkfs3n3j70GXE0TYbocoQfAiGJnslo7S2CcmPBZFarq3St9095wMGog9dVlMDkpIPO
nMYSASvkqaX4nevYsFeE8RJDgaBoWDUDeYpKosDtIQfZZ7Ytva5zsP+PaeLRwrMvUxMtQ5K6ATj/
MvJcok6JRx09k7ePy9XSFc6Nc6t+B2xWnHlpnbjXdBcdAgoWgvDgdL7fEoJ8qKk+Jq5LorSXg+Ya
e371kaSaBiv5GBjS//yW+1jwoFvDzIHbAtWpe1zw1OBGB1nlpe86HdiluERdHTaQzYwKUJcTdpcR
rddHMyb67fOVTzy+VHM4AzHggmk/fnybcBoURPCFT5tr+jpYUntB7Kw9Cs1K3j5f6sSXRODBbkSv
g7+OS0fmopw3p77wwYIyFRk0hnhMgjBYJ0WzBzSIsKxlwA4vWadp//niJ74ndRUGSfDeXOTfuuU/
3ph2Gva0nYrCJ/sp3tWkNYSgexbCWfPXZQDGSJ4nG4WRTZri0YZID6gN0QtmPmCIZzCR0tPR5vMU
GcZf36aUGwimEEZx+vjgw6xaotuA/2XoCsjAmy0ar0ZyI6WwSIyzfv7tBTRVgy+mIzZlinz82iL/
DZxoRuQtshrDV6qpKJkhMtNpidhrz1zDjw8gi1HaUBoIBtrHr68abUhk9TnfTDEfI0N5rmfnZzIa
j6G0ztQgy7P8vj5lKY6lFl+NPV8cvSlzI4qnQkGIsdgLDXqlbomu386GmYSu4UCb8lw1enpF/L3I
2JaH7vj1Yla2Uy4r1tpwIA/7tQQZZTQpuVqRhWep1y///qej8MZRQ9XBikd3pGg5d3SBnfpK3x+A
uvimmd7ElnpmmY9V9oJ55mho4KTnYh4VUoOjjnHMH+0Piq48KoSu7auRN+LnX+bjLsIqmkqxAVzW
+uBfJ8h3hHGnpX4DZG9Fp2edJWQmF9ZdUncM1HF0GFN5ZpdcAgY+3CXLxkEshsDxfGx5Jh68czn2
pb5LcsQSD0MbrqhS7EYuU/rf3Ix2WgTxSmmmSKtnOAhFq9q7bqzDfcYceSspi+ZJ1PcEmaYeQE+K
g6UsqEtdXCCLs55cXVo+Cl5x5tOf/GGAw3DH4dj+B+j0x96HJCHKmGxkPt3pYpNMeJCUkT7n5z/M
xx2WHwZdJS0liMofSs7cxBtTwA3yCyinxHIOvppqj47dnataTv0UiMdRVVoWHuGjMwOieQMsS8FG
NFYGQpYg2o+Weo54fWoHwn1JGw4+N82Oo5t5TlR9DHslRTzUAleyeU2NAkE2HLjvQ2L+fRXNmRGZ
KK8M4pzAT7yvOJwOpgmCq5SzY/BzuXZNbN3lTfD8+W906uFZOBP4TenfYOt8v8zYpoSKlzw8WSyc
23TSGLEF4ifDlnLbhML5IbMq2dMtbM+8qk7teb+TMmgcnTj00DpVI8McUj8M9ZuuUF7nBKtH8gWG
5wMP4pnVTt3wHHtAnZmcLD80yTK+o21VbepjyU93uSXsO6knivf5xdRO3SNcRExCJr5e5Evvr6bb
62MvaLn7RLirX2KAlVsFxTF0ZGINmc3Z8inRoAv1ZTfc1KRyXovMNnaRg6ZznioMd2FSeVod9JuM
5Mlt1PfJudOtdvLK24sZDk8lVt6jn7wJWlXIPOdtM5qMCbr6Vetc0NSG0+5j23nuR7oTdhUxxCjw
MKRywEHgli8Rio7ZqrpDJXNzTxeJNEB8sis34nt8fiFPXEdm2pSgEMHhoR+/EDObz4BXsvRlMf+s
wBNs1QoxZQCCrJxeP1/rxOXQfmuMxdKopep+/5vp2oTl1Oko7QPtp0rDwcuF+orFpPDJ8Uo2tMq7
MxXGiYdO05jYUdHwxvpQYg9NNo0N/lVfJuJrFIfKWke1wxyjIcJZn+qnupE1Trli8P/+u2oaXUw6
UhSIxzulSaZI3Dht6XNWu64tiW20ye7oxoODTcMvkyPCv6/bWHBpA+gap99j4y7PiuxaEzOOooaQ
WbUBVUJhdHeydnM/tzhIf/4NT7xzWI8ayuDFRrF49ATmQQOjteTSjgOey8xspIepsYYTJuz/l6Ww
VBkQFlX6/EcvhMo24y4vOKJpYO5uRUZkWmN31kXca9qZ7evUPWrwQC0+hKXTf3SPDkjiipnOgN/m
/WMflW9C1I9YsJoVuYp3EBG7vz4csYFhutAFzkEqxKO3jzYya9PbufDnxb2m4rhp+sar6AOcWejE
xkxLXSXZg84zNo7l9/yjEqlmMhXUgCNgFopnzL87Z64fz9wSBn/GUUH/bo2je8JVkjQxTdZA0K+t
TGjjh1a04l7vLVBYmYQkHKpyhcWx8lorCZ9K2diIhZjV9k6T0vzrUUMWgE7A+aOAMzQN7MiU+bHR
NQf8+NGd7pL/W0wYDIMKmFzeIs7idDutkcGSAS8wPs+EYt4KrUGrmzC+v59dHIRqobXptszbZqcO
xB9xgBrDmyRTqQ5LMAJFGjc30WhHO61pJ2yYSDQHI8qvBqUZfCd1H+MSsDRXON3m9IoAHiAU9BEn
Ejck52oT9JFALJzKy9I0MHMSz7n9/PKeujfNJcCC++R35tz7XxDrLqxBi3sTmfBrPXavcDJvTEPZ
Gnm5CRQyDD9f79QTTs1NsUf7noHQ0bMgIoCSBikCfldHS8/pWurpXnbFmeL1Y8uPVHmmhjT+6BGQ
9/D+a5ljGhGc5RY+IvK7Cj8nmkHnR50+MYS+QpCy7oX+EjbFmSOTcXpdurRcUQ7XxwWZW+V1XklB
T6Sc5q/RSLwVudrKHUYXNdugmeGMs/CzNx1mTi8rEAkq8MqZuenDXqDyF4lU9oaKD1rrzGIdIAzl
hqt2zDuZYLvJd6ENHNRhzJF0M4ee22kWvRd79kIteIBkD6d8FqTwdYmZrrq5CjcJn8frsuoNz4d2
mzgZGOdRAqgXGv88n8UarEaysRVb/1Ib4txPceoXtwzuMZcxHD/Icsn+2CNitRV5kQ6Fr3avE+Pe
Fe7SXaqBAfr8zjq1F/2xznFhBPAT86MrC98Rmbou6DfA9I82ny9yqrSxCOdgrsC8zXKO3hpqDWqi
NpvCZ+iEbRJTNofx5zKN0NS30xnT2cnF6FdyZnFxtx0fIqyGzagAaIj+zso5iRK5YFZbFKBoqbv4
zOU7tRFYtP15W2DZ+1D8ZtNESi8qKr9Jmju9ta21FkzPZda84S69g3F95kpqp+4Lm1MSB1gkBPbx
nGZuq4zrS52WjFmEy0vXDs7cyL1OL94rDSXyzaru1gAFjPtYDSJ/CjE1hGQ0XTmhA3SrNKcn3L48
UW0QEq38+S998uMxuKWNRP/2Az1QjkEL6IsyR9bVm+GGXyJ9eCAI4Nx1P7kOsMeFEG0tlrn3j0c7
KBOBIlbucxKt6OZ0r8WkSK/smzMv0lNl6+/8TkfFkcn/3i9kSBcHB9pLv8MzQm7ExpHFXVOKQ+Jo
N+QNPkI/PdOoOHUD/7HkccGazGaGRk/NfUUCh+3LN9fMELdbh6Yczpw5fqcsHZcJnEgZklE+chY+
Ohd10jGrebRzthl9eumi6peMXWs9ZJqzpn0brhXit9Y5O/ImrhevgaItyswG0Z87tM/k4kXPAanx
fq/jWMDVhs8o6poH0sZLzymybE2EnbMdbel8cQS75soqWgRTSjt6c7q0Nkv9lwquZ2OXYFMr9SUp
+2ukONWmo+SLnUGu8omk6T6f9IcK0TUve12cuWtPPcXu4tSlxcF9ezyAzbKqbQv8Cf5czfuZTOJV
p5rPohIX9Eyfu3iSZxY89RMvzqzfUCvxoQ9fJVo41RRDfly7BMRXPYShmdOvZ4QBcRDtokn//MH8
rZ04+qVRzECF+R3i9KF3FypTxpQ0y30ydtx1JHvrwYwAPRfGJC6iMsu+VDr+92Qh9v62C/wGIOU9
+I8OSd9OkRLl+ucf6sR1p9hYLNAuxsAPR164hQ4oPiPzU6ADZNhP1lURUTZOSdk+J402++giv3++
pnaiiYkqga7PsmsDcdffP9HhKGZg6TzR7RwgZTVCc4sg1dgSotDuXJKHV9wpKCdFtnHDJlpPzGRw
Xpia9/kHMU7sYYsvHDnGEk5sHrf3VaQRVt7FxFUXicFoZPE1xEY236GtLsQFV8bedwlqZCxW7Sok
c3qjKTlz1JgUuFtpSHU7kdfzNTIpvKFWqF8pi6E0SW4pHFPpFlEfIOQ+eiOzEkSFOmxMK4k2aIVN
r1GKzo+s2t6MUW97Tnihl6nxkBrFeMNjiwkN1Nf8HDnk0WWq/U0lWf7MwfzU92cChgfdXib0x40j
2m1JRmYR3z9Lx4cIWZo/WmP8HGtKtP38Wp9aCuE1WoOFxvPh2MrQqa7z5bXkEoHqVbWzuPngrB2g
OofPn6/1+3c7ftKW7q/B6ZXX4PHxv1CsrJd5zOFgEMBlOwbGmL1mU9sFVTl4hZ1pF1qpBrfdqMtr
XVfCO71TIDIZWbWrCrhevz/Qf+MbzuEbYABxLP43SsB77V7/x9tvpOH1a/72H/9z//M1ehcrrv3z
X/xfLqEGpMGk+8DzyVyRx/Tf+AZ2LOiDhkYJRgf5T3oDeeMg6siDoCoUFJ/UE//izxI4TkK5a0El
XHA09t/xZ/+Revxxm7F9McviY+GWYxj5oa+VakEN1D6wrlHFIqYIirG+KOxp0jeEYE7CDrExoxYp
DqPqWtnDHFfC/Y5o9C2CfP5g2qkh1lppPDJdGJ9TW4kvBJk5HXZah1dQVVhOvkgLeI8rxjx190qm
E9EThYitntQCp+GK0KvMyC/wEra7YciS5NrWI7deocZytnEbFfs8mGDXJH29zict9Aq2UY9OltiS
YAXWMHH7O7RFnOATVeIGNKrqsu3JDJusoT7obiN/Ej/1Yuad89N0W/VbJkt7p1Zx9dLkqbo2RY4M
w2hfMf5DVhmdCGearTfRxTxFo69Wpbnlh1KuC+iBo2fbwzZSHfxn6wZU7dDQ8e1RGS52ENTaOsD9
GyWK9GdyPC/NHrG6Fo8ENNDTvp/aorxHPl54Q6c+ZyJ2n0YxThAWYb1Wuvs8jo61GfDYBsaQ34Er
rH2zb/TrJs/xbjrGItkmmT0fSsloIYqvXCV7dbtaAEBD8y4Ikrio89TdZaUyfG9TO9hPgTC2zCqy
t5y8ts1Myfm2cMdqyDENKgk9fut7vdm4Mh6/0jqQBFjESbiqCXpb13nmvOh6n26EnWAOdsrnPM6f
a4Wli7oibjCSw7egA86Od7vcmGlMjGRl5yQjyGLAOAc3QoPB7eYP9jya1ipQo2q/3JFP9dBaW0cj
IGwV9Fnq23pPhR/ZdsenH2yvUMhqprljWJNXZaPsV1aqhfdmqqW309TON4GM1HVEd+8yMnRlSbUa
BasY5YbEcnNnJhn6B0IS4weY+tmlyKvpMpos42rJ1ca5Echb2dTNtmjb8Ue3nIdW2IG6dZ8q1S+X
WRWIdsmGm9uJvGzmIPZHUbSXHbxclCuWDH9GeqasgVcIP9K6ArtjX9nYAdwIg1lnqwR4TSqNYnfO
Vk2hq8W6tnCohE7bf4E7Swh5bUz6NjXSGiMXoSOeHkb4OiJdrHGVK4RW5Lp7MeT5mKy6ikbceoBC
t3Ul2UU1H8quLTpy89Q+haSi5KsBEvyvsp9LPDKZC3w9tS4bofy0ZqECQYoS6PjUCyujUQgJhT2Q
r43KqLZ2orrP8UCDDQ/JBR7O+JbcwGhLa1H9PgC33+qxZv1I62DGrZgP8IaGCB8hmN1Vo3XyKwdC
41ZJA9tjcB5se1IDwnWRyumiRILarR0nKA8O2YOVR5ZXtJl6fb61BRT/uSZzzrJG2iGjoe9bPW3u
M1VQcmSy/yIi/GeAkqMJcAIsI9sN4wulMiZs8K6TE+DLVyIr1FHB3LktYdyyXs3NMG1IoEl2YxdM
m1g689MwYr4YQOptI7LsvYhAllXTmcFV5BTNrWXVnhY4zSMgT+veNXq/KYz5RvYqLtzRPoiexxrG
hT7u4yCXviOt8jbJOXBoUoMxQSji9JByiLzK2wGep04cWKxqNZjWlDhiydHamYAz7AvKGIjQNXjn
sl0bHFWuckyjalHKu9Csm8spqZI1m6d63fb83KUoGI7nMZnlau16mPXU/VxrP0nttK4r+tp7XRv0
fd721irW8CThfMH+xI+8a3RSLIO4Qj1QTeRB6kb3MLvR9IZbjzgexZ6okHPzzp7qHIIrphxQh3q0
1mKR7hgjVV4csJGr+txdxFE/PuFbMrd1hS3Hgrd8pY7YcpgXyL0bRtILUtf5ZpQqvYJKAhkjTXLT
mKCBvKQV1jdegrOPzUB505JaWY0yMqiJzf5XEigl6XZxeQ+6QVtXtF9BVKmv4ZyHm1rLkOSSjrZz
hlYBfAdr7Rt99e6yybP7RbNziFyrWBtNU13oC+R8xl6ylTgwb1Utdm/aaNGCwBKdNybGyV1uot7U
jdHx4LoMXm9H5hsd0WEj7fFHv9DVU/bMbBWkMlrjjVcuIwWHBZ4d+VyN2N1NrZrvLUe6XmeU1rfe
iXg2DAtHknCyPSDYkcNHr7BhhXIlRWy+pNlAI9Imd0FD2beb1VJ7lXloesDVn4KeLV2Xk+4TylDl
RIME4iGOtdGr1JlIIje7n1VtT/UA1q0xNGuTqhM/cIGvyIOjcSerNHyGtJ6vkz5vV5NVRLcUxBCS
sATLL2po1QfXqO1DSHPZYQcNXJ99UwHVqV62hIbez3N/24dxt6rpnV/0XDCYM30PVFLPDwi8VjwS
UOdcjTCXOYz2rqPcp5PLrSabklgMY9FmF6Hjx6PVb0OHsMzW6LGIO8FlkjIzLq22B6SWOFjA1dhD
m2fueaCibZ8jHws7YpP0MauxzQY5uLSG7VsG8jWK1WqnECd3MQ+t/UOzs+x701bKtWibu9bIxcPs
mE/qZJJ/4Qb1pZSGvW86ZeawYiMtFfbw1GLIPAgrf01mvPNRYsOeTCGbD8s5pJ85y65GJWwPUAT6
jRmH5j1Z0uXtDA7Pw/wtBvJb77Sw0r8psgB9xFsZR50WDM8aVn8/mwdxmVdxgl8XHIeR1Gsivm5S
y/wyKtKE8JBnm7jAW2KD+nh0nbDCluzUN5XTYeDHgbhV6+DNSUO2QNxoO6dF6yKjNvPbMpsvIxMf
YEWq99cBbfDKbofSq+as9kxLzL9EnT0CFyjWeprYD2nAR+i0tFvz+aaVlRhXA7vqpoq0l6A1FRSk
ZnQDlRVcAvhUzkiXU6CZTxl+90MN1mhDLMAAYIEom3hMg5emn8YdIczNy6jA5ie50YX3QavclkxC
Mqt9kRr7iqvm2jaEjZ8ukKGsj16VXkxeMxnEIjoJLkx3WiEZzC7G7gLOhYlhtMyHazMrw3XkqOU6
wnD6lChW8UBRlV4UtcOrXmjw7GKZQhMry07jSB1W1xmn7Bwd586BBnslDbzdxSgUqCRmvlUjPUSU
XbDt6Envh0ESk6UuE+u2FtW4j8xM244Os7gpScQaRM0LEVIJqIxGVDsptfmmkjadfdFoh3Juiq1w
5PjaO4GTrciZpUjBhI7llQTFgvF9bXoCVMqPgrSnFwucP77g9jUP3cDjg/yCaVNvE5AUyAMKBa5J
qzrrPEmJDUJMTuhPneYJdoa0uMLPla6NlEgaOeSY6BUz/Bl0AIJMkAm80qymWyGkGu/TNLmh7l13
8TLk0q15q3IW3MwyIHGSfYAhG9VmRMfIDwxF/cUZVqw6RGqrvpOlB2Mk3GgxdBFKD8KRs/RO2DOx
W606jRcB4oZ1XQBiUvmpX4j/DVEFBcHGLvqKxsHUgtdtwVeFkdJ6tcx6c1Xbgf0VktcSAdbbeN5m
9c6ueCExjAuTa0122o+xsjNCHEY2hEHP1gYhStugmEE0PDhj0CeBFwxOVP4gv2LAbZ8XGd5He4zS
1DwEwonTi2503PJRTgNXrex+jgqQBregUl4ljQUnKFxlJGyuCyQBnoCZQohkFBae0gU4qTGojW+V
BSNSIkiDQNOKr/w35Qt59cF2gSzsoUthltUGZ/TU1okP/eDUV3XFv122VvnN4MkDB9JsWVG5Sl23
9vpw0nexLapyFVZjAQZV1a6wPjt7i0QjnmAOc9d2bz3OUVSt6kZYP026g8FqtufqIhCu3IjZbe6b
JSUrsYjTUPIqv1Ml+RCWUeIbLmmt+WbWOctuMHlUfboHYQEyj2wXZGi8WPEyc2NnQr9Qi5Y4DRWQ
eYymcONAffWENRFhZiusp6ZV+TTGg/kM+4s0tTaucpvuIHmZtZoRvMqVu4ezCeU866ZvUgQ3YeJw
WYECjQ+jdENvSMI4WHfEXl1NFV7WpAMWgxp/rFctTqWeWKQKCDJvYfRdI7nh+FCpkduqyA9jniSP
oZN13zpKT85M7XA9FXP4kIu53TrLxSbQI9kpjNPCldDz6FoJBgb0ZQFLweorEjaTtn4IglztwIrw
r/YgK/Zp2xT30HUarLha/aWJGqDmlVN/LcoQVJatXpo6cC6Up2R1GfoC3S9cQAX9AE/FzauHIRrb
wguCqrCv+jEy74qofrXnBpk+3ewQwEakklMtVV77MZguuQDErJs0m7LnRK2SJyeRwW7xUGJU7jFr
cxTqnnB8y5+DAm21wrx40eZh5fGJii16dx5C8MyIHaxOTCuOHtQ64MV0L4iE/D5T9VHxK7TpcFRP
t7W9RIwWbhbfN6FLJUZ6CVbWhEA2kFjaRkcZuZeAE/YRvuhLEQ3xHhOzfZ0JTg72aHEzqcr3zCnn
J2KqsOvDb+TLGRObhirS6Tllq9C586W6nhN7vlGmcvagBAS7Th+ye+Lm6SXP3FeQkIESYOA+BHoa
rysqXzDabukXSaDhLNDCkvPnUshqorkUCxwkLlSx7GDhxp1qiTG9jZO8/loyLMhv8Cu3BnlhFoex
mqBHdTWU0G3XiHbbRU9gWvNPKI+qvAVWkfhWVNKvxM87PXfFWI2Ps1QS3q9Kx4G3u+3VFvr0psf5
byOqYvgsL7gkjeNs4WZE1tpotbJPV/8rN4c2MjtlvJ7DcRcoNlKQLB/PNcmPpj3YLFEIC+Z5VGV0
d45V61U9ygTfrLwOlVZ4eMCJq4GIYI/5XiGNPQhf9NzYDYl+MFKxVcxmKyJt49gwRnqQ5yVhn4Oy
g+Hhkda1+6M3dftPZ+fPEISjHuY/nw3lmmbi4MM2dTREzbWhLtSAjmFVNdd2Ra0Y+PG5gdCpRTRE
KTbGBFSYxxeABJWRQ+8gr2OdlB3+spRsW9jlP/3Y/25Jnm1JMvP542f/2JKktV7gkX6XlsIZmP/o
X11JBz4so1VMAcJlbvK7w/gvqKyr/W+hMlEwUIHR6kZ9/J9UWZ3/y6IFjm0BQRqwkX/3JQ0otQgv
HIe8WkbmaPP+hiqLDIz5yR99SYyMOgJGniPXxFRl/461+FO5YMW0b7Q2Ooy1ZscrWZVE8ySTdVHV
Nq2eadRMaIKJ+1ClNZz/LsA4ToXhwMoJWw6QfqPlATznMrMO82ybwYZxKISoTlXHu94wc3OnJfak
3KVu0jzXBRX1esAWSXxfkFnEZ+st4d5QJWt84ZxWVn0ODQs8Ym9dugmGtgUezZhPmzugTEnpbjhN
GM1m0Bhmrg1ZBgeI8dWwMh0F7g66pR+8lwevc9xwE86qscBXsq5doxzUhafRaNIvXb2LvNbNrStJ
qscqH3oykXRla7car2MKOYIiMV/ED1WSTHdjpHbXkCXy+zwhUXJjj6USrRNnDIFtCTXktJdU95mo
hh1/fE1HpJx8TB/uQa+a+IJtdzfGOmQfggzLrSiEBRgvSrmY6IL+D3tnshy5cm3ZX3lWc1xDD/ig
JghETwZ7MpkTNyYzE33r6L++FkKp0m1M75rmmkgyJdsgAjh+9tp7G+HkyGZnd575lovMDBKrzZ8M
c6I4Mba/RsNc3znVLMJysaz73kzb41DNdhgb5n3sLgSyl6631eaEExbFs/eWp+UXygofHZ2Z1sFc
TyoOdNanK816b3uVtWGDlZ2NosjDxJ2ax6Hlpo6NIwEa6pV9gbcn55wZpL8h0bYxq+oi67b4mQ5k
mAwZWWjKwfXEIkw9QiV9OkSwsdQht9PVYjq1FP8RO8ubsCnPbdlQblDnTsNYFRsvEeVTSjzMozWJ
6WzV3nifKL15qLP4W2pa8YdTubiCounMamoOHdJaA8oAbJ7ktfYwVFPxlLdZwcYrVxeTQDMC9om5
lSJ7aPO0u2hT1m8S3rEv2UQYia3M6TInqgjryaGJ0+EnJTUoCvVBRs+L72lFkPsNze9pWXHSxqTR
0ntSG2crbvTTTGB7zsffRb2dP3hDmdOANknx6CVO/eCbNs3urUxZv0fLcrE1VpppzRMlI4htv8A8
PeomV7Tn9h0xNbZ9njFb1K1l7xjd1W01Wcs7e0An2ZJzHp/slOau2s5Wy7412GGTZeOewT3aaU1/
di2hTnrs3g6DaryAAH5a4IkPww42MXeVObEUimswnPS5CHqpdRvKIF41ngixWh79ZNYJsTvbw9rp
25Rf5rFP7wHI7jSacwzqPkKR24/MHqQH+vWnqj2PsprqdbbiEpVBfS28Nt9lidnNtHuZVCuzfSrX
v9T8ncDTOqiMrg6WXn+ziTnYDLOQeDcG7XYE/AHyq6Mw1e13bobqzqwLIv7YitPEGzkUuyv71XY1
4lZTooogZMksxnYJq3PyGNkCmZjvgyebbe8V7Z4yCpPB97R0yU1XdOQodgSClcmllBwhbFcEWksI
PrvcYjuOdbLLxnQiqSlVj1ix8wcSW6LjkPIy0ytiHYnGmB6KCWKs7DIzrHlg7xcco7d2O5zm1hqP
xCpKKpwNNT6MNrm7xqwdtGamvhfLV8kbrFL2qJOeSE2CCBuDc/H9LEeruBkr51K0/jey/p2t6y7i
OWUq3NkmgXGxn8h7kPbkzonVR2nXbGuagq1qYny4iJFdELd691WRF7HXi7gO2zo3z1FecgTHz8bi
KsoJTLJz5ruYJCluu6ik3O/yijq1jVfOX5deJAG50XIz9FyDyTzNX3H3J3iDE70hX3V6KnVKdqhy
Lu4qckFFMAjm0vvIkQahPJyJUEtshr3cGQirX9LqWGeDZOteEvtc1aV47FLvZ12xv41IS9mNsZ+z
VPANMD/N5VhVu/DHkgpSsqM5OPcOy34CM0H/lnjZ+WZX7Oa4IYaAKLgxn/rXOCc62T6QFdadMPfG
Pc8WrfnMtLSa6cpKezpfYw7ld1nr0+2aVpN/yHoWIDeT3boPEw/sJ6uVvEWykUuPTdXgfFFG0p7i
pZhJWlos51vH1Z9sjJ6ai42hSY9cZrf2Hptc8zkkGHp7qkzdPzWzpBBQpGV0kE13nBMruovzNaJK
SzEHt9Sh72OaSMcNsVDxe+3bajuYdnEwkij+WP2kIij8lsbwaO7sm8hqDbZLeOncYBl7eRxqTrqj
NQyk+k6L9lBza/9ZZjajOYUv4203KHVPhUejhx7BkS0BROSqBqlDim9gT0v/pkur+WhaPXnnmRxR
n1L0tyQXFndycMRPHVpgoQ9DWpQ2ZMObRsLKpdC9I00yyFSF5X53iKCmyiC2GhLVnCHfRoKDjlMN
x4K77UYxP8whRU+rvCh5FVnUxf4r2XkOmdcq/66lkBEEO5nm2h+fjA+ysd1XniNiW6N77HokTo3l
z5oNamSU1BzbZJo+M041NjejSL4KWh/vpzW1CnYo1u6T1FV1YFpF+06mYXaxcqpsuIo729uYRI4f
BbFQ322qPHBtl0+9s/ioU1yWJwSrIjSymDdrXdGyuDT0dG/USLZtYCoEhS3JtfotbS3juzPO4w/p
E7ALfzDsEoyPbSAFeyVCqGftROvPcF863G8CS7Xap63P6m5uiVAMLG0lqDzCpA+eNtZfAatpeiFC
qz/WRmeNYZqkDasTylTeGh93YeBXVvdIeT2B0dpkNRe3q/Mj77mEI7ap1/Nmtjnh85OLreW1+rsU
nbS3ZaJn1CUPxIb1uZ08SoHDBCHLI7W0p4+08e2UUtGYhS/ALApTZno3M26ZE1CXS7uprYfzgAks
x9+BO7ReNhOg7rbRiRBzUyz/TkyXcWCo+sHoVRcqlHAiJIa+CDxZdeHkpfVReaCgQZGX7XvWph3L
wqhXBvVMqvpCKl1dbjsSQ5qAyqflh8sAdSt11CfLdL/ZUSxeSBQtPqpIVTtKx4ec5CtPgqvQDKlt
RgEeniLM6th6dO9WLLb3dXBaXH9xPUcbM3IIP5ut2frmjejEnTSsV9HFMYmkhTWxGGuRPsvKrA6R
P/E/M4Lp/UNKb96jn8lm2Ex09nwMYjA3NamTXzmddw+O6JDC0snU30l/pU8BtL7nWtJVT0KWZ3wX
hMukW+IUIu3kV6n8koiufIGwIYfOopTm3Kt+5lypaXG4tAq53LOyYxpl9/rSJ1+a0rtgUSd8kOS3
gZiEEaoH9L4TD3YndHq87SiMRIEM6YjavHNzZkNCZb09FTwUckPQ29+Et5gUtdJ08lras4csV4ws
lw3Q/nljqETfC4LBL6ozl+1Io8oRPIfmPNvpwqW28l2v6/0NaA6Lnbb4Eadm326S3vV+uPhr4mBQ
VNBkbte+RFAJ31xaSnZDRcF8wF+Tguy6tfvbmIhSWgNXq7SUDiudpI1SO4gyO/1e6wK5hcNnGdRa
nHNrscbbCtnoLZdT/syCLN7ra0V8a8j+pkXTYQubuf45awvCbXVmxGKMoGGBC3dl21Ckk1BWgOAS
ZV+U7xn4BOSIChAT6iK3NfgoUT/Lcs40YmRH8I8bfsP8xsQs8SmXpNsVVBEciroZdpGwymOTR1Zo
ZstbTYtavzEIsv2IEGjugYsQx/Tkv+DOL/zmb07JqG7rduPfgzsX6gXj/wk/sqr7+P1J+dcn/jop
C/c3B6MaPmnXckgyWRn6XydljHagPdSbM9ewS+fQ+6+T8pXg4ahsQ+qwDvJ+R/A49LnAEfz/Zhbj
Pzkp21d2+F8nZZg/TOJwb+ZqE+Ng/mcS0RZ+rdzJM28W4hqiZU+A4NzJkEGB55a6JdCUR17hEYHM
6Tht6HhmvNdI4zcoNTQOaqi1G8nCejs3WrGDKGVGqxaOAVF5iFurP/ms70ImSPdc9aX21JSqJsww
0s5d4hsBgq37NPj19JIS5loGfZVqe6NuqqBQ6GGuIvedr2dQwNwkZSAocSFYkygSfu6JA1l0oLXg
1uWxCqpj10HcyAcip++4j4cer2NgF7VxaNDK6Hzxs43Hgd6wUQ36TIRx1HzvHWMM+7RGKRnadNNa
5Xwr2yjajp0eToP+GaNfIm4qAqUxu+9mOtX2TtVE5A6be+IIyzcxD+lW1VkSLuzU86m9I9Ha3hLU
230QqWTtcq/wN7XDk9UqXL5/Qdw5r5QddqUvDrPqk0cviquwMKBN68wUm7FCGxvresCEnt61s0Bc
UXQlFDRJBD08WGDrWK5j/F1hlIBRMCEBKFB+egKhuY0NIQPDKh6R18YtgQN7QadXTQUctiuTZ4+g
79UmxSk0pU6PSGpssPe8Ot0wb4Zu/SXqrAs71OUwn/toAwTibnO//1YoEVqoMae6NJIze4B5Y5mk
vy3eTiOWYucswEl95mpoCZ6HX8Y9CClO3VzpGz8zudcSycnhK6kCnDIO20pUZaufph3bbk44pOEe
TXb0zzyjl6MyENk9mAwoUsPZmUqbQzXpNlttB8uuH+2nHtGnsVx7K4z0az3V9rnR/ONMyTfWTgut
RbVMnXm0j63eW/Ngse7k2jZLm2fkmVd/Wm5Sc/SCCPVopzGbbA19ifdeXXwsTvqVIAN7n1JXQzb1
uIb3cnZrTPHDXrQ07AbhhFwTGAKnwB25JPw2wiibklQcZTPPeZlvsqjjaWksG+L39cDonGNjpsbX
2V6MTdaqM9Wx3xYGJcZ/v94yY80HpwSsWUgyCMDdKJws0yZEv7QPwErozPE8bfSc/y8z2i+a6oow
84jHhGmnh6+am73h8xesLGHv3JRUPmmlL63pRrccO4qd5X+jtV0/EbnSgFq52jNUcUF2txvbIXVt
yWMxZP6mVC4tBlk87+tEtM96yS6fTSBlv5CtIc1it6rj4Oyn2biFFHF3S9YXoUPG0bYkti/oKAq+
T9x22eog9ltD+THGLQ6icWehUtBXfjRMGLgk8oeDaUbHzhnMsyIgP9TMuH7pHZozUE952Nmph7wt
xhDzdBPoDgiGclL9ZZa2HnSa4fLObZYdvgFvI/qF7cySlU+ZZs33su71k0EzohMIF95tM2IM2bq1
P4JPFC4lNmW2tdAmd/yo/Y1HwjcfqN2wHc33VeZeNDv7lgykKaUlfMbQADT2/qCF3sLrWS/KOXj0
8rHd0n9OMsY8wNH4VA+LiS7XPel+ciQezmUeYAlpt86jK9NmO+owZrFgNl7GtdXEhpMxG/HZd/kj
h9l7afT3OdbSAFiPUqVE+0E6xbzL2+Xcdt5NMvLxilSr0SXhubTLcudRFbApwBvCWTIvxqSEIQ4n
H00FRhL5y5OqzOngrV12OZRlwOjWbQzCz0hRRRpsy4ZLCsDldjY9uArzQzRWTYh/umYXK/p6TcLL
C09se2r3iG4DjbKbH4PKR5LTZ3lxyJPa67lhnJC7sx2k07AloYpFa5fV4SgK/xBb+l2Vm18JNLhJ
Izs9Kmd69UflBV7idpscD9Ox15PymeBdhi3sw3XNWBePpIDLpNuMUf5sGv3Zs7v2UvvmKSFyMnCq
Kr9dOQyI5fs8pvtdWghBsml+tm1Pb52wZeAsfbXHh5qE0pnTbUM67c0a2Qee0HLIsGBa8hQ7mBWz
RvDF82zPhwqF+by4oAoDvnCSynNWUD7fsVyW52awk3uaJm5Sg4fQBNbJqVzwfjaifNf2Dhmu8CV1
Rk2Di0J3ZhN0JOiRtfBgaQHIihnkdOKGcdG473DnX6iP6g/e7H2vepSemLjpHQTquAfs1HYRNTgb
rxjEXZcP93qEGNYQJskPPt7W9OtsOsessbg8VinkHuFkO/qG8MG4NkRRrL31Alm10abvFqUM3Av7
/ugPS8u9Bp5zltI9cP9NTvFgj1hruMuNvubQVsTZ2M9Na5+wWthF3khofl5bxITVxj7y0rdxSJzj
ovnPc6fOKmtaRubop6URkZ6XudxpHsFjdu0aO7Jt/a1BKdbJr1EMK8LaA5Yucte6bRWO/rxY5TfO
3WX3grVbKuKRWXtjAZ1GLbHrzdQ1fjW+dnIoPN6KJEunbAm5+gr/jtx/MdaBFzMU8yar0sJR1oH9
LqlWoLWsWV+sfiwtNwvmuVV+tCVSmLs3Zk7qIZOVhZLOIxt9z23f6egol/JExqHyxCYlCxsZv0zz
hLMAm5x2advb68z4XxHqb8Zr3CY+ppd/P14fy+/JR/mHyfrX5/xTg7J/I9PLJ+QImJ0ZFhXx12Dt
+/QaEuroEqd21ZL4p3Kd1v/v/4F/90hDIPXRI+LFJXL1XxKU95vHP6yf9ku5+o8G61XM+pMEZRn8
FHQ2sRRYraB/tPgQBh8nS0zEIA03U2g1ef7h0N7FAyTRGYTiBRiKgpOZ2uue7lEGBZOG4rgtSPiU
9rQxqN/YSj0Zvnvw4XeLnMqvgsRtoBGRRQS391oRTpXkiMg1S4kb3eVkNZl3bTK6HXXYrXULuE4I
U5YWsFVK5NiNXf/JI43ysZ364U4fPoqq5UiKbvPaDTpvgCwZNDI/c0p/M72ePoDSi4m6C42sJc2K
TBlizWZNZ3VelG1rt8m+xRyS6UhtiygFE23ltjLn5JhBzHLAzkVPqiw5fRzd5QL01Jo+42WFKYpZ
m8rsIPV5djSC8ttgimV8Y6Xe4PNQ9pI17Tt3LVjmrPqsVV2/VxSJX3o165veytWZQWb8BLQr32lF
dlgb+9F8hvpqHmZKDD/M2ER4Sk3OEg338X6ttuspvZ4Sf7wszlTdgxpUWP/9iZvXTLDkPp+S7OJb
xfRg59a1LiqcVXVkBqWNpkGFGcoey7c970cz8e5XjxqPeqv4nIjPZdtZ+PdkCwEFER75ZM2jChOl
1JZKc+sgl9rgLqIBzBFl7IXpvPRnfxoTeVyU0ZyGJY+zQI8cqlsTp/FufL0wy02Lae7VKur+qbcz
FpW9MS5Bnw3Gl8TL5JdOg07Dt95sy1JoN+NiwnqX6GYVU+UGL+xys0RG/5bzPGbgE0V7M8q2OcN5
DT8FbHnKUaTTslDlAH6DXebbmltvGpajgFQzYKNuUYtaWt7cPvto5pRlqpoaZx8lBVyFmY7qK1UV
uCxHHrukUhIScM+5pjR4iM7JIztM682MiuRBLA7fjXCc9smoQej7JrbPBvVfOklrVUxkXhcxMlR1
aHZDcxhnY3iM4iLfuEU6vWtl1J6onhQ/4KG9dufqULAccigx2I5NIx7RVWk9Ul1UaV/SyHLvY54z
IOm+1Dg4qiX7JLCSTKCeRwXLsaUIhQNHSRlS+czfMXtBConvvSlVt8qY45NHRbTYGtWIQUCWNjD2
TCkbl2v17FvNGoXbVSQmNvy7UUX2LVNBz1xXFfUlhVZIFIcy3uX0clCfk9LlQmHgGtoJp1OfxJDo
/FdVGtE/0kzn1IVIFpOe35SIzEx/HHe65VCMcP5YBXX5OI/05pxiJ04PzejeGwzfCGseKWsW2sds
t+JpohR72Co6/N6lhJw0csly0usxrmyy2qQZah3n+t6hy2NOjG7T2XOziTn3XGzUq5sOV8jeblIn
UJXi8JLNADhyyLCtg5O3vF8eJScw1qV4bV6mqxqEDqin916iFmQinLy9/mQvaixQkDy3dC6m0WiH
sW9fKaQZH7TMFxkcEwKUhRJFIY57W63iVLHKVPkqWNX4bB8QAc1jv8pZ1Sps+bPKH8bWgu7/JXsl
HGxEvvVq/pAW6hge3wTIKL4UKe+PVUDTUdKGlNSkhK9kaXT6rGKbQHVzV/nN4SxHrUbQNxUHM99Q
fJlVrFtluxhD1lGuUp6xinqYstVdgs4nVsFvXCxY1lUETBdDgopyt557/a1cpUK5iobZ/L1VVIsu
vIay08/pVV80xFrXpeKX6So+okL6zHxH+k0/Hf5iW+T0R32VLCXaJarKnTum6X2Hqgl9Bbs3n71V
7iz06mlILKJsJ4+5eNVF9TEbQvMqlkLe+xxKqOkE5qaD6B+yKgIrmwPFZKPO3aq9Uic17OmRwwql
Zhh326Q8hPNdfGoj8nX49erlHcJN3Ypp5CA5GoHJZXR2V9VXj1oT1nxVgqem2mtOqe1tFskbzvnL
Zb6Kx4qyVk4QKMrNPItHODBoNDjx/CFbtWdXtN+9KtZZV0QM2oVoKJCE7WJNMhnrbZZtUuBz+T17
ehuFpJJUYbOq3cuqe0duNF/yVQufB6N9WYgU3WgOKLcpkgen1RreEqjoLaIyQiXKOrx/8TTkUj44
q+6OKYomRDosQos/k2C1H2arTp9P8oN01+bBXDV8c1Xzk1XXd1eFv1+1/s5yT2pV/6eeS4eavzdn
JQOclRGI04m9lMtPambe58jm/tGnWnyz9NO8s+ZF7PrRy3+6SpYX6rfVyiKMnQ2W0K6EAvcY7Sbt
ErCFhpPBo5PHedisVIO18g3OSjqIScWf9hV/EJVSGy/rH7kI84uo9Pw+XUt13JWcSFaGwjD0e89W
rJlWvqJYSYvct0So9St9QbysM7Ssnw0te6JixgyodcVoDie6U1eEg9vhinMMlO1gWix3c7LiHo7l
sqCDANEgJ06OGudDSTnc0e14RNLn6R613HB/GZX/Oyf/zZxM9cIKL/37OfnyY/yfw0dRM022P/64
h75+5q9p2dN/c4G7DVAp1/zXqOyBZBG2wyMHD/SfdtDObxhOAbwEe1KCPixALva41yna/I2xlg9n
wGZrbP5nLtKVGfzXBpqekLUDnHQtiDB+ir8ELtqaO0WN7y2HrHRgn5h+A7ZVf0NV8iv+9ZvQO0AK
ML/nX1KFumrQaiGw9feZSSGvpxCQPQqmqf/str97/e//8ZP/npFc0zj+/PsQYcTREMqKBeyfvP1V
IaeG+WMhCQ1bTJLDoJsmJg6jwqGTcws80Eyg7afFsWnOnau/+fZ/eTnRrnlR8bOv8W/Gn+lJM198
Z3TN5pCW4zPF1W8+LbL/+2+IMPHH33D9Fg7RooL+cP8v2ZUtIynTvNEcHGN8nhzrlQJPshVNw6Nt
qPnxv38zImv/+u2IA/bBdkFCIUK5EH8fQ2RFaO8ThsqDPVrNKcoKAwVBaMUpc2Rxygf7xZZjUwR2
1HQ69yd2ACzsxdIGBbJcG6qKrkfPjAwap1OfirwRgHsz0KXebKY8Bz5WChqCHZxRk/QRi6BNhYn0
WFjfGG/30aC6nyUkHj63TjdpnxX1RpsFC8+MjeElbnq24nFmhT1WiNc5le1N4kYjhyLTo8PIJnLv
2XUw+Scz5B8juPUgo8q5c7oye8QlBvVus1rqoy669ENpBFGBD6Tyex4sqNocXZblmPnRbZ9qA/Fe
xU/byx+rxP50F/+ha3kujVRCnGp9Aq2DNBdF6tI9ytcs6O8Ns3pp9lnj0DFXGqGj0vEHPp3miCf3
rp5djTVZ1W5ts+i3YzW6l2myaPnWXHkyI+vV0wx5SmN2cI2CmWHy+8GgJJ6nUiXhbOC4XkQTPXfs
mzY9EgsSahR6FUjBNMqBkoBcblOYjdtSsVaKZaBLfx7PTqS72RYPKORVhOFDUPaV9tMuqTzx3HAG
xIriIDL5iXdTX4uyyhoeb1dObeu+2ODib3E2tHdlZfB1/Gkyn4lTHc55m/QHcqYx9LYt/chm48Rn
uq/b2wr6bkv/JIltrCQDqKT0vqkowWS1b2wHTKU7zOT6q11lPogBO1F8ymb/zoG9AdLXZ+NGI/j+
OYmbBYyBslXpFjCL7KMo8U0MwTaslTdSxu1DveALZSN7wxRuvZOZ3T1j5ib6U4uNW2OyXDonuBaa
hXVdD5W+LwvrPc5awP4s6aNd6lnTwVaJeNDdCHeDVbdrIWx13+dzaCLU30ZTxYFO1Lm+a8e0ea9c
B6AkcSFpjMlJ9q2w+3MiV8lnid37xFM7muU5scnO4zBnRF/TPouPfNobkY0nu5AN2TfjQz1nZKWq
CDEGKc4uSuZYxfYsidksD33ECC9ptzOthJgdvc4Pc0FQvlOr5ozKg/mRE2x1V8w8N7iiWY2sdlL9
wZLN/KE0dKCcN80N9aEogJFr7mEmWZPmDJEhhqdsB+DghY3e8N2ibO3aFBoVeuyv5U7W8XyaNF++
+1lHwpofEQYk5XieUmAkj4bJjUuP5F4N9EAWWUHrpA1/A6EybQonE4FFC+JpAZ6gTNDydzJ1xSse
1HRTZAllYl78YUnrTRjLvOVYpj8mMBwHc7C+0o15Q81FRD28zqHT45W2KIHo7IpZVXIsX2ytC1H2
s7DxDfzNS3qrqaYmCVvmYdks3xE6lB9Q2DQHvoyGo9SinigV/QE31a6bKFijgwFlRNQjnB5flrCl
5qU1NK/g9jRqBIa0KCJmZX2oARtGFdcuBz0ctZH17Di12JRG1pbH0hvUfa/V1gf3bf+YFCObeSPO
NxO+8G0c9/yFHE5pF5lnHetgWc8vFYrRDTek5WhMYgxq03lvK9IZTcyabEckQGMtzVDp8Q1M3T7m
AQBdrA8dVqKC5itO0BdV+Md8MF9YemOmlka5ifz2ZNOnGi6LhuCaaf4t7chE2Yl0szRq6/Wm/dHr
dv0t7a3hrrZVIQIn573HLcG9S+Z0uhGYx49uQf8URGEWkqw4fqkmaiyYhvjO6HEz9eYubyB2RVP6
E30ufzPGRn+W3mI/WEvqhlbOat7Ii1QF5Mlbe4/d+9Zd0wUMbIzfi2LW7jJSrHmZSyQ5L11t4+Vh
FkmVbxoqAJl+J3uTkrmNBtrk+Ic8m5yIBK+4VS/DXYGf5kA6trtpGu+TPBDKdAfB372RTnr0U99b
FUJjXzpJsW1Ne954w5wcYGeBd10RU/hQVedq6p2D0znOnZsQCx1rUfTVd7ZFlMx7UEhefhxHLwZ3
LiQx4e94kfJny4+QbnWjBsHi/PxkN+7WJWP4jYoH++uEcnVxW3d5U6UVstsbkyCt2/bSG3W3w0HI
lTd76QE4tw1yl4uMhyeknjID2bTZzo2kOvJ8HOFKLe4ZzUSY87kziMHCV52r/h9zxX+H/L8b8snU
/F+X4bdsCYmNS/4w3//jk/65DYcYIdjF9kxok98N+MJhqy1MLBrrgvyfW/DrYYAYZMLhCUK21m/+
a7THiKHrTFvkJKL/sQm3/5MtODURf5zdOIIAlvDOoGbEIvR69ZD8fnZr6S5pVh71RIQEgifTlstt
g65dcwaitYd3PSq8i+Y41WNCkQXnYqGBABY6FdyiT7e4N/SnlEb2mXfOlN3Ffod042qAgsJr93jq
rVNX9gb3owRt3/En3woqKezVcDt6ULg8/Yd8rFhaYGUJKjO/qTGp33Ok9veFLuK9xIa65y1AzkRU
cKdS8Av7JYnbY2Zb7i3rZsktTGF6t/qZmJhi9M2VeXffEm7HPdKcmW4mDx+7FfcDzcZmdxjKCj0O
mW4MEhL0UDa/ZdlSfXhZTiNPxlMmaCe/2/IBkCY4rXnsTe7dKCcEKu4JxGDGstKPWKTtQ0Yd6udY
tc1PDzH+zkKLPlaUUv+IJlOyvYNwuU/o4t13FvsxDvzjKc3wlgVzls4AlKn5I9V58KYOm7EaDQ+I
eY7cS6SXOAzrRfssXZaZgVFX5kWD4AAJbvCM46JIQZL3WewPL3HddU9CdBNnGG1pv9nSi760WpYJ
dH0bxzhjSo9bUrB888tjrmeocebKo8WOyGBcV1KtuUJrpj2+uSbNtKov82/5CriJFXVDsU4+lxV/
S3QA/iVyTlnb1ad2BeRqmWPSdZhivMlXaNZuMrPiY2jD6rnSdeIK2vEq9Xy1Fb8zlZWfZ8MjaKcq
XH7RFdZTK7dHRoV2SFeWb+Lx/FyVdvyWdUlM4nBZW8ScTlW1Jas+NUICFSAE4ystmKzgYLMihOxT
oQn7K1nIllru4oXDQR7NutqMK4OYL9bqRmV39hMBAkixBmEnVThXrDfTuASNYKNnN7N3E7W4Jp2F
im0TyfW2poD9xrzykNmVjayunKSzIpM806AnRR/Z3zAJrsvk2nF5nvE4rmq9WJMD0RWGFcSs/NK4
LIUjHiI501MLr1mv4GYMwem2DqWyYvgsV8BTX1HP8Up9DisAaq8oKFWBUKHpCojCs8gv2pUalVeC
VKwwaTOuXGmsg5gOV9qU9BfjvRO55MFfNj3obdl8bWedqJJ6ND4yVrdgo3M3PyqWYP7BtjImjBZv
9iExAdjFlXyVVwq2X4FYa9Djc6PH9rfebQjjNWwu2o3XLmC0Uel/TVe0FkMylO20ArfLlb2drxyu
fWVy6xXP9VdQ11mR3Taxv2krxOtiVrk1enf+4dQtjK8yjKrcSl+W6AY9FHB+JYLLFQ7uvJUT5iFZ
U3gHPFxcOWKe0uIGjrQL6659AG6BN24S3s/tCiHPK47sr2BysSLKyworo5onoR2LHr89KHNWGcTC
6Irl4JV0pqI03VdX/rldUWhthaKHFY82B0Dp6spMY3GGn7a9Vn83V6h6WfHq4Upaiyt17a0AdjSD
YmdXKpugue6xvbLacsW2syvB3Rgrzb2sYLe8Mt7+insPV/LbXiHwRhcc3pwVDbdXSLy68uJqRcfn
FSKXkYDVokEMtpyI2IGqBYBzd0XPmxVCn+3SuMX3DpneXSl1y2EnvCH+ormLMdAQjmHWIO2aGk69
BzsMilI/RRn4CsHa4xkqgLjPPGtgmryTXc9dOJCm+yBItggHrORHqKNoWxl2s5/04jkqnX4P5yXh
cGy2zqpNWrTDbC43ohvYcOrT8n2xBiLEB4Oonop8ka1exQQN5DoJEZNu5EN/plLJJc+d5Po6eVs0
LCmH2bPLTP/iz5nLfhSc0ei6L30/q/ROToSPmWhOdwY+7h072PbRLXL90eV0cM9tcdpjwF6OAzEq
DozOY0MW52NvKMnqPEnl69i65RdLa32M5V45nuI5yl790kW/UyNvKz+py3u9n4p79GxWslHhEN2Q
2RcRgWtVMEbb1GkZNQ0eeZupmJNLb4p+xyqtSdlrF8UlFTo/rpthS1G4BwOVazVvdWy9Aanm7k1j
8OMvU2feOk4pMZYvnXyy/dY9Upc+0nyt+Wy1Bxn/sBZtvis5shR7mt8rWt6hfgS6zdPCNX6M+MU/
66RZjiPN9eQmobdOslm+wlRP/4+9M2uO29i29F/p6Hc4ACTGiO5+qHlgFUdRlF4QFHWIeZ4S+PX9
ZVm+l6Jt6vrd58FhH6kIFoZE7r3X+hbhFbVGgKqRTZvEmgBHGR2AlQ5mSoqRHYxObMxH2JFEncdE
XeQjZXnGmNWuTXEdoGm0FpORBncjevAShf+poVxilIWsnmetL29ClB/QpJziAee7gcFyJirTwsWS
1A17+xTZzdo0R/uWplAEHMOKoc1oo4aHXlYcR++mwzS70y30qHHrT76/H7AOPDZBmd8Mhj3seJ4c
tFZ9iW+ionvEJQoH4ADTpK+6pIhGBtJ+fTsyn2Qynwh/qRp068imSE7qzLom8iw4za4v91DV4MtX
eKgL33vRy9h/MVrBkBoyfv0UQxH6Cocu3belVm0LEWkeLReWGm6/iJc0c2l7CZPP3cRDkt6QDzJ+
xdTGAAOc+BdkL961ORU8eVj9MM4QhBRvZ4LI5nXTmGZ5X0z+U2xi+FgPEUyfY93WvQHEwYPdNNAX
+RJrQXpvG35b3zhNG7c74fogl2bHSW0QJEatX5FhFfMeg+mD4H3qohggVOFz5ktznu6bOkQkIDxm
HpHjbiqMv0wYCydYJjQPZsMskyPawTbf9Z0WPdmVsGOKVR7xJWwiiqxmnJvQWaTYOGfnZBhSDt22
DNNY7w/csmaTHnAtOhrU+2D+wt5Xfk7pKbwkgzTxUfTug1GH1QHB8AOmhWmdizrfu2iAl26PocQt
5Z2TzV9YAF+tOHpOOueL24/9N1G2SPWR6YWL1u6/uBd2gOtlN3Ck1qS6a1dcHBORZ5Xui7SrX8Vs
YxToKiyN8AapUBdxH2e7ppy6W2GPSED73mIwVDV+GD4AumjWObkOt9HMfgdO1WjTorh0S/8toX5R
QpHXpPrGfz8n2ZfjOzHR5QN/yPT13wwEySiMflISod6HKOTApnYN/O6UVv9dQwllZgfeS8YamVTY
qf6rhrL034SjtEnMMkBmqk/9v//zUxJv++6/344TyEl6X0OBJ6bSQOXkU7EJoWI23pjZ6a91Q+HG
3kGvc3nUEt6TY2qmd5KkjO/051h1LzYyaC70pdKLu0won1miLGeB22o32HBohOE+Gm4s0QWP6cwY
9Fgrz1rUgWvclxdTWVAwJ1/WF4ebEeBvlZn7ONndeAscWrBdm/IsONBEz74Pyis31L33GMkyoQF2
MdN1F2NdoTx2bDL2kXLdwcHK1snFiudcbHm0Op3vjKqy/xSY9kKyT3lTyQHGdW3d4TvE3NcPVfDa
KcdfqA2nFC4Um7AiTnhocQZaNNA+MzRC4z210asmBE1PP7TrmqrKvamgJCKNmkTLRDSULLuNQU+8
saZXN9e027JIAE65Qx6eyccL9s7FuhhiCoQUUArryowILgGVOTMxwGUTPZPFQFCKE7Rrm7fhFwNg
s1wKL/e2rcIPsHkFbjoZUXSNsgKbYU87Lx5RnYMg9w4EHQ9bvSQjbTXn2B3yKJxZlIsoc9Ekso3E
ZGz22FzBbMIntUr/+2ToQD/ZSLoUgmpzwry8W5pBWh/6IE3WAHKceYGJ3VlmtfSPDbvfC+CgoCdW
eWcLXRMCCcLS7gY3J1B5ispdquktaq3A65Z+TOLC0iJV6r7Oxu5guB52RlNycvwMr4dWFdk1pRPc
OC+cEyIKJ9WStN3hKet1qr3e6jwYACVi1GieyA8PQtdHnuME3SrkDb7OgJlfw7LDnyVjfINA7gCP
jRK2pR633aFjuhItnEiGN15Xvbb8FNr23VzHK5K7ytcxpCJfiBEi+SK25u6laJg67AIExo/0c5P9
IIp6PftTIvZwYofnyvARX40NDjVMcRtfE2wCE1GLjVH6CNRkbIzXc9eGyWOtU20Pt2hXafEBNsCn
vnWNIb4bJze6gZk5Gdl3rq45WlTXTcy5lZRFBNDqM1m08Vl33Dw4hy1MxdwoYeBY3QD5aHTQqRjm
p9DjGEFbr5JsvrdaSYlfMKlbdoZBmEZQGNVGo4BHWZqAuWfOdsBHCyqbljWPt2iWE/aMKkxRVxdG
s7B8QJetXuXLujOCTRLRQ9bczlzH0gfZHYp8laUGOygfjJROk0OW1h1olV026vbVXFnBctIbDMZ6
Me14qXLeUfwyjBwsWhuFR2NlYRW1ThumnBzE/b1Y4jUG5JbM3cHMGyKGIVDs6dSPV72YgfABid3W
Nu5rEKNzfXTYRBxMEIJ3k4EgfREzVdg6SQGw129v54gHMy2T19kTnwwNEGvmpd+9prRWCar8RRkn
7YPWm9k5G6W7bAvewrG0jfvGSlm1PKBe6LdwcesOjncIYNEiGUNviSeZRmuf3kBye/StJluGMw+2
Vopd0oV3DjDDdU6AAHJw9hZJrA/2Ap2et2tmB/5g6qizXY4PuoDHrWPt37ulNa/xNgGMNBPzzqmU
zTSb0zXiKnvPwDcnlcyncg+ttj/R19DXtaRNPQGj+iwyy3pycztZRSnaJ0mQ28HtO/cBLWp/rEYn
kyxSLWuK6j1BJLID7UWfGeOoDLD5Wk8dzlwRJjfzwNqYwsTalYQc7XrSw65GQ/MlyrtQbgJz7pdd
oTP1a+1wCc2rPuf9EG/dJldORPNZd9B+QWUc2IXnM32IulvnTEWgN3FSbkeEhusA0TXSujDjbJsi
4UFFrOK/xPHES8QTA1b3WHaSPhTjmhgz/3XSerCpdJuwgCKdEWyZ+lr3KuY2lttv0FbnT6i2vJuo
CzH/hlz+pwTMsmn3UBdTWVwbAxr8KQv1BxC62Ws7Wd0X1wite7eWxW1dR+F6Yn+5yWDVnoa58/aJ
bjFbY2IEQdgzMxbdKO7vY0uAg41a8Sxabmkh6vEKOznpIkbV7qRmG9dta6dKN97zVI3TfWjkDKJy
zYjPuHZQMCFqu2pt6EV6ZCfLIWkZLlgeS2YWXrP3TXZxoMUgaXvXW6SD52J1F+FKJB2SUpoU80HP
qmiTI62FUpQFnyJge9Eir+z2KzIZZOWzNsRX5pC2u5YmXYvHXX7Luz6l4K/mBzEIvLtB4tJ3pwEW
LtiefoK4iQ0Pf+gVHZUBq4ajqxS8Orqznd64BxZtbuaSnMJpJPlp6bDz/lzVVXuDZkLeRIy5wwUL
U73jjS6foxTAo4gst1300LXX48hQl6zYeZlwVx7sprvtLpVs+HtZq9eOEgFNSL0oeadL/Qu8tok/
W2imKIy70ul5E6WqZJ4v1XOhCuleldTTpbpm/jx/91TJHajiu7nU4YRNUpM3qjwPo6nfjlTso5T1
lhIzXHOTBnsuZbbqVYkvVLFvU/X3oVatatUI+Hd/fKHJ/2J/jALS/HB//HkqiQMI304Yfnzmxxb5
YldFzeI6KIh0dL8MDf5wsipIvY0IUqiBwUWK/8ekwf5NN9Dnk9RHbK6K7Hu7S0ajT9YWYwbKVTaG
/2iX/G6PrKBpBltnBimWZfmXnIs3e+SgH2nqBvV47vPvIXdTlH17Uy38harnnQjlQj57ewCliXlz
gEaKLK8kB/ASB8gJag3/GfJZTIxJ/v3jQ9mcybf6Gujvnod0xxTs+G0LitXPx5qM1iD5wzJOiZ1N
elKxcKETowHheyYyjq9tIkPvJSrZyemQ6BEKz8sys6e4OOhCr8P8O2QWzw0V4SdiRLPF0KpvJ6/o
CbPBlJZf9Y3VatZRd3BZZohfgubBS/Tp6FhsTB6mutskZmwfCBczbpK6TOIFqpaaRcDEyc7boYHj
Yg7IZRE5D8LnmSVYOUrv69+R9o5VDC6CzZJoFSQJExSNojehT1Txp0lm/TEjN4De54ANa8PkRhH8
3Y43py2d+ezBmRy/IhWgB6AhHF94ndksAcVZ4pquTjUfk86PtPtRxx1UrAW4DZ/GVpcCjgtUO5wo
gH9Xjf/JqoFcUCU//X1VfSTKon9Jp7fLxo8P/TGYJHHC9dGLkVpjv51Mev5vhN/wrCIjgyR7Ear9
WDWE/5thAb4kxUKQRWvoVMT/PZ+k0vfVgw5FTlefeldLf1RbGxTpb580C+0ixb1nI0BESmC+j54S
jogabw7Cw2DwVkc1bLi3oxHOGzEW3TauqWkG/VuiRnjVZZqHJ8y/QzrW7WCADVtRG/UWnbmu//6e
+qkL8Lbqt813VT+/Gl+OganOJMxiDX03OZWtPeGX9Zy9O0CKvfbZbF57s4MbgBwJO10YfXkf0+W0
1nETLLoQZ4NWDdjYKQqC7x75hLctKsW6WVeTiwxwxp13niLcj0srao0vJOx1TgPXrpo3bDg1b5XZ
CfhpDAJeq8GI7jRvN6bBvLL0tIAsZ2SjBbmlJLWj+cQcKdyVUssTKEFEsMKgalEmsdtAmI7FxT94
TW8oK1Cylg2CLmAhTb/2R0/czIbTM1ZCszA2dT4s6FFm2KIQMX3Lp1y/s5ApXSRx8JVpCFNuesx5
jM2ADTU7AE7HYhqzdGSYYQTc1bpdsZUY4W0EjzIItW0Tz82hDhNj2/eifYn1qLn2c9h+TtIegY0e
KqDiD24RSwChctq6bd9BMI4GxEWYe2N3rtmX0ds/15aYroowwt0OjBybilHeaZb/RReoSbQYhDwJ
Yln0ZMKBRfzY2+NJw39yC7AFWpgbTe16jAd5Fbrzvd6HGVb+PiY5gRkaLWTHCDdeqlnfmhaas19F
7ULakO5pJuuxc6d7aXU3AADH3OnlN/YwuxDmoS2lJ7burfiUEA1FN12Lr+e5XlPMmZvaz8aHSdfl
oojAhUinsrdASotN5XbMN42GbMWWd8l6Zoq3k8h/1nBgtYWYdRDqelXuqbXHJQ1U55azXh9JXWhQ
o2X6ISS49qCSFQ+RoWfhKij07KnqjPahdCnu6tFwyZ1AenRft/EMrc+UVwzx3O84Vp0NiJoafAHf
vjEH5fcdGmU+7oj0wHm6meuRYVaVVtFzym2/EGYjl6QW0Vhqw/FOd4fxzNxiONpjS0a3Fftbq46y
NcB2hJsjCQdz0Ym7qMPw3uv4r8Mmxo+dNbkbbJBltRNTCMt5QtVqLTWZaYvAYxhn+8wmzTCJ6GxP
03/MOgxOhDRZK/SEzQ54Gca8jir9S2tOM0Q+jBV73ntJgxRJMFedO4Bk26E0mdq4dovCy6xz18Rn
VWc0OoQ/rbIwC2f4gYH2YMsW64ylZd3ex1F19CsbgJrkPO6JAW3aRW5kSKyoA4/AwDh7FskDSwu6
RIL4Z5NNpp0sCi+wXpgMj/CaMTE/zGNVXPkZYGm4w3XKKCcJNqIEkYF0Uj1dkVdDt8msYNhSVwqU
O50/3roFHJutm5bOPu2aT340zt/cYZbrYGytve8k0NAcOP2ryiBhgZVw/DJENKQWleeQSpKHM1JS
QnKZ/4fA7SdocY37tQhcv1/ZINiQsqFHH84416y9NKhoFkRuuOByhi7Kr6aSBsYCcsawL0OntFcU
Y/TzEto7gCFLp1kMMfn0mNLGW6cZAGbQLxskTcA2u7Z4MDDgeUR3UiiVGrWnASIQf65zdlgOjmh4
sxhaYJY/Bl1R38W96Mq1xM18Yo9YX2m1sm65ysUVKz+XW5patjL62Frpyu/lcI8CglcusGG2m9No
RtFNbI7pp0q5xTzlGwsn9L8kxlKZXmxldpumL0nYYTaLL8YzGlDOTRtPmfYEGRRrmlQuNfNiWHMv
5rWwYtS5sZSnrZmRNk+5MX4haQEno/K+EbRa72gPrGbN0eBUK4+cfrHLkcBrHSN/SDbuODT3qLYw
1gWGE90atml+Loc8vnMnmcNnadrwhh1zhfkcM362NN2o/VpOOnEvFtg1e9soR1+gvH1R7dcG0C05
nDqPjKBFaIx2BKjKwwaSUm1ea1I5Be0BZB5qh254ZX3HeKdF46Z2QfojC+YQoa/PVyDtxCaZRLJv
Uggh9YhDkbVB7hPlWgTbZvAPbjqaUDzkKX6dxaSXyrE0o7SBW4L1MVEuSONiiHQnU5kjW3ySiCqo
GQdq+2PnOc7lsu0YQR9zvdFobQm+5GC46zZyXhKBtWf08JCntRSPON6qfcK47MYXkcFR8xezVhZO
307FtdSqK3a5LDk2csjJC3B1lnvfBRzm2Jpc0kTQVp5OUFJVWcl5wta+tZjS8YFZmtcFDzrEPWUu
tZXN1ISSucojBp59wz/YeWtfE2VObUwhj5Zdo5duqwjzqo0WY1CGVuKw3FUDom6r9iXfMmV85S61
xRIRCH5YUBh4Yydlk22JNYkQZ4rmKDxltbUF2Iel0SJOXINpAKaKBc8Xm6nRYsDh2PIenaTrinWt
TLvWxb87Xby8oaV8vUmrPL7dxe/rRe74XLSXvOGLI7hX5mDStNJHtnBcLmIarGS41nQrvZt05z6V
gb1NLj5jYTVYEos2Eqf24kTGDGReB2mBoY44za+Tsix3PeZl3LxcL6I98DRrqJq+CkiR/Ewsz6Yy
P9NMxlnnKku0V7fGVctyxlOkLNPhxT3NvgsndeZBhl+gQ0ufGeJ8aSGCrOzJELhfE78iIxVSN41k
T6OdjBMZDkkWQDnQyjq/GxUEt1Q4XEuBceWFkatwb+GiUejcvm3vQI/wsgbYfSJNKMJyzSN2FTM1
slfYsTBhjVYMn9LOLbySCtIb0Cx9waVYf/MAztD7mDX/gBGLTBgmPWRlASD16XTNHQRYhQGmpFS+
AAUH7i6c4CrOYERI1Ob1wk2SgUn9DEJtvBCGmwttmO1J89m8MIgH6AXWFjQawM8LpVjnHgjWvoIX
D0nDmwBhVVHvyF+yJIiSIIIZAa8RwmcmvHspgSGXteIiWwqRTPI6C23kq6CM0smSUxNNKSHrSEgw
tnrysTH9+g7jrfu1DjxkKxfxWBqn4ASNQLHl3LrY1m3DEIjyDR1aZMy8Mmo36rexEquZcCRzWBCI
2cLeJSyr0K14memhvq88MtiXBXadRSt6BwQTLmHRHR1vMhl2/FvW/U/KOno4DpXQ35d1d1H5/T//
a99mzwW9C2q8uJv23//v//7xwR+lnWv8Zpi6CdnsD2r3f3WE+CM0T5b+Ox38rfTU/I1PMGd1GPD9
8KL9KO1gMxg0OwyACZSL/6Sso3/0vq6DQip0+kGAUDApqV7V225N3YTwAX20ZZrbFouE6dc9zc0u
XoeezzTDtJ/GfFDG9gpFdF89kVSm7fXRPSPoJNMinyOs1a2V3/pDXgDj0R/tQAe6UGV1siktQnLn
XhP7hlghlmbN5U0nx4XXuudKEYthxt4kcmyefZGfnDE7CW3cBl0VrLrGRjA55mSJDL23GJr4tdf7
+AxcB/m4W0FAK8oac603UwuYzL70+Vj6+o1jtLCJmvEZ+btc2CnoFovAtaaLX9sMI3guwknlF58x
jmzH2K0YIBWvUEhPI1uJQPIit+IeRm966qf5hif9CEqmWjYJcVpR/DxVHRkv9fxidymeKuMFqfdT
PbWbMoNi1eSRIGPZ2sWN5yzQ/mGAblEMFZp3Rk72lA7Zs6uDadPVZr1JT+oMdHnvrRDWviZVQWIU
JLONyKZyJXJMKb3i2Azj8BCK8c4rpLPEaAZGNfNfUL/4WyOydiE4hxSN7X6mSb6k2cSJodIm7utg
Rr3JCEc+OEAxx8p6ikR6CGX23NTJM9mSZzdi+wWpAfgCX4gl+rXsphsr41pNoqNOqlDBWukBpBZG
JbakitFIlFTJiTIjKmrAMt3CN/VoHac+qX7aUB67KsYZoqlzGeXPEJMJ9YC2vCAfh348x6os/oJW
zzdjq990JqDraD4aHjwvoqiOlQsdlF3Pq8j4a7YRn9JUHk0uzs4rYbolMd8QvefjHHTYKjoHlrkv
tBXVCzwfdqorBuozkXzJoZzmx8aqg0Vky4ecrAw5FeOyQCG0InTruRhGf03e3AvpHcfBDONlEjXx
Oa3dp1jq37xaXPs4lpY0+0mx6XYzTPJdLYeHubZ3cVwBf2vEDmk2MSa6BwigQ7Xd9/PRKaeIUQLX
E0qhOPgud4KcQRjUhFIsqlZ/LELjxRdjhz0d5WQXZgyXh4e66R8smb3mvO2XuoOSss/lgwiMCL9T
V20yUzHwQa0vDbKxlpfzbhTOGWbCU1kX5C1a9rmyLXcDj4SxBtcmkogrR+HAwWjUXJPbUTPkuTK1
6iuxcD6ZnxFJUqTB3ArG17AFQgahtWUvJ2SBu9qdhgMA62HfMhvay0FDKhZN2RouUI7WrZrIhMqG
Qx7V7ZLyQLxQ6n6lbHWuDOoPZW8rESys8LVXyconi2flpvP4HLgletywYoy4TYjYe0yL4DGXmtOv
ZquFXJ2b8RLSyRlp4VfEnmTGSbz/kUOFKmIEpVOzri0JNL1xHAe2mGwAipYdyHi3PmdadFOUzIPJ
RXwsNWxpLbyp9dDbz7KYmpeiMNETaiphGQI2fIGEqtB3wIjm/cpk73UDgg7fTsHtPyfmS4krddHW
ZDNHg750pGlscJtz3VBsshXnNqwBR6+kaXnX2F37LXM2XPep++RqDoLDetwHQ/Oqjc3RctLDm5fO
X/Tc/+wzVc1BZgc8+i7Nwnc99zgh4Y8dc7mzBo3RZV93eL7kObbr00y1s/j4aPghfu4FkldBo1JH
bKNbhue867r71tgXzuQWOyQn5Qo31cHMlERBsKB/fKR3pgjQR/QbbWivpk42M9Chn99Oo+tKkZC9
tTO79NlXFj21HCfGCE2xhbyx59/0zcfH/FM7UR3T4wVOaAdjAvfduQxFQSMA8sBu6uwIBtbwAGKc
oEVh7UYNdo76voy6j03L6vbxoS8CpZ8c0erYgA90F7u4QfTHz9+XbLFxThg/7Fqsr6ukhJIzBQz+
WS6OSZmkO92XL2MrB5j2w3BIBjKrGkqTBTvPlwg/eFjMxz7EEgqKbOf7uUZcIe0jbzyODsu35wBA
Q6JJckByKiipc3u4k3n4qNtRvnKkde49klZR9ftbnCbVl5DUnaVFUu/q42/6F7cQ00x4rtQ0OmXA
uwtrZrGfl6YF+dRsN1ap35DqdpPP5C794jhK8vX+jFoG5msXaCu30rszStfKk/wh9yrxBvtWypvJ
iK21nrEIF46frFovPXUUrLfZMN24nZ7fQpUjf3IOX+uBdVltVZKUDQSZHMdQI1zMH/sHzXfO6PS3
GD4IjavifBmGBLXW0pRPoW1O2zw0KzglU3zs8Q3cFal8lA2v/d6MrQNAV6IJnK48WkX8SqAgWL40
uzhdyq3UktegnB+9sN+gwuHlXYldNBF9C30G4w0sD1HJI3RCyvd+vnEnws1Mk5+NCfFrYyOmdA32
WB+fyL9YYQSmcjWG9FwwvO8u2OxSBZJwUezmkURFthOSlc2GyrzQRrH7+Fh/mjXwFCAZtLhaWLIQ
ff38FDRQsdzMmoqdnQ64dOJDXv5qwbw8Se/uC5dy2kJ1aKChUHizt/tenMlpl+l6sSv9odq0sTSX
VjC/qJUejN+07ZrgkJrWztfM8xj4EfF82UGTwec2Sb55aHAXJhhcuH+J2A0JL/HIZ3WqphwZbvg6
O6NYuwHpcZlAfpZAIFzQbG2vspjYaa/65HX83w6Qvb01xRgzbfYthkGACJ2lamM2KHeQSZtbIDUq
GjZ+tQtuwTpOT4NMsfOH09JzEjao6PUQAFXLogDaOejdXVmY0Rr08PEX1+Qvnliuhc+Yi3UYyoX5
8wkrzArv7ZQXOwPB2mKIcsLaUGksTC3lO0ecgZjtFhRc75zbTrUM2kZHy5Ffdwn3Ml2NNcmT/WYM
VDiQY5SrPtKfxgSpn6e7M9IR5xz0LqTRwD5HvsmEs2Elqkqy3NxketTN8WVuSblyaT4IdofAwnHp
axLTlf44sRFbVEFUbUWGLr0a70KUIIsEmitgRRa+1hkQNtKKIV0k87emPT/6VTP8zij821nUXzwk
vDPU/+jwU729O0djWIN/HlGujV6xYosjCefm17F0gvuq8BdXBErFn9c2xnIg/WzDYDT3/plUIxdh
Ela9a8y2wAwHydkLkkPAm8o3uD5zyS05TxRIA5MEkhvYAYbZiWxarGdlAPmsgM9ArwjWkzOjs8ra
blFMHnnmGPgH75qIyHYZ+ez2ZVGKlajaF5hRdzKbjgRA8zLmNgtF+hyMapc6kldIcGHdo3OSpblk
u7oeusTbEBp1vpSX+HDEKrb5iz7SdEfr+AQZMZsqQB+XzV20l568uRRBQSEBXnZpeSj68SHuKCQ9
BS+aa0o9ex4fmi7UQXn55NAND+Qo3dRafEDfSo6C26/gmU0r9S8aRHioYOqGrPoB51zTrtVj1Er7
XLrjgxOqAsJONZ6niozxmt2SHiQnWWOvdiv+NtnbT3C+eMQ60m/RtL00Xbcae04wvMsTmSD50pds
xa3MekqigYhHiyi80sbbmB9gAxzmXOltQx7grssOFMVbIm5ofocDNyZPhzN2p8ywv0btWBBiYZ+H
loxos5mWqjCSc4NnA0/70WNnn3XWkwlN+hfvY+cvHm/2OrixdNvhjnpvP4Uqm9SmZee71p1eACTf
MYA5s7/g5DEnYRKSPl9K7RLt5Kbz2eldnvki6jbA+whYT/hYnQvcFUWyxma28lSw1CrrwpoGr1es
fdlPO6LGNAq0FD5xCDwLM3n4UmuZf0L5T5hCyHuxmyMfrnDGLt8VZ1NjjUm66XEQbLf0RoAm1ON+
KcMOuZvHzjqkMOR9GAlwx0nINttN+oduYAUFKX6Hbw4Rb5+dSMC5s+w+3tLsk0yCgZDU48wAZHxI
gtxDnqqh/yunF6edq01TdXcu1QHQdOc88BKhyOwfBOoxtZvv3D/er//aEX4htzJ497Jn+/sO21XZ
x+2fAKe/f+oP5YT3Gz0ykwpX/O4iYN39IbjyVXIA8YgwmByQ/Z5akv/QTggabKyfOL5xLVDRIGT6
0WAz+YG/v+lMAmEYPv6j6ADxbj/Dwk1aD9tdW6FU3T/tZ+KpGfsyNpo93jHXWyWJZtzpoFFOHlbs
TVknntpDuvq3VnODBzfyiTHOi+CgNTHpdkzYgPG7eIZ0p9im1jyoqU0G9I2J+INX5cznoooQsVLv
/KUBW+3aKLT+P7z8oHewmX20TFStVe6xe4wwVwHmILi2MN1h1dRoqI1Qx8zV5VjP6PQ7933Ry/Ob
S/br+pQzYFmIM2xOg0pDfI9aoqRpkIJU1Z5hrrzBHgCOZOr9pdl16nvxe398vHer2eV4vuDVSOOU
6vH9amZquALCNK32o9aIhQyzb0rwvIwDzsHHR3qndlNHcoWJ6t9AG4MQ7V21OKMYxfHuZDhLUFeY
DEiY1RKV7Ykgvh/MzNpOURLcfXzQv/h6LrGSKHK4mYCBqT9/I7FLdBNqJPPdPSx63iqagvS1OGLs
VS/tZlr886PZaIgIvfAsh+jJn48W+t4YF3kCI1sf7fRUNPm8IXcUk0Cf+Q8fH8tQdcSbfbk6n+RD
cxAXnptF+/vng0kCzKM81eN9HckMdX2EWmZV1zlbm8bA+TFF8rpHMHM1tinIpAwn7zpunfYff2fE
hFQfdGoAM7C+//xr8Jpyp7xnJlvjR2SU1U7tCshH8OA7FRDMj7/0n+8hmvlq3sweDnvU+2K4QYoi
usZJiI+a59vSa9pVp/EEE4IEd2hqY17AbuGn3i+O++fbiEYD+AqkKA6iM/1dDZSGyRiHTpXsi7Ee
GHtzNUfRj+OiiAHsfPwd3x0LeSY/n30x3GhWQQqIn0+oBdzBGCI/3scoZgBUTi7Vkt5Mx3AaxaeP
j/Vuvb0cC3krp9KjVKHF8POxkrxDBcB0dD9PVKurknncIYvFYKw+Ps77TpH6TjatBRIRLrer+fNx
eidrG6eU8T7Q7SFhXsjEfkHdivCd3cp9FMeIOiXwW/yvJHYHa7QM0S9Kjnf3jvqudKlY6EiKhVP0
/t5B/pDGtd3xOwxtiARlqFH04Mk+BWLKD2XoIRhxxPSL9fxyCt88puqwJksQudHk15oE1f781Qfg
JOUcuERikzzxuUmc/MC2cjpXWHy3bNIKgva0UuKrncjPWAZjPw370Snkd9xsdfNSYTw7pEEBFFaH
TxdggT8Ec6LdfnyF/ur3tHXe7SgrfUyB71uVKZkFI70Lbcfoy/k2Tb3VLAeQd1yizBmdHVu8Cm9Z
ormEqFIunXRSDLKFKIJg36eldfQ7P9jDwRZnMG+tu3GGqEyI9vLdYfvx7/rnu9bTOZtomm12JM77
X1X3C6Q22Rjvc1+fUijnnkxRB7S/oi7++Un0FLeGxU3BLN3378ZYMzkpWhvjAy3nWz9WQI4iLe0j
9nH7/uPv9H455z6hendRaHqUFmR7vmsbTV5rt5ZMWM7LJl2FXjCs8IP0S+jLKfacKlxWcpyORi/d
L1pekFNT2t0vTqxqKHI7/ny7oriHMcnElAvtvZeIZk2lmTwZwQ77cjPt3cxkMe18Kap92FfzrSYc
/ZsdBfQ04p7Iv6mKkpB/J2Ny4TA0OrbUagcfoMENrhgGB20NHmpZUxTESzPN51MWtfg949q8mzMR
vA5gih+9KZtP2D0pFvy6cZR5h1Z57tnHodFZcFtK5jsbiM69E1X6rjM84yoi7a1f6VWsPWjuON9O
YSD6RYak6zpv9O45Cyb926yxjWsZvMwLXxbBa+5pdnUo8hoLU4EhdAcm3YJKgo6APhJDH/YIJbGS
i4Ia7zkiyPGl6HPxabzUy5K0CKaOZHC+ZkNnjau8g7u8br0kOoWCJ9uyWVqMZoi/9RGLd9mG9mtY
EpUJJJttI4IH3QuXY+zTsSSh1tqOls5mqHBl+90DXrYml8f94tVj493hMuN+4+kPAdjBcEOLVzUa
YbotayekFPfLDMN5JVM/PLnqsy1SEsD4tiC4MFaVphtn2gPAjunEeyZ7rOtpvL6c3oA6GmphpN9W
Aon9gaylLNoHRuiIg0mC6ikNCXdiahUlaDkvqxWDyWPTwYJZeobUvhYl46plqUsD+F5GxFQPagm5
lQ0ZdNnoesRkLrY+941Oa8qECnSjMheVrYufM8JkODkd2Ou2duNvje6PxSJomikkYt5XCR82LwV4
p+KTVwyNudBMzm0uzPhbFubmxsDm94yQS4OvZrdwxoI4n2/tESkZiv1G3uhDLYG9WUO0ci0j/grN
jaUJnsajMenEwAp1H+YqEdv7/+ydx3LcSrau3+XM0QFvBmdSvopVdKIROUFQlAifSPhMPP39wDZX
W3tHK7rHZ9StLZFVABKZa/3rNwyDkrXGAoqkLWVRwFhVPe/EWLKWgqqfL8mkSya3tF561XfjfFd5
BgPjJSEVYK5DlZZzAfAsc7wk1ljWGVv8uOVbOiUmbOaQ1esVrrptY0TNhyGlY8DO2WDIvEDlZuJi
u2iU+akIy200Q4VTratuaqMkISaHT8uco94SycKI0ajbuwRrhKMZtuIKerILJFVmG9/uzIvliPk0
NKaPuYIXPyR9sK3dxV3fF8VF82lrkgmDm2oO9kU2y3UjYkXuYO68hAQGrAhNQ0+skekWg7MxDTVD
67PtteWLdhcp7EAxrYHGwF3FECEbb7JE6FNuRbs0RQ+Lork+MbFh5mfgA4/NULRqKi4L7712nRZF
iftljx9Rx0il99yXFlb3BSHGTavIvsVNQ21GHbprDhxn5zXZo48R5lZ30r5Ct7I2B5wiZC+mfRFV
5rqYGfKms+lvIunOqyxK77tUfyMj8k0ORrfNDfAVjWRkZcPqOjJv/tosHtmr0ZHlWit8JMlZtl8r
xz3NTLeA/bLr1M+wvHD9h3GMr2qBF1UvyYxMXa1OaVmxAbtLjVTZ+trPHOeCFXtzZwEFAl15Be43
/rkIGh1KAuJIZ47IgWnspPuBNFgetFXjZSXiMcbeInHyk8XEFbdPIwnOg1fyheoSsAlGpT0/erPr
7NRUYmcCPBNdIfJtbiiU3HQz+Qs1PTDLx5bcz0dIgdMXXXvUD3Unw2RFUJS+FMHsLKmcwc4t+vB7
XmGZpQBzjim2sXwoVfQF+c49rr7TfTBpvXXmYdgu5w9y1lqO6TqTTXXb9dDuAt608ogogFLALkgo
bjW1SBFCBy+E3wEyBRlbkSAVysVBbBUkUXCQOa3PwPrbVJR5u2g2YZNNI6TJVtrVTWf2T0T5NBsL
Kvu1i5cpwb8keBCA5uPvskM1gJBWEqIl8sJbLGu6nR8MyXOP38eVM6hNjw3pKZ8GE9FQOEWvTq4Y
OHmC9Nr1yD55FFGbnlBxEmNgTzgQzWPFwsypHWgRSuOu1G2wrXT7VRAGsDMr1NaDK8KP3lVooX1h
2Q925QXPasJZY296mYEhPzh1XA/UY0I1BznP0bUyGp9Edbjg+Ipi4ds3wYEOOjrgXWKDtFtD+0Pa
YbiVU65PTe9cgso1LxFpVNB8IusMUxOLyEQE+yEooztUTDEERtzcaP7z1AWmaK0HIyOMy+rL6MRD
JZLBw8+AQxhVvTBG913NZncXENtxVGQhbsK6sTehzxJAL00oQ5x4+4kh2M5HSEkUU+Y+FkSQ3CY9
/J8qtvIjEWL2hTuYQaQZ180YW/vR81jYkbj4wAfruIrs26QpsZNsAueM9wjODXImxstrrE0VTvW+
NEEDy7kL34YlNZaNplmPHTT6ddjXbbYqYi/cp6OwCSyZIF8nXZw8CVM514MZ1jfmHFP2R07tM8M1
crHVhVG7ZK2M5b4sRPDiEQH4wKUl5Nt5Yb2JY8KotBHpHz3t+Ll3puGudw1F+J+MEK2gGOFMd6Op
Xbh/3jUdu9wXFWHt8WjVp9LSPW9XLy9TXpW30vf6m5Cp58FpupSEvCg8VADKRwYU4LBWHF7VhG9f
8kGEezcZq2+FgJ+8LWTUPLsJjsoQK4qPyKuyeC0DRA9kGYAl5WX7FHTyteJXb9umhqAbebMNTTee
xzcT0i9RHEZnHBM5UMuGlslkKxXexs2JcrFina3NGr0LeOy2qOz3CRuvTTbIGG+GyOm2AkLTBYJ8
/S2wxHiaVQ6fOOIMhOI477WHGh9qe39rmWP3LW8L9uym5NRgE2g/cwTdoCm8x94cRNC941wSuivT
FSr9SA1iPPoMlyde7F7QJvXGR+On4qKYZl5nkzc8Emc/fnPbLHxJhgigfsmLIbjYxC+cYw9nj6Ai
a5BRmOG7+oSiIUowwRufdY9q2gTbxphhJOUmbxZtwFRYa6ooJEW2DjZ92YBqQA3B/KJUDt+qx75Y
5ObFnbISe4KJMwOyOHaE5I/5PtVlnQ4rK2/UwWLOcrJaEm42vUv4I8fWnHwJsS3Uayhw+GlEimPE
Ah1iXcJ7XSfdbDzgYGfuItJZt5JDYe+Ysj/JORveJb3Rwj/Gd9eouAsYoL3G6BaxSKXEuaSBtMUq
QF9y8E0nftKe7bwZtjQ+bMRVZ7ypkwdPzPnaqvm1ylXRoyWycWUPXvsaQ/CinDSjNRqXRwrjmHRN
30TA39z7zlOCKmKlZ7bXuIxZVBUMBGGuzNC4D5hwrvJAzAgZwx35kf6qFai4sTioVoriZBMEabqy
RIu+kh57JRy3XiYw34rSTsXaoE9eDSkkPe0nB5w67N3gTz/IfY/29PIuTrV2tCswrFkXlX+yO+zC
LDLQVpU37DBKTtYI6AkujFnOZq6sK+1VONlaeJvwi9N6CPcE3RUr7HDLPXFK6kvjYwllD9iO52L8
MCRE3mauxMofR9L3AHa32CWpU9bq8hCZwAO2GvH5kO2wl2mP4WWP1QE9PqcOhdCJcByXEKqswX27
x0mjV/m5sBh0+gnVPAXXmqba3/STupkQ/q1SV/kHr23StVmNIa2J3JRDCDmPUvBWWQxN+zKXu7Dv
fvStUW+lUc97yydZtGqi11aTRttqiV2tBDuYoRbnU3eHvc1bRtJnHafQ0IbomjycU2U0L1M149EV
nxC5P8o2vrDlAhghzb8iw/Ijb5InJqT3gS32kmp6TSbcW2Rmi1UzICUedt8sD+9HfKuGTWRY3mNd
Eq5n1vY3RVriqTQSNvnUPpY+BD3Ibbt8kGh8Aubnif9ejRHR8BWo9sqDkLNNpmF4np35nQSBIxmE
yLpI5pzgrenk2ZQdeqK2DQvclSURYoRAZnXm7K15OzbZVzWq7kCMw9lrHs1wHJDeNdE27bIvgZOk
h2CKinXbjMNXw27DrZqQMo70MOdhaIm1VuSKGqE2T56TBV/9zhVQths/3HTp1B6zxgceZbxNOxFE
qdrX2FJsMfksXIbi/nzuR89od2ml7j3bj77jk4JfoAEnVqO2iLrQ3NujPTlX6Eu6jlRCJD23pd0u
v89uivwNOx9/ArhAjYmpXM+KZiCLwAJU082XQMzSwsuOrNxVQT10CJwhMK57TDayDd7iOZTOCNDU
7yZaziJikj7YmIUnRfzRxT4vIJ/KiMFDZdRSitBIbeywpi1KWPYDDsmk466SZaah6yF+GYgh3MbQ
OXeEsXuk+MzquuGMewqbWF8MeKhkIAfGtteNb17nhpeN2z7StB1DwLY0YQQHr2rpTqxMjT/y2Z5u
ch8bedMq5p2VMC1Oiyl+wXYWkDtxA+ve6jzMqb2WTgSNg/mtxo/fu/TpuLS8UQ/NNMVq/bnBvnoD
p8k399Jy2iO1Pb8aKoJBABUNOgIIRKyBFdBfwch59cvK3mQt5R/MVXnrtaTCWSNu4TLBjJsj/2gX
HQdp58QnJ/UABTqa/HAIwAiWSc3n543SNbYabdYx9h1mNgXR7GbgVl8//0kUVvY9lv7+F9Jdoz1D
2fmAbap866qeHky1NihB6Ew300zZY9BsMuuZhQ8xm5tJejupmWnf7D6BYlkqxiiqDjdDAW5cVpmE
JJGl0d6I+IqMNxm0z73Y+8Q9PtdZzwVkOb+RfWRG9zqoWy8rra/VYPLU8XDkO0+qPbaeULeFot6d
jdQ8EFo7X5TUul8rk+vCBD9+kB5tXzOmsl4TF9rsKdXo7YehDNrNWCxsvWwGFQG8ZDMYLLoTk8ym
2h295ljEZlWx/s3ZOEd1It8A/7K9WeQgiuF8FbVth1tQGfVAMg1yGEKk53rXF9OEozjpFdcekqsr
gjyZkM0e4FU8F6fPdWdkYt6NOU/AmfvyqWxLfOQw5qdNUsby/VIcswzkGYAitFl35bDck3Jgymbx
R56VghkwctsAKdeuJeeLLSyxrxcoDiPe+RLoGIOkEkpCXWczhFtWQO+isSd1e/mFZe5/SezI2EYp
TDxZoqDrA0nmrQjMr5XJj6DxaY+BWP627rlblg+3Zm05gb6M/KItEkoSk5vJML+mlgdrpehhemcd
6z41KK+tAJyV8CQafgtjro8ZvcDVmLOanJlfmiujfgNKxMuc43x87CGZnyNrik8jZslvcWpCg0NN
KleELPAwnYHZ5NTHp1ha9VsRdMguG2Xgi4yDvokup4yte5oDrlAgwobNkpA4sA5RB+0jkdln+pb2
uSd/ANKuWRanoeY2jV1t308FfNzPF9buivR7NVfyrQkzPloN3Xgqex0feyBXbCJCfApnnGsTE0Su
b/i5qF0iYdB3DdAw16lFSozs5bswwwhjrhhTsRGaltnzdHrSUJ+h343reNARiIWI4HCN/TapfX1x
gMAvshrjl3ZCLb6e/dm6KhPbuiHvND5hds837+l8vI1gO9ybjgf4wVg03HjLKpgk0JwnPSAFDx/X
dREin8UzcmCVBLP5LcF7Ai+h0CDTPZW803XrkUtCd7pDtBC/QJkVe7K4jAfcZOOPIJZccNQva7A1
ITYHnoxPyDhx6g/Jv0KMgSAgCAPavtBPxx8QzjCzpMFQX7s6U69qDJlCdRTkLVCqTMg3h6C1smVO
xF43imv4WMNDZk7hdzm68UdWK/T5XlrqVTJxMrlY8u+0F+hkRfxgeyTgJX7JfcxN8YTF0YpUEgDu
TSmzWm8/IeH/Izr8huhgm0yjfkLPN2/92z8EQ9dv1Y///Z/LG/XfrzKiv//QP2VEeMS4RK8yG3AX
VoLJYOsfPIcg+hvjDQ+3B0Z6sBwA/f9Jc4j+BqKFyidyfc9ZTOz/RXNwgr8tc1YLv4nADYDHnf9E
S7RM1f6AsZsscMoLMyIa1vZ/nfAJc8gRvxTzIUgsb2YE5opzohL9WKGThR7reb8Zvf9pYIIZDmA+
aD/fnD73l1ExuEGKqN3XB6Xy9s40xnHt+1P2m+nBn4Z8XNLCWYDy6LvWn5jKvdeBu3qpgg7ewMOy
VXNX1C1cAnSBW9OYypXVkcFNFKRx302B+s0sExLBn+4r9h0EiDiQ+3nG0a9TxkGzXeqgJyQUYzQA
tHTelQFn8giBFjevtD3hrNZ2e82c04IF6cQLipEZpL+zj30BCMJhHQscfUFYmVEuWW5JQTEVCFoK
/m0JrRPze8zqR7zYcg5KL+7YJPtQ64+m18W9QxgUQDKhYKnrscMGfgNkgwlvjGHhfhkfIPhKLPIV
F3fMZsXscD6YjbIefMeW1y0t8AM9j7rtnSE+TX4n38Kqysw12lz9kWJpuBvJZHwiy13v8ewR59iC
3dzGWWitp9oW5Iqa9WuaafkCW4UfnFQWnTv2e2iPfnwfjaDam7GTZn3kVgno2JBCLEQQruvs8QPj
Ms2gs7FwyOwHXWt2V1WnN14zi3PtRrjQcRqUKxlk7V1djqhaxwD/j7zH1azzU8Y4jsoO1CzTBmJH
eyoQdNxRr8WneQjU3sf49tj0OE1bTj8+5TRiT00++194OiQxws3YChvAd8BU8F2TiLlOAos1NAn9
mPZx/QI5mCfTSGEe/CniHZo42JxeRGcf14oDjm/6YxpIoDFbfgSTwu7Zx0HuHKvEPTZJbz0MgFTP
eT+J88LeP1cVjkKbKG8IVHWriYxIf5jNVVGWctsREYCB/2hvgdSKe+kT5DUwJlnndt2+uzF/TApI
TTjT2XNyAHzClcgdGlTevM4heSp7H/vlI8Gj8loHckJ7mtMhdI5oBWJkiCmyCxmwzQDIAeDVnmCs
4j7BLw2wLm2uYV14YOLJ+KMw0buKvidpCjY2m4ZVv2aqGZ+wa54vUTPyq5xU7yXGHiv8u8NzNBny
Osapeu0bjXdjJOYI4si1+G4eMdNLCSwjjRXPxlSMP5iO6z0+c+5N4vIk4jEKcXCUelPRPuIGCTz1
MWEg+AZK6a1R/OaAtYoSkhFvHN/7Zty8w5mcL2JK9aM9VdkeZLXALoNwLLC4/ruZ+9YDPgbTBqoV
vYrBve0SnmM+LLd6WaKloKfRuJHs5kLjCtXMPAkXgdgewzf9gYpYvpRJEJ/KrniZjG5gkNhi6Bp+
0HhTfmWECqSrLq7sY9p5rybww+KjMjwlNmtzYWBne9ukBXDd8pW4iRHsMJDM4j0W5VISqZQH5QdG
v0OZKG8kA4KbqJ+8m0HH1oPIOvkyeH79agArbWfEWbvWjutXp/IQ2ziG90WFywDAyKm7QjHVbwml
iVhnjjao0Uip/by4MOUlIA3XuFdain6jcMW8TOTRPgN9Fve6ZsC5woKqBPMlKE2VeYWszswOfY2r
8FrFKtt7KoMcgJ8fj6nCU3AZYjVfLYSFZ1y3AmeL+W9z3ft2EtrPYRFZhf8y1mLq37N2cF8yS1RF
chidWaDA7GcD0yuT6IWLbqbYO02JM7j3TgEQgHBMP1oh/QxmfXjmWp5q4RnN/o516AGZwAxk+qB6
tqZBXA81c4KeFXZyjeK2Nzv8X83y3vCGa7eSFeEJgXc30zStPCRL1zhjgyHH1wAmjJ0CXqLEntNj
ZRePHVSrLcL6YTu4+htCkGHrjsP3IrWrI8nN71AU0mM6+8lKWIM81yj5t6U3KqDVpP9uIXzcJll3
pfom3uFqYp3UDNnWAvdfl4GXbBKZZNfuzAAOTHXU65YOyc/Dk1FgK5uVjSDZJIqbIxQBDE4M8poa
cshWVVbgY1GV5Uci8ZNcOXgL7ofO1evIFfcaV+WtXRnRVZ4m8tL5+bTzU17YJq+sq0zHajtEiBlm
zYO0rdE8mkD4hyqgq5G9E5KSa2DjuJh5ktqX71MTQa1tVObV5GXRYUisL06Fj6qPLdLZEpFTbm3u
/Xsnp8lfe00ENxf71MUZsUSRaMsMJoY1MbCNwWM6kDphm8MxmSILhDXygZEJBdvouHt36mnYJ17C
mccBHu5GkqZXKTbx21z4zT1cRWtl9UW3S0AOUPMXhAxGoSJRasQ0xUF2KlRCQG9ZFC+REdcB2j9f
7xkWgjMFPm0dHIh0HYyuQ4XoNHdUZ8CWA27HR8n+am40m0hKJrq0u5Xkvbq4ZSevmKvOuD6Z9tFW
kkTlNOWt6rY0Vs1K1KxA0GTvJP1WPc6TkyM/ZoYRdmgLyo0zGjVAsD+/EWrnHW1dzQ8yl3WCq0V0
ULMXHash1rdZ4cybMR6I0cBcZu3bZcVyL8ZViWkwgzHHvQs6l4i0WFsDRkATAcky3DXGWG2NZWQ9
kWO9wUQw/xr4iLpDU0/4E+kRT7/R2GErVAPLIZ0inm3d0W4cs8wB1HbHcZMYSfRUkrq1LzNWvO/U
6TEcFW4LU+xe6qh2GZ5Mxj1kA5TRzUywACTRkil5lDLq99vqBzGV12k8B+eI5AVkaNME5Ft6tsf4
LS0usputI1ktTGSy1G+vSiyvXwaMHtxV4E0Y6NgTTiFLWkS4zq3c/CGrqipx3hK+2pi5OR5nfGbW
sjLa/YCP4MtUDhkDc8I/zi4B6+9EQvqMoDt3nBOg6SL3XuyUw3lKCxK08WABmDMUSXxB6o3f6pxo
z76clrpANndK9eXGb8g32oZjlV1hpUQYXUxASsDyq9Jj64ztOWq62l23uGPg8VV72UHhWtRhwUvo
pbbj7DCnQn6zJb0xM0ZdLM+Gxm8pkfLc4RxaWAq514lzZDNMD4Xsv4cMESVeQ3Zd7Myi48CR7MIf
oiyBG7QR30smqbwD0C/OQWyitU+8pd1MUbE1MIlv5iwz7g0yK14IX3fS3YBlRbhJzJBYA4q8FMsz
Jb8pOcyS4AYekjVzOuuBqvDvxVeT2dZDbunuu8yDPNzYmOJSJyO9QQusNel6mfS/KGw2utVSMIqt
jbnNJk/t8ghPS5zLdp4PrtnBRaknNuM2R4NSScYmm9TrONxRDxr3IomGp8x2sG8ktHAjkB1dJ/Pn
t4gaEkN8ytK4aZZNGWLDB1IUEiIQYpegG411yzYovjvSr8eNAZ+NUxuOj5+wEa0qDJU3jOn1PsWG
+SnNADWITDdCAcbe6n1S+bgCjPBICLKaNknCWV5TbL0AOVfrTi/lb+TXL0GvyiPjGHPlJK71EFZK
f4RaZog64hpaTBYBeE5wMDSuCQzLpVMeC0xDfkeD+6seYiEI0i8FEPZ+FSYx8CjqJDF6FLt2cyL0
i/DJoAvEuiH4444RNeW904SbkQfz2uk23IhJcLOH3vtdQ2Mtbdkf+8S/fxMIGwBauDXw9z+Rl4ea
aE1wiv5ApES3BEAO3k3gY9Kd9ABUeDUwJIq4s+h71G2Q1BWeXp5zAHt9TWLBwhQYQHXOqK/EJBtC
Zlz3Zsxs9ThRce9+6sBv//6tfjYXtGiO//RlQ4QDsDy9yI9+/bIhyTTBaDjdwcgWGkMHCqslL5pp
kQhrDKw6jiIWmDWy4ou+Czcm59QySa/fckndHDDx/A3l85PT+cc7iLsRxO/lSwUQ639pfJOhYY1k
SXeoKodpYgTQi4x1aHBDNsZ92w7phq153moHHhSUECqoXNK8BunymrpjQVqZ25yc0ofhFHv1d1x0
grvQT+Q26pv5EBstzhpN7xm/IcyiS/vT/YQtHwJe0FQT/fAr+RCDa6gqemoPquFMw6pJ5tumivSu
hr7CvRTTJkqd4AMW5niAdZnsDMt+C3P5PInE2WYe5ZLhTclmkFV9GVvbfRmlFBc0m8WVaVbOq+0W
qbrIRBLH2qZpCARvFRvTBXXNALD3FVsJYuDMuyHsU27x3qFeLavoTAHJ+EI5+spNqebbZpg29bLD
ILEz7scEAp8BYgbZLjG9lS1cFzPAjj3Wd6H/d1MNHR9r9uMSR0cjHaLTcJOCf0T6DiukheMFaWOp
1ZWYmztRNsueEi1le0FBj+0itkK4GX4h8EtuSXGV14UDBSAfGKuM0O/WyZiOTwu5N8WGyy7xRIA7
eOrLOcD3KJ4SblIGMcRQXa+2XoIwcj1IJy6Ng4NtOUoPz+4NUu4XzaD9VMeuxbDQIaMl8OcyOeJf
lW0wO+c/xBT08cbskN2s48zHnm7lUXFfRbiMfw9Kh8gFd6Kmb800F3AWUq44ERHOcWzC6apUlPIB
LDri8yjyaafNA903W2zods9mTqsJpO6tOw/y17qKgNhVS+MWpq78pknb3bVZn+2HkerKLCZWJBOM
fpMKf3jqs/I1aOkfIbbJl3AiXnTT6oVvs9y7qIAIcprnRSTjpcZ9m9vO0eLguCswat/HRcqmhytd
eexhW7wp2GdvLiEG1Pulba94bYud04ftLZ1oeNaNic3aRNPvl6J7FrDjnjGBco6mYjfql95OYKCH
sXGP35Y7l4opYzkNO2tOqmPb5XQtRMetqJ2Cu8pphyfTgtIIJl+/eYRv7WGv6ytp0T1vWjFzAvS1
1WFWBaDUNKVEaJZhLBK77CZ9LMKNE/Z0RrHr9sGaFFrekQ6Kg7VSFn/Zm3PzXgvFXalmSIR0hyuP
RIiDSDkTG9mAymEASVJHtByhKVLOnadxPWfk1Xwl0SE8WxMwC1Zr0TmxZHsihVucffKb9i0H6F6g
51+Tlzc+hVjP4uWis324IEDYFcrrqgAfCjLa5HAS8wdTx2TeZuEsX8gPuB1VIL8xf6TdNj2c44UL
uXBKfSJj+aXCWArn5Vsrd+FyETfBwqjL5Rk4E8qT5VUlLH6moCmmDewF+eo1iuyslgDvVW5O9hZf
f5CRpXnFuIUGPlVuc2eKlidT55Qin2exFIlA75nY+OXgxQ0JpJ3AdRxmoQCrXF0Z6Ks5YWSgRtC1
z2XI8IRCgqw+86AGQ1/cBMTD6XRz94n4EFhRcin4G/kWyEmDNeWxFFZ2wHsTEkfoh+ch9r31Jzxg
4Nb+rXcbOlsAR279AuTNGRFQBdz99ZSmH9js6svM6ybWSi+pwZMCCwsT0CtTquK+ka7CkpAxBX0K
JdlQM7tshhFwTvQ84mTCJVPNXJGJ1TkgzswrWGOE8GBjJQH8V5iQDgeIABijAWcA3E1bUfHGJKry
buzCX6QLptkCfI0d3DTiwtjDiubrjGMdmcj91LwnOYgLfDf9KNBarWK7LY/GAq5A52Nbo6NnMrog
NcuIfPFQEPCV5ozfVCEl3TUzW5xj8fGf+M3nIakKsFtRpy7ERuOHac5LuRwYPL6yolhqOpPgj8+l
CaVmh+FoeRS1Fd+TSSfOBHISKO254RmaQ/O1tijTGX+DqQ1LrTwRoXIzunRaTJd6NnfD7r7XZVS/
qoRipzWb6DwF7LP1lHILUw+JgikcHkhRYM7b0T5tO5/yvGfGdl7Wc9Mu23AX1x28+RJEMsoCal5y
yeFk942+WhL2HtIF9aYuWU4BGrRXK2RJuPPQfR8aBnGpFSc3AQR0yL/L+inIW6PVAYz0uZx4Qb8+
y9swAiFNClHcVzi07hZa4sbHNOXh82yweiBg2CfpTcCWD+4EiEoWonsTfBowRVMUnhui3i6NLuwH
+O/jOqoYYvnIDY4u7fA69XPrQfpYqmQDDzICID7q0hTn2RnE2bMpYqvlGaSUhy9dN7UIZBGXb6rJ
YjeDN/akJ8pkWYDPmXVpP0DlZ7NlH/tad6F8QR/HmDZm2/+EBMce0DK0GXklBMIxraT87NhN5Jo2
p9gtwoddUyuKk55mp1oCO3rHAQWtS14KbY71K5aDANQTmLGTxbQKPYWz4zfTxgZc3nLYs3g+t1kV
cDdAjuB5127yTFev4Q7a1dJPQHk/qdaBxQxo8ygDqnYD+1UNwW/kZppsb+nIe1RASXs2/VHS4zms
NcOM79UEXkbORpUdBQ6Vp0mWgIjLVumY3BTkxcXNjAk9jzLzQL2g7zoN2U2rFMiEd7IFnRY9894g
sqwHpwmGH8HCXSYvDiYhBZ4DWY8mhOmx/IYbDCVH083lMScLb5XJLL2BeP46jh53DYGLc8TklVdl
LLgHGFvQDY1T85WqJHdXg2LYS4JjHVG3DF52zVyZTXaCVEKoe0wFqUe9GQceuCaJ8VLYQOqff/x8
MXWVc8QYcD7fvYkzFa2pexRzr26VbehdleaIqqeaFzqjqkwCj01m9FjZrgxmD4/QbL5If6YjmwK9
U13xMbhz7cO0oYH9BIoXKqFr05lOSxWgVUNLBkl52AMkcMVIust8Ogyh+wJvCJn4MonpAVS2g8e4
lcScITz1cV//XbP2f6PK344qCQj4qVH6i1Fl1729pwOEsb77g+2h+fmT/5hX+tHfInzXLeysQbsw
p2eC98955WconON5aB4ZFWJk+K+BpWt/TiXdkB9j/Pkp1vn/xoe2E0YRI07HZxdiAPofeNr/KoQK
+QTUiLhncC7w7X4ZrEWO9gFFDXkIs/IjpdTfG2FNNGpo/s48568+ySYtHAkSAy/ayT+2vCVJT+5S
rh5CG/eTypSvkuS3Ff6iw29mon/1SXwG5GUCztE/Ln//U3ONqXI8k7ooD/1UDFAhzJtuxDHdb+an
nx747Z8747/4IIAEm8ByPs7ks/74QWNQ0rq0MxIA3ueiLD5IAfrI+d//5mOwbrICnvifnlHP6K3D
uE/Sk+LTF4UMFxe1NU5weED85x+FlpIpfYT+2PqUEv5868iFduuUKxrh+58V2gxY8TY1oMh/c1H+
L00wCw/LAVyHeE5LBsQv9y4YkdPgLC4P6QRHyh/0vU7Uk2XoJznC3vn3l/Ur3PL5YQ56QmRvABi/
Su+hWNa8m7U8ADUC8nGUHHJYeavayN6QbcFkdpHIE5/e/zf3E28aFP8k2lBq/nGF+G1NNwx6eQB6
qL8MWA3A7TaKJyPn//37a1xu2M+AyOc1AomwK+ARx1v9x4+ah3zQGajSwRia9oAiQm8JaIi//PtP
+aslD1PiX5+yYBs/LZCFYTEaDPUO5It50JLUEzGw4kSYwn916376pF9u3YTkvGYgzgIpB73xVf42
I53Cbua3r9enVcAfbx1BRGHIyggi1/6T2x3hel5Y1bI6yNGuN9Jc/AM1Vk+3s1vpbcTYfWNFrbVr
YJ4czBZTnrx0ImoZV5zgRUBQn+g/tqHCm6dlEPf+CSMHeezgB27idxYUHyignGMyW+NFBshZUFh0
/sqOwJgIY8dWMyX/mjbfZjyOa12gmupOt5H9XAQ4mnpxHr+OFQXKVGH/SbI78woNu2vKWc9FoHyc
HfXAgBvQDQSzobbs+1Rsh6IU254q6QtB8e4Jg7npvYnZ5a3e57v7WL7p3K2vkNGM+ToNwrTGKbYk
xKRIDQiefB/Djty3KuaiCyQVuzpK5A2DvHrTE0ZEIKETx9j044KggLF76OUxlXFjMg3LGxB1A9np
ujK5uk8HIORT/Rpygg2Bgs0lTTKx9X2OAISSeOpAo+zXI85SJ5egn31OhX2FbgLjg4pyBzdeAxsQ
035O0tG7UomVvyZhXT75E4hS0znypfEr+znm2uUqmMBGZOUOM99pjMsVXH58cBxH864rsouylUEv
99RNiFEpuqs7qHv9a8ytuUrzRt74Q/5hWjzTIfftZ6xDPlQ3xV9wLauP07I1pl1XX2nMSMFqKDfh
Y0dYet/mma/uc0SSR3Z0TChHBuZjgrUdZUBGDWoPAp4bMuiVS6DZdYKoBaIv/rsY4lvXqMm4iUPp
CSaTE2j957IvuwQ9mxmHZ7RsYku6MZc5pNBxXbjpVSOTh3C2lxY9yIrXaIakVzXYhsVemjPi71Gq
r+u59ct9xpRQEmg/ymjjp/H4NY3l/2PvTJbjRrIs+kVIgwNwDFvEHCSDM0VpA2NqwDw5Znx9H1DK
bpHMIk29rlqxMo0JBgJwf/7evedq3oaBZeNip8FB6Nt0DM41ZJ2fXK2Qd0x38h8kAZRHPuO0KZi6
LhLrem8hJH4oYZvfmfhwkpWkQkdFjTwmJUgi6sstgeTeuQLe5yOX4itogzHFh4bnGYh7mGqYC2zv
oQHstK4sZLCr3mKLmyfP5bRT9Z0vs6GKHlrCxPtd5xbJkzcAWkev119AQUfTE3u4iJo+GKmbvf5x
VnO6k1XXZluwJ0a8Ba5GmvWMeAf8FOEg5EmOqfh79qrmmzHzblkag791Nsjmvgek8TlMkJE6U8Ya
SiNM+op27RExGrgp3CnaSqR8EzIK0y91aBRHImQKGqggCtH2/+AA4qHbwWzLH4L4PMyntTY1nEci
5AunkJwXQuwyb5dofEOdydaHyYDmmcsJXGJKvk16hbUuqsboe1F5cl+kNv00O0Iub4nusWqmfmfm
JcpLr+NBmDExPfOKG2RIfq21zCBFtvNU+L3tlLOOmvEWryLygh7j8gRGkMz4TRdgdWArdK6jjmqC
YfO4WWLtL/pWeZsw5T234OSjpXTSTy7q3zOYm1t8X0to5li1K5jMJC0yJIx9s814qFkVCRXMEJUU
XeJdmhSVjOl469OOoJ8ePzZ94mTazIrVDUtHv3vmHFcWn9vIk6e40dxLd0jkUzY27rXZt+JUIpa5
S8j3OY4dT1TKgvql85BO6AsXui/4+LIhJdTP8SxctjDSvjaaQqsfNqw5kZW618KGpmnp2ROWN1oc
ivXDjjTneo5RnRr4kteBg13Wl2bnXgdlquj+daxkz5UWvqca7xso3AQ4wio3unJtD1xa0Zjbxw3J
uMDLh6+RLAiVzQo/9BqdJxihk4qzSxNG9jYaTJcvIa8um3qpq0ujPMsINmMlryPibXJhrVKHuxMH
Hr0EkhshubDqIlL73Kau+K4PrFb98oxIiNmnNGjjUyLHcNvD1GGNo5LwNa2VpySU24ZBy6ovFZEy
BK/uyC0ZV/1sl/fIibzL2QkKHFyOWllaQwY93zDBHLpS+5Dd4K6HUozStiiAUHT5ddOx9mghq8fg
8dKnPfiZntSBrYlrlE5gH5/MwND/9kTXntFqoR4tu0s3bbJ9Y+v9Longp+ZeqF20Kr40QY88aknS
XE5j1F4Eyfwp1s0B+QoyNJeU3J01C7mfQTHQTibYodJUcJWln51a5WsGsD/KMAhXWI3ueZ8fVK9j
a3JLDAxhjpdNN6tLa0IDwbYIP8G2/iadFk+yw6aHi552Whxhky9YeRXE0wc9dxEs6QLVPphKuiHP
iyxM7mo78x1sOXthH7NHtDeuVayIjxq7fW5IS+1odvsGrVgIjkThYeDKMhazhENezSOSePnCkiLy
fah1DE2I6TAUqFxhkq5ncqIqM84ZhKLeR54x1Llf5cZ9kxv5cahNYCXQVyv6y8gViPjo1p3IJyOj
DTaWjn02DQZuBDafDGyjDX4wuKnpZg8MCJJI21lxn0dHcixMIhnQUffuEVkNfObA7kziPqjFVWf7
s6ecH82URK7v9mn+vZIIbUQcOoeRHjZiw8kD+UeQCHm1zci6PrlOiluxVW17VdgOaReJ1XlEQ7lh
smmrSFlMTjvRM/UFeu2meoqiaMxuh8Qc0RMKm0YTxTVih2rBaBcLgR6Lxt+W22EnThAQTOSAWVKL
tsbC3mbh6K8h7mmL9V1DjObkI3u1Me14Tw3TLxOmxR1JHnuj7lp64sFTGsl04wxGujEWERihEtg5
WmM8kcmBGZsOp74uLKODmZmZ84nXNfwaAhTr/HSh8WUODpIk07QDUcK6u3XCnPXNslm+rZDqhNOS
NfiD5WVyXfGB9ykTEWY1k/yIgPI8hn5RjAJbQ5Gs655k5CqsVxV2M8+h1TV6tqczxXpjDOTrhB1W
HFdRJ7SUlqfJ1DD/GTN1Reqp8owXXp61Zo46RXgfHdTQZ788Vyx/Dx0CSMxyOey+PqiFBuE2LKF7
lYsH0rzPVMqaOjjg6rLuJpjY5t4/Yrw5GXqEgHI0BOezEGtej0dRmsg8pJWI0YwirAggl4qC7Ri6
a3mmWVN5eP964s2ZZrmgA5oF2bYJ9vrVyalQFDjgyDMWFNwmPqtEuY4bGCJrxNxPIHy8TQr34dKW
7nD1vO0AjRH2LjLg4aP300iZziQ5AnW/Gxv29ff/vuc00ldPBCBsAxXWont/cyivxhjOCIb7fZTn
1rHrm/xHaRJY5w8twQH5Ys4fNxmOm8SPEtGeltwuXwCav6wEhTYyyidKmeLoGqgbJoOTZxNXyIOz
qZNnloGIuFCJoqMPnZ8QKeYFLRPxfUg0wM4cObhuLALMb01Lt55MG/aeT64AodeacK7RTrIBB8R0
PuhxnHx53hWLQvfc1TAv2dvv3wvxCo225HMACYOXjQGA7Ow3HLYOdSq7V7pv7WTxPzaljzUU8Ipp
Pda46/bM1hGqoaLZSuxDq1C1H2Dm35yziZO0XQPB60K6w1Xw8gTcEnlsVzGjLY/z9k4S4HcGPeKj
ZeBNx4Kr0KgwbNOxDEDoy0vy2zm7i7s+sIsy3tsWxbMdsnAVlY2BHBULuc1piS8p4fDABKx/fP8e
G2/vMSUK6goXKBrUxtfcN2haVq+yIdoTQhQGjPDQSGlB4H3JO0pjrK5yuvQ06T2A6XlIvanG7isH
fI09+eJtCYR5WW/JXKix4JpIWirKSXK79tTfDIORjH0jJgDPphY0HFyf//r/9qs/6FfD0zV4SP4z
Q/S+fYp+b1P/+oVfbWpav4Qys/G4rDBycXr8b5taCPihi/tCgqyDXmWxQ/zy1dCm1ulsYxNnTf3V
n8ZQo/M/U5f0rn/acP6gP/3cB/xt8cOpy5oMxFIHnWZ4hAe9fBGIJibUc8K34RWzNoNRGDBgbnMM
Ag+shuYhHceUmjcMqzNUxc03MfFWjpzAr6a64JHjEHxmVCVE5a7zNnksxptomuQVyVI4Q0CzjHjo
iIvgQM/0OM9tKxhuNGcai3qFwJN+130UjB59tY7qjjdx6NET6VmgERJq9VRsrJ2YYTkJlO4PkwIn
7va4cPWxP4ROJwifCxxw9oSfuHV/W/Xc5FutKB2D+JfIwL6dEOp1xr0kr9hNg3ExmvfM5CsCjRe5
zAIJnqf2RuVWvuqGLD4FeR7taseYTQwMdnBX5EZ0hzTM3POhSC4hbOjvIcpjQpotVaPtjJJrkGKn
dlT1gUlUuCUMunuCU0i8ZpNzCIDxFUN7wYDsYUbJHEgCM+71Y8IsT1LvzemAzGMYcAGdYWvJC7Fa
sr1OnIJ77TAO5TCt01QLp1sNEe2sr/UwTcJtYFXScHZGPJLl1dNGa+u90MMAso6fp32djjd2hh/8
oiI6r+BbyOFD5v3P/f2/K8IHKwJP3CLV+88rwkX8NYrDp+L3VeHXL/1aFVzjL+xeVGGY6YBjSpsm
7K/hlaf/ZeEe8qRFO52Jl41n7J9Vwf1LsE/ztiJv0xkt8Vf83/DK9uSCn6P1xTbKuvEHi4N4VZvS
hRamaaGGBQBrWfrrxQF7LhaArBFnBVKIFigN2KlxryStQ+RYhY0XK5ry8jxJhTZwCCZVEPlbBCKg
8Sr55MQwawTa9GQ5MMnEnieFySezkrPQWBhkiGPZbQHv4Cz77U7/y+hoWbZ+W9ZgrfAHu9xanVKC
9fbVsuY2vMmBmoljROF5IyIikiQHt/Opd3RG0xO9svcvSKn+5pLWslhbkknfgjp9VchrcWZWWleG
Z8wpznFca8mK5C7q2MRCZI4tqtZ4PZWO4nkggWFcdVbvQNG3KUW2MoxEyUqGo86fe4e7wspDZ9Vo
WWndIsaVUoJMvooWxUdmiHbeWUFRniWNCBRmjYKqUaSBsv1aQehbybFDMx4OBfdas/vxBmQUnSCC
C5/aoiobuDEul/JoUIYb5QRLG0IG2OcHW6NPafONcNxum67bBkRRgkHD06aEyUMwmBTjyuRwNFma
pzZzW4mTculsrpwwnkIylr0h3NDmHa/0yMqwvEShcScQOMEbcxo+W6OQMWvRNF6F9sCfMRqxO25M
aVSfjX5gv7EBUESXY5TzF4E6Ng8cg6LxXmGSnGPacAhhjSQSzZlRMqM8sX462tZ2Jrt6NJCTRMdW
NTx/IdwEGuyO7G9mVSAZMUnh+lS5Ag6fabTcubiBBowNohzLg6pczpy9SvmlwEYTSjeh599WHciu
DVGv1PTjXCND1PQkiRb5HjOGUhWLWh0XB2j4tJBPYPGCh26iC9J3gIKIcgGns65j+zqi7Qxxpqm5
SdDg+BZsi+H3Y4RPrtpbM7SCDffR7FYyXsziMSg7fG8SveztNJd8rb0hDXEWgvqLjvPylTjLzfEI
G+D7q8zyzKvZIbDgtJqzmvt+uIig4F1rro7thJY5jCY04i7CP8JXNw1cFnRAGJxoOdjO4KzL3sg2
uLtC4sdrsbgbxukO3XR7oh6lW5MnAZo68smwZyWtvJim0H7Qekechr7KrsiNDZ8M4t32jJIsdxUb
hfNUsIl9qkwwN0gWeWSjAc01WXOtu4qS5ZSfZwFwJWO0JYpSSCYPGqS29tqAGkp2aO/w2PTK4fYO
cW6rS1g10tw2MtSKbJV3tQmyeSI+aCbMiCcS0FM+8t3FJseGH1MyddVnfsyTH1BAx5s412l62kuE
XRnyjDQoeLoVvTRxh1OVrydL4ZL5GsHLNt6ROWOw4hBSxJ3h5QKJwEuZkhgSbBsdzNojeMHxhvM9
L4I2O9zg2KgMe5eihDmT+LEqPxgbOoB9whQjCYzxinFmvSeJbhrPzaLj1jukHOYb2ubJ7AveNjLc
xoT74niLTaCTdCAABhjqLp1nTXvQOhLRz1tDaepqGnG6EEVNouH9nNNYuo8tPU9vApJG96iOKU/A
BJuHGWZE789Tzr2ky8S9HPWBg6jnhdwIptJqH2Quzl+LVSU6VlQ/5ur5QU6prcZtiVNHre1+eSla
hfTJHwdEvyzmpXEXdxo+TubRkf04Zm5nXCYB8jTkhOI5MXcQAAJdjpPuQg4Bkxgm494JQpV8UUIh
KfZlh+3MDNw2/aRYIUSEUY+k58syLwrb5bSjBd7GyUKNmKlU8F+iPE6OTQ2sDyGSEqcE8tL4ye2C
Ov0uncIw6EpPxIdvcr03jMuc/Weu0SWhCj4EhQEcxSfWWtcPkWHSNaTUZuKnxaGOMXRGoRaH7qkA
Hv4o+y5gsCNunT4cSWLPy+4ea6+2QYcfQTCompXZhdHBzLwA1y5pPH4e9+TsmGKS68jJ5Z5esD1g
AE5qLWawRvNpS91mF2RyVxNgxQziWVW5+kMDHGxl5voXjeav38KM9NOpIPMmGkZ3L1Ij/DtrAuf7
GJoBxj1VXLaZfQ5stp42aabGa7t0wi/S7ItNzia15iBo3jCGL74IAhK3RkFpuKK6BO0CD+TKIyxk
5VQp/QpjTrOLuAqzeyNpHN/Tm3Y7ay1NwX4ka1YhsmUMXV322ZyfS3qemw4t6jXLOuF+Xhfd9lZ2
NTj6mOxU3VjbeqpH8EBlseuBId2GjZ3dD7nVhFvVFtiI2MCgkNUzKCYv3eJKh9ZaD/CcM4d+btyb
5R2bTvVYyLyK1sncFFs31stPkW0vtzZHX+zasitWkA3JGLRHE05Qn6/DwGl+xArYSYZjY2/MFMkD
muuTDBvHWkfwvybMQZQD64WSw4gmL3duVk/L3NssD040GttQiuskKKudTlm9VnzGRySX9KNxudqH
go5Mv5lypzvVrRXcelVk77RmTrcS2tFKS7TZ3U6TbZ80+DmkPcpprxfFdBg04R1m4DKgOZVatQjk
V3U3JShqG/uuj/v5m65nyRmEY3LfCuVl6/crlDfFHFgHutDOc9fPpBv38qRXl7lJnC+CyLGtaLAW
y6BnMNmELI0hEVa18gy8pdq/f9VX7RwKMQdlFjSzBWzgQLp8eVXyriInGqR3rBEZfsbDzMJQtQY1
xvvXedVkfL4O5iObctkAQPGaMw8x2+4aLwyOFpMz1lRdsWYvOnU5BiwYf36xRQTC7RRoxV4HCAje
YS2kCDy6GePUctETPyuGtJgz8PuXelvI0jXlkE4tri99gFeFbA0StNJG3T6aoKpOxaJTlQN2AKZj
5VlDxOwHT8m/XA82OGETAvQHcIdXzVrhlry2WS6PM6mYDz+3IHDH7BiyWOasTTxxe9//jMuT97JY
58MtnHD6Inx5r4v1KQ+t1lOtdUQFTnXloM2OKUvoXmGWWHg1Foo3c6XlPT/rTLnGP35IkQZI7rMO
sNyQ+qsPXRZWrY8ZPpeui9V+GJC6joLGxvsf8+2rwFUcgcdraQFxMnn5KmSBMRQBORJHAHxqP8XI
lx2XTLY/vwoHSpfQRBqcbzq4dmsatdT4LM9aLJuUO9BdeFzev8q/PCbktNE4cjntLICUl58lrdGL
AO6RRyNAYA8vjIein0CTbBB5iVNbjf38wZHu7frFms5qwseyTH56dfugPgbTkNnWUSNW7FEgRkew
0VOKdBkThAIPgOGTq8Qj8v5HfbuyLFGkJq1a3fTephJ6DADhs0oDHgdvd1AuycM2Ero5wXXx/qX+
5SPycCB2pAZHz/Z6sXTw2nOp3EAxvmiUc1GezQ2aicxaRmLLCW5cnpr3L/pvn4/cFRepq6Tp/1o4
2uNjMSPPFkcyapkCLU2/THfpgOnL4ef9az331V++6h7dCfhVlkND7u2btggxdNYT9BsNIvNE5BLc
laNnN+CX1akE8cE4daJMHgfqOtQAU3PqazzdW8YSFoeLEgkDrqNvAmk3VedcoAhyU7vKPrgtb59w
jGZklaOgRNMoXotPi1gOMUZmnvCcoRaxPtgSFuZZ48N941FLPMr6D+7O2xUC2TFv1TKcQPn6ejIQ
ZvRLAva4o+Zq1Lqja3J+aHF5fyOYhi0TqtzyvCexONVdVn9Gmj+LtRl7403dGHW2q8NuXni6uFxa
HGfRH7/1jAvRUqNcJTxTf55s/DY10eH7gn7jrc9nl6Jbl8kXESLfaTKziNH66x+1cd48m8iMl7dh
yRz+l9SaGoYuRf80HwGMWU8Nrr7Ef+47s7NzGn//9v/bxegbmYy+iDl+82yi7/L0sPam4xgitkkK
eCC4EznlSL3ilPT+xd581XwypgGW0OFlsZwZLxfQPNVE1QT6dLQDycEyjAnmgDIbcUp8/0LGKzss
4niWy6V4QOHMlv66MiI1OR7tyhmoIFTUXOmc4bqV5jZteh9AaW3OqqSnE2KFGJsi+tojJxLHVEyX
lm2wrGnoxyl9Am3gsIQCAbPd7CBq0TWbVhZdL3OrZ0v3Y6gBOO4G5tlXbQF8If9g8Xj7/RBtxpSE
pBUiNt6UQjGpkZUDM/RokDe5Hhgjn+Hui3ehPv1x1WVLEm9si+EgLb03I2ts4Ubbj1ieFHMTbEQJ
n78uIbdqYDAJ1B0/7B8uu9dvCyNTQNZDg1efkQ6WhNffUjHnpqiVtI52PVrfbdvoj8oKvIfnhojt
NHR16jkDZTuOxgcrnfH6EbEW2TbybZMrL2Nwab58GK0M1RPiO9D6UHDyGXCFa6fAvvDNm2ilxsD9
G4Nzaq37EgXKyQvRZxWmCmMysyfkXeCppxu9y+kizunSr6mVsxwsOsXPz84hldtNAgFDxFdOO2kF
/6UhJj0akSLaldQ1y2uZNAiPlscr09gMdlOrRHXswQY3Po6r8UoOI62xJkBRcpbSOELUVfehs3ZD
dCkXUtdStYblml8PdBtOym41gNGxfVVOxC7uSqdAcdK3sGl0B2TKOW1pvVg1juw88MaqOm9TmK/o
X6sZU/ZUzxyg5/iI11esMALKDpuuiGqIPV0dy5bet96DKTLnZPFZZCKhedRVIhPfBnDANMU1fMFM
eqqlGQogJLrqp5GfHRC25cEuaVGiI/SCaG/3Kaeiop75t3Pt/Co+oZvSefGypa6pK961qCDC9wfd
cqAwKbxaDu6TGr30ELraeFONcx5dIV3MyvM0rPv2ukERmK/RGPJ2lyKv0ptyRuO2Vl0r6i0akfEm
1TEfhLZdpjcok5pvI8KYmQ5vIufvJlG61oWqxdKKGjK+Ziyv/CIfXT5J0A3zbYXVAfGGkVjn/QI7
oaMBk2YbQxIdt3aFL3tNH4TOFXmbNMLdfAKtj6KZ/yKpcgEy0cEsDvWYdNrtWMZcuk5ndi1PR0tU
+1FmNsZlMfSyvRGxBpU75XGJrjiv4twVkwOCBE2xdeh7RbTLGiuftpqrAuusbbCEyznkCSqg8yIF
d4bYObfg8w+HCLMrWRqjQGNXqoyellt1zbwbM86wPoINuoxIgkZ1JwoSgvEfSx6wIsJwcdJixd7w
XAfQs+fpw8hLqyGymcsfgVJg7Q9ohLg13bZy/OG1c3CFTR+t+3MLTmYdf4wZjeLOSgz5FAdRFEB8
bXBq/Hyt7EXHqy9uu8GBifdUgM5VNOcncSdGEaGLYFck7hSMFmp4W/IU1e7iSowyyX01mqVnbiZN
9zd2BXJvn2e1P0czRO89BdJcConQorZzSwfpuUiWTqyiPe9XCcefUeh04J+3P8fuaDJG9K6cc+kw
j/BJzRsTqMCp3pwhPuQ1zSuNSUM2WdxYCyCjuU08I4yvm6LmDxE6vZNtlRnEk8+iHr90o2NqwIEc
maY3bklg64UcM3FnJ0lhrTpwfNN3V2OSscFBYljXk6joAkcTtbHJ+zc4OfsxYwCg0xHtCp4Vi2kO
WnHsmc4nCvO0RbdCHhqyjgwELKSlIEDJtWIJl7C/VUO3fspMpEV00GaXlgQS2GOu6yOtNjrkrUuD
bO7I2/654/93TvrBnJRK0aC6+c9z0ofvKi+L9vcx6a/f+TUmdcRflmMulSCaIOabi5Hv/zx+EKTg
itJespEuLRPUf8akkEw5ZxO/ClMZ98dvGgp0FRT27PAM63Dlcar8kzHp61KOUza4eZpry6iUMeny
73+ril3Rd3MMAXPvUlT5OTwQn4zgj/xHrwsEPI4UwvS33AXKSr/k5VWCrq8NE5HuvksKrLKkHiAv
HSHoFVQqV4SbcGyba7bAkoHc59++j3+Zpi7f14vqZLk4Y2haUdw2juCvPiJuOHIkUtfbh5ZHheoo
qEn9SMxqLnVILwLWBLlXlec3RWyum3mKv48ard6NrWwTkOEyouHYsmt7N1uZDEKPBN9Fl8R/MZhN
MmA37aSwvxPZcNE1TnCT29mw/n98CAo6jw6MThX5GmmjK6Re5FJ5+3pGbTFapFXlWm4dYmeY7msT
xmMgUgatWo57Xej0DoEvYxsoSQYjzsMjVLbgYFou2Em9R//tLZb53k1BIRBWvXV79PR53JFWjXMZ
1e1iUH//M7wqgRks02+kVBTL0cGxXx/AGsvsOrY9b890C8IA/AJ/pEKCBf2RLPXV8ffnlVzUBfg7
wRK97hZLZpuoXbjSM1hlenZD2259VC0UDegaHx2+Xr1Ez9dbPLfW0sKl3bI8gb+9RIZoiiInpHvf
hzGgXcNgzNghZ/vj+8eQngnbQqii2/iqbeUplots0Ny9oquzo9f5ozK9eJ827t37F3qWKf5ez/NN
MYrVWZiWdeHNopCEHGMGnkGGELA6ZgeyBlg3ZuYTX9yUm0AuRITvvyzb9AZln3sOkTIluwbaRAQA
/owRTn2tsA/Hvt1D8ahETIHVC3Peh0sXv8yADsQ8m/fUwAUhSgRFaT5qJ+ZZz/SQsQK0KVwj3jeU
z58Ge44/6Ff8PAe9+JRglpZeANSvxd4nnZffWkCtwiST8Bak6ISbhCU2+jBoDlqt0m0JF86Hyfdj
zJS2loyofB7eZJ/lSQdsqGrhkSh1qtJ4WMZdZKXT/v0kjDQ+SW+yvjjU+J9kbW+IATZuhZfXmU/2
k6DqCbI7Q09JUJuBsLQ90oAoLIx1gf5gl4ZbkfThF5azdG+3UlLLGXLPJAqlmu1FqLgCY2OGdrzX
Cm+CcRPnG5RiYteYpXunApkcqN3zdSHqCJFlGHyFj2+vUKyHB6ua+8sqE0Pt97NjnWONyZBe2XKD
txH6oUXupN3ZZbZqRVjuU1WmDy0YU5iYTEvzSbuUXjV9IyakYRwagY5PW3MnAytBkmFHxgpoib3W
nNm6lpGp31GX5p+cMEp/VCLimJHq3gQuU0WU40O5COyKaHx03AIIbm6o/eKQO2CnGc/n2rMvbULk
1q0bF57P1Iy0kLao/yYuRT7Ry9loI/E9UZB+11LNvWCcrqHGj8ON5qgjSj3+alvUlPfeYey14lQG
+GiMERAqRBul+ZpT7PQqOV/u57oEEb+i5aH5CFgbOHzmZxkxrbPGSD+EaZ6fWwFoYS1LW6pCIhlO
ogNj6099BHOG/WWV5AMY5dJzDx0hbk8qsJurhPtUHIhYIuKH2Lu71NoWUcUT0TMcZfRvPpV427aA
TbW1WY2gPwE5q/tiarpVmY4DX81IbPVYhvth6gjcM6+NALwXa1t/aIFS+xMSJ9dXkfHNhH65Vrao
rifFNBRn30qDhLLGWohPJEiVD4KJklvXj5WxzKBDy6ILOIa3RUIUbmh/icZJ30dtq98EYsYerGzi
mtIngyn2eoDUxHQQVUhL4MnWVEqcO2M3HAsJZKfs5xEXJ0jojjGxD5Ik8B1Pi1iiumXqXCQrKynH
M83FW5o2I4QSzQ0+a1U08cfQHI2M1CIskCQ1YP91z8PVI+dgG0q3zLJt4iPBdq2JtzF2qmm0MzmX
5TnSex0upJzQrDT6dUf2g+sXJFEavm4k1eVc6nxDohH12TQJ6xAVY7YXZgxoq+R1sbWp1HEi1oyP
u40xoEZn1sfBp40C9AVJ8VX1VviYBKL7tnQwHs1eDcfcdftD2nstwJLKOleoKDBSpcEKOmF/6ATv
lzalMHUyxCVkVyXoAQ4FSMUl8w77KSP9kIwmbR7vrV4vtqZuRAeMkxBZMjCX6D0C3zO7eCfsujiP
x6WtRkadL0v+L/KNlBAwCNlHrwJgYpfdtNNsGHr1gv4JElDJePSG8qRPIbagiqJg7qELqYX9U5Gr
uo5Ddo5nGKWhd9DZe7BQfGJ1fOYLQr5J10aEjWMG4Ptp9gbrkp61fppive7W2MvgQelVCTV6AXB5
RL/tpyRRXyMHz5ldxg4gyLY4L6RDdp2+YNjLKroESEV1srCPiKDRUcl60LyCbMRc2An8cAwI05ss
tIDwLcTOVKeFETO8vyKzdSIEDpwYND6IRgtrrmwbmM2xbL49x65kCZKeRPEhcbnOF3ZGuOeMA2E/
TWZ1MiPYvs7CESNDm/YI7mkgmmUBxk+BZwJkGl16C7Jc0iraPMOqLGmFmOGqAKqNNS+wXi9rPtFl
gCOlEKNAjfD0Xd+3fCTNxmPKyW1G2Q77dGN6kbwUC9+aXJp4x6QYyiVynZXnQHWnVgErFdieTx2p
8FfzvArQ3T+ogfuHGFTfxkQ5dkymDMortY2xE3pe70A6YuBR4DwnLhCttYydl2hpTs1yiuQXuM1Q
XyFXtTdAg/kpDTu4c0a9Vk4kHumJnzXoTnZOX5ew4xfABvWieSZHHUYMi4JQnXnqMaxvq6geD3kK
SrbPkmhbkqW1KPfuRKDRSWvb2JfpIDdOrJNrWni9n0ZYbxUU5WjH7XfSr8py6+icc2rd8zTLlkZF
0U1+C59nrUxDBecehnqiMsepQSboGlZ0Gn8a155rmP8eWD84sBqcIumA/ucD69X3omh4hJ6K+On3
U+uvX/zn1Gr9xQQP/gsyXOpnfvrfU6ur/8WREf2wgalgOc/+dmo1/uIfLSEXmNOQ5kt0v/8o/0nZ
oKhkhAwt1LMXpscfiHuN57DvF8Ubh1WTd1Y36GsK5isvi7csN5mWVvq0RzGVTlghy1isMYSbJwMc
gbfxjARdV55jcNoOrV3jy2wUST5LRtd2rtVA8ZDp2pK+1+LbixAys/vz6qyV97Xq24DoOBC2+ST0
tRV3o/BncqkpE7WGnFkx4Wq0MwNBmNmQW+bMICF8g64g9t4kmuH5G+WDAhR7JPcpOtG80umdzvN9
YGhm7Ftg7TbKowAhZCuvb8MUn9keyBpTUoELl7AnOpg0Skt8vCXt74F1F4x83o0wZ6NiH5PT8F0T
Ivw6zFp8MfI7j3Iia5bMOM86j5Al0pp2gB/6jkkCF0q8kDQDbZBXYMizs970ksu4xG3bD422E3hu
V4FOtKZfciLfuEOA4M8BYreS3JTVOOKN1xQLT5bnWKC9KgD2mknzntmeuRKak3IJto5jgR1pU3AI
36NjCzegej3fii1xJE81v2o1097CSMivOf2V2C5cdQlz1TJoCaTFkVK9WiUugcrpEDlbxpvEYio3
vygcfLObybGHyFdpRaRiIam2Hac9JwvwET1leyuahoxOV9FYA46QoMzLOzfdFaxuD+gjDILyTJeO
HwI+fM9BcGGh+l1Ppp6u6PDMF1L2zY1DaESyITFDHpEl6j8agtA2Vi4IXbzKvQzpFVsRQaD6lYXc
oiSfwzBPgkSCz2KqwnuVm+Nl3yQSgJy9QYzcriTTMt+J2nxnUoEcESmxBlZJcS311rpILeNTPFj2
OqUaIY+xm7YFRfst7rt6Y2sy3w96ThSoaFdpmiQ3oMr1y05rnHUwWsMhtMtdmoCPz2F/r6IOGEmA
1nbJ2SqDfeIFctvZOfmkw/BVBJ62LdFI0nxsM8HMmmYj8aT1AUx47s+ZZ3LikmQhm4a1tgt5XfK0
rZDqn1FKRYuRnuI+ah5pSNJkHBEtR5jxfDm5/JVAiFZhF2LHxNZyzPpIe0QOER6qLKpvZFZVF5OF
kMpxm3qdoJ7mXEToTWap6GT2Nc8Njy0qNXsydojwUY7iFEPXZQXpqrI7uWHwNN5MQ7ug4mKrDHc2
+JVQ3DPiHONtQ3aXiRRTzJaNI3+Iwsi9GWzipSqKTc/tbg0jlcOtxH0uLXqwaSQehMWzsGEOHJ/Z
SneuWzcKok+jNVNwdUxEzC3A1kXMY8cT16ff7rmT8ckzK6KlsmQBzqrAjJg+ilKTj6NnFsmBMBbG
3lk5J3yaRIdEuGPrVv1tHzOlukW92rH9gZpOTOi1ELI/p2mr5mI996TdLmRFaBGETXpw6RtjZGXr
4jD8nGPB5pRBwhffj1YicTLh8OmbEW05mEVCAfn4LohSxM+4b1yYwWZL0MPUutZnXN5D+9X5GQbB
PfI6ethdWx4p1kxJoHPAOQ7aVpxrgH/DmODLSO9azENpZxNuWSMyoGdP5AUvlhg3/92pizZup492
aoosWmT/eac+fe+fvr3co3/+yq89+tl7R3uGlir9i2fY2z+dZbE01/5pJePDW3Kg6LhZkoGw+G1T
psuMbob9miUW0ByKlz/YlLG4vuy04g50lsvQAWOLx5mw9OV+64NFrTX2haoIuw4a53/YO5PlyJG0
u76KXgBlcMAxmcm0AGIORnDOJHMDI5mZAByTYx6eXiequ6QuyST1v9DuN6tNWpGZZATC/RvuPRfk
pXSOiy0MNMprQcxDWjbNZtb1CcpYI8JaNOPWXJNuy86z2A9W19zRRw3WG0aJnIjBok3PzTzaMrJ0
MzuboZXLN3uU41ufA03ok4XPi0ZvE+HFG/E69IpQFZdYG0LHF/E0QJ9+r8Z4vF9ZVc7AMyuusXxt
+Zw1JHHvslLmB4/Wmdo+Byjj6aXfu2w961Cnas4J5WJ9BKQFBKZcuH526exPySGQYh02aN5hIQ2E
gIfFkuc/G5aj91nijGU4IeO/j2GfYhAiz8XcEIGyENo7Z7l3rJdWkhophlnvOwAOJqxc1NMnRGEL
+c1OsxyxBzhqU5bLbJx8fkDW9vEKwaluIJo/Wr6uHwOpkqdV5eN9U0wsv7yi3yCA8JMoJjRqj3HQ
O9xurCaC4US+CsshOJ7+kFcbyEbIaC92br1ivyXsXW+mfxjwYuFkw76MrcT29r6DwYlxOQoyc4Oo
v63MKL85++h4bi4/PL3GUXaihnakkyYlHom6r6pyoMaFUczfO11IVNwcbKT42QwngBxlMemReTPK
AH07ybZBSCoHNZr2NTH2A1sKXL/AHlR8H4vF2I0xwOeJKgRpIC/mAIbnDvPCmG6SxoTyczC7ScTA
xtIi3jSyG28PDpxSErGddWfMCooOKcaAUE99PwzavBLQoHq7xd3YjdMKFWuypk68JXFqWev7nBVL
1f7sp6YviXfFtVDEj/954P1bB55gA/1/O/AuWVX96ur+72feP77rn2eeT4yfT92PBeBPNOC/JPwF
3h839qXp+n/6Cv+2TQv+IP+OSa9EX40M0mP/9Jfp0CYXMKBTQSHJquC2aPuPHIH/+xnIisk3mSiz
o7PpTv6EFPzLGWhjui97WZnnyjTqtKG9lq6xgT8ek7ckZr3NpQ2IdbFH3e6IEBVENune/jXPBaTx
kpkwnq2lu4CkZV1Fqw4NZ14LKYmNRqm04Vn9THwreS1nGNlZ4jrfR3DnF0KK+od1IoFnl9XKIdAO
ltEFR7KU0ejOgd4bKs0Pba+qs6dgBwOLeyzYiHwaE4k1Z5xdM5lSrtXfjYpIo1c7jwfvrlubFUp+
4U4DFJbSHn6qP42QVjfjM6MQIolity6s1Na8WzZ2a9qg4uzhHVzThG9rIPvuktsZ1OemLT29y3lv
nzkTSzeyLZBiW13E2atIF7zMeMnWqM0UVgWyGiGSt3Xz7MrBOnZen+6tWf0s0LhtMy+7Zfc1mQpH
LDJ7ZWUvC0DhB1fhBjzwJfaFYX1cElUGFpkqp+fzDsJk2wvjY87lHPomI1sI9B6iC+KUtg17HfoC
Px03iP4bZ7si2XwSZuFcxgBvl+gHTxyHIGhQ0K5B/I120HvWnhO/tP1i+Ucgh7axUZ12CoDXEpWD
18bqbYTYuzVsiyx1CB68BnrkFJurkxvUxbnXHqbSoWSHwJqDnorkrencD33iR0aiU0Yt7vrUVInM
zH2c4HTKBdlNfYvy2uonpm9EIG8QYo9pJONG7fwljg+yLq03vdow7NfOWF+Cwitk2CeTlx2kYfrF
t4yLoHpNfK5zczugV5mN7UQuVNftrUEtZncEzF2VYcm0PRMfSQdWmHeuoNp3CpzyHVdyo+V1BVPE
/C5mVwp27YgP5Iki2iXXV4J8ymu67Ow2nZJcXFHqMjdFv9P5YbHeuuDOsYjuWmPq6NnXYWV4LznX
PEbvYzK0FxoLFa7TGnpZfZXNiufeyfew3Znp5dWuQuX1ahjp4wyeJmz5Z3bJOrPDHpd3YU5kVntZ
vIvH5RlnSndsyLrYkn2j7prSMI/akfmujxvrFBhoJ3KkYduOaycs5ZydJLLs3eTXpBIVy3o0md/z
BhXWa7BY7Kx9MsFE4oUq7Y1I9mrc1ZXX9yfiRdURhdNnizLn1GYyOTe4fDbrWppb0on2WNGijjXL
Tq6a18cgcKw0qihpjMBgSabSKEnTX87avHkzDsYAJw9oWhNiumwJaTKlz9h1WBJGrDNJtMQ97mH+
P/eZwdaCCUiIZSeOZKvEAz+9OitnofqKue2PmKWHXzC4l42f2rw4fNgOjR4BRCI2ITua+MymgUzl
PDd28ZT72d0qYjRegxkxM3zJ3H5fmx0dXDI9dQFQ75UccN9cYBTw6iduGvmjfO2aZu8v80URnEYG
xzDvWl302zFeuzCJ5TcX9Fg4VWW3EWXxq5BA9K1qcmFmpsNzZlQXvxEiCnomDcSrcAhm/kVqgHaq
nHFl+YEI0UzIR5MhyLac2wqj4TjxbOlOVLwf7h4NURcZaTAc/Lb4WkEuhAjmgpPLcXlihIsSLLbV
NQ16BTDbTjd8KsRjkjaPo2Kr5PNLrXV1nUmJ/yhup1k+xB6Vi2LxoLUlnzKrcU+17tOINwx50KwD
QGTpm2l0tFXW/JteXxwSjy1Ol7H1IxxkoaKJgxNMGHvbcaw/9vZEE7i6wTFX3lPsto9YSs0dx4RP
ZLcxeVGXu/13zpVhY41ePIba7tVVWQMB6n3e703eqJ1ZNwPuMCd9suc5uLSziVPY6NnDlu+EW1gR
9jaQaiUjBbAUs9JeyGD6iaRvThcgUdCP1Y6Ru82PV8uPVGa0pCm3Q8MKJBfkaav+pQAyuLPKNX6e
8umiWY5Gs+jVKxbxV4eYmLAwxo9uDd7chKS2wXF5jgdNWmVBVpw17bqpPdau2jOQI7uZuM2rJZJm
P/ntV0XS9JYA+e5g9taLjr2cBzjHFVSmxXh2msm8psJ+GgJ9V3TpNze3yOcgtses5RJy0jIgCX7I
YMLGKJ0ov52l2vAf/M7ed5man2beOhhqY0L+mbv6P/I4EW+F47uMoj0+aoZkJeiNF7hjW4ATDCes
fueMjXVuCQQMm1FnWFCDOo3ypfD3YN7WY1r3h16r05jF+R6OfBYlgaGx/Rk7LjMm/3EAjQsYGMW6
HOSXNHi/iHsw/OvCkvsxLW9RB17bXMhSM6JlGustOZTpp55dGU3WcDdnDXfCVLwKOR4q0vCCceVi
VQEczrZ/HvEUADMqv0Ymhgwk3hSzt+3I74MJt84j6XjZeVwIdYHJtZNM16wocZz1OhM8QUpN3OjN
gKLx7GROslsMewm7IbHf43rQT2iY8opBHzb7rZ9zMo2lXT0kxgjwrG6p8HvuNU0q62GpaVCEEHpX
DXq4s0gNwTFtIQQcIIfEtvGaGtPteiaKqGbnYfjOdQKT/Y1NbXVvJnqcN3IpWNmGy6qGp0oZ/jHo
8vVEw/cqZ1N/MjUxkkNcsvbaOd5kd6HN7hqBgKzJdeGetbZjH3yVxvggUg8EnZz6p86pHqbKMBBj
Go/lkg73kLC/d2R274bZrU8EWH73O1m80IqdmGb0W0wAIynwRfOD41UeJmB0H2oV7RamQHu0Z8Pa
qnpM9y5zoND3NePCXPLLduN7kNC8VqZvXBKc/98gyE5M3jr/NxMrEpho6kIW4cVH7XvLszcZmLIH
/93OHR2RPut9o1HJNkbsmhEEVfVC9IqJNxkjQuARf27bcHVnODDTjjdMhQQHEvuAl5TPNT9ewpZl
W6qfus0/F9PwnoKgGr/bHT01rtYrzFkHriBXtqe0AEeXtTJFYNrKUJttcYYlVxOFMUhqhCq5CKs4
sMjMIyKciA0YgvoJo3FDIJOfDo+kdPqH1XOb7wYSpLpf5pcR6OxOBFmQRQGLtDsyan82uf/F6VwA
Q3YD2vV4eM2UOLuVHex1AFDTAZiwhS/KBYFQddNbJIikjoWU2aiVhWvZxtluOc2dEt0aFn233DHZ
DA5TLWby95qvIilFNMxFJh60HsUzB2QHfGGwCz90+ykt9rJK8CjT2HN5dUb13mADPCfu4uxQgWXf
bshMZBN+4d+ogYv9XKa2+ESc7H7KrCKFcu2TIIzZBBtYULZoyHPm0ByWK241CuDx5A2rQQwIyEDb
uo9pVJhPTEyZ4xNJR5uSygNiazYmaVTGAo3/ucVvvMvLMXkODApRcaHQikpCgtpgPcLw+4klzN2z
qP5EkNyEJf6z7cBKHrN3bTFodYKQi3LPO3dylOxDkjX1pqhrRRbQ8GPsJajRVQ9hRbI1KxBIom3c
cAfmNWnUFWEeMbsJuBHFwca4G6atArNoTtu4ta8qVTa2e7fdF9r1z1laguXo8W/lXgC2Id0VY9M+
teko96b4HIqUogl/8VaV8Ssq7jIsGmsTG9IGF6z1pnNalvcqPrXuUm29pjisFc9eCQM3xKgmotqo
NED1cYNfv+FIYZKMumoMuwYw25qnP6agv3Mp8nemz8tM8tUrdLp6S04B492sPE8MYzdK+EApZspD
WBHsLBJPcy8W9bGu5VOAWXtPSuFXUQ2vuNSJQHbXx76kV7F6h3wNuCJERfYbLZc0tLXTXox2Hgls
MaxvmNi6sGfJ8Tr3HYJkS3HdLQZaCYFoxEYao1IMiqGlkCDgNniFrgxhAO5BlNVx9jNvBQscbwUi
y5PO/DlcTEm09OzHr54o7uC6ymsrQU0PTfWbApg1c9pthVrrKDVyi7d0BB3Spbu1GMrXVqpsU8gh
2YETD7ZSUvBYje+g/FDFBd2AFS7A0HdoBpur68efZtcmmyCfARBO+fzYLEzpg84VEeAmKh8BJZKl
07Wal+FqmTWbj2aK1q69aZDN5Qqi9GQI3wR8WtuRN44YWgNvusNF+bOm5yDH9N3y149Eu3tPdMMd
re7Ci5HjVF+PsLLGLZSHfZH+NvxmCIXbmXeiU/qAtvOhyWyiYlOOyLTxI8zA5k5rWlzgFPaeVHD0
MyzYbKXOrBC5RJUJU9p/JcHEDu1s/Zi94Sseks+6znl+avtx6C9eHb+iP2FgP1fJD8MgQm0gm4eQ
mDVihnW3Bv4b0zKWegGbEi7IkGBk4rGJ3gmNyhR3UupHNVGhGZ0yo35YCS7NCbADpltPlGjGA6md
o88MaV65FlTMr8tt0GDl1eluQTV7ZOft/lja9JedQ4i042kJU5ttYzhJ2NpM9Mv3olZlvc0yUV65
tiQEitqGpNXVUJhJQK8ep97qD6MxNzfodb5XmZG0kbaIj0MKhCTWmgTYC8wENDq6eZ0Gv8A4kI5H
KusckHxa7WVQscFf1uQMrszdteztl3ZlZlYH92xA1EOVGeK3k3XDeU0z90TYcHuwmFyeBuJtd84k
2xdZQVj1W+uDPl5d8krS5CfmPdjRkcyfOrmzUcBHA0SoCxYMUmjXed7bNVh5NdIxjWSZ73pcQps2
Q4hgVzAUKltuEjgcIMfxv2Vdn2yYbxjYxUwixwdwPVrZW4vx3b0LdufgFcsnmc9BWFoeEJyCV4zC
9lINRXVo1XJ02hEMyDRewVlQWnQpYJc8+AGoNNs0vgdHpUyB3GinohRq183EfmzbBSCN+ewk7kzJ
R+e/kxa5fP1swaLFE5CSVX2kdjx6N7VSUZTjjuPKQfVYLLz1TrUtgMgrqJk0VP7ToAy5px1m6mLP
6n3MEdMSOmfmF65rbqKJjuG6dMG5YiUZ6lwRKRh7TjjkZWRgIWH0bTVwxLubGqZA45hLhIGtVmHe
d+a5z5v+1NX272YdLgsbw/DWX1hrdhWc7tuZ7LwH1fI21jnRbkGOUrIoJgRfhghR4fSbHD7SeZLq
IbOAheR1eUlc71vtB92eGruJZjRgt9XfrhLmPpmYeRQ9ijHtpMsty5a/ChAKIJH+11pryBz9ZcEP
E7ZLjGPEhrHT0GtZdhUhQa7CqU/59UjKcu0ugtXDqeyY8SGtC/hKuXYoXJbTxCc1Gm75tmyWOCMd
0ZLEPX6OnvrMPOfoy+ZhhmR0zBiJb2gjzxzR33Q8Vjs5zFvaLZ5kXDNRP3bAdtGTXpmgW3t/nhil
rFy8srehIImnRRlHXw3bdXTzqGngl9PsrNX3RhqMTqZp8ncWng3OzidrSRZ+o7Hf5u5E9+VPMEFp
CXvDDNcVGRdTgY2Is+mUEhkbOrL6rPo6eFSJwRvpO/tmatINBI/1FYfyg7cG7B+0sBjom7u+c7xQ
tq1yI4plg4REbwlpctRLGae/fNFcu9U65777gcQCl8lHL8r90Pu/23HRtLosHSvBprsrg02jqkgo
rTZrM/7WfZtHhZH/SBsj3TY3K82NaZ5b6OeK1Wdesqog2VQV84BUrJQusNFVrR7alAM66obWncHm
SO+e5DDrZFDXazA1BfyskcZ8bJaWL+ImByBFkLCpm22Faq/dpL0XTo171kSaQ/OPXDWzOZnzYtgx
ycHRXgwO6xXhseIVSzMQE7C2ewl5OwhRBLTHrGgwFHGq9SFevNZhwJ42OA5mqvL+xQCp3O1KH3rK
rjXyqY1sLGv12aVPWDg+rAFivwxEQwwlr5ETa+YO5A2adwPS7M8un728B7AfdEwtwv8vM/v9r/r6
Uf7q/utNp/RFccE5l/b/7e9/7P7x5+RXfcuN+tsfyEdgcfg4/GqXp1/dUPCt/EX//Mp/93/+l1//
3jTe89kE/p/XjxdsLR/V/zKL//N7/to/mrA/LTJ2A3gQJrQ/1oH/dLagyPkDHqgJde+GT2a5+D/X
kbBE4VcjEXIRvEn3Js7/axYv/7DBdsCTtkwIELhi/iOzeHlz1vyr8YPNJhtJ9koIkVAw0bz9fR2p
OR+tOF5IqqPOEHxkSq4hjMBOhDA7XxCC5nbFgZcQ0HZDbl0SC15zwVv6s4uZAoWQvhGkwB9DFpeu
DWdd3Xnu10pc9BZ/hC9pCPRyV1PdFN+zVTZ3dbeaP5WdzORWD/k8hJg5vGVDjzra+8xw61fmhB7z
7CYYxxMNSTtdWo3GJMV1CC+e+5gZsEt2O+7ESAwx2s/FuDMHMrFDGG8E2KtqtTZ8Rn+MgwVSipvz
KMfZXKJFEQmANZwP4QIpbRf4rLS28VRxtEs3zS4FvtXjUAzewWiH9jjWpeIjlFXz49gYe0sNKKGt
4PtExu8+NYqewj2pbz8VHfr32enQSA820wPgX2kgcNvd2mQhuGIB9m4GVNSU+bivkf3BlqZ15Abo
otWIORNC3nleZXMdBLdS5pxII+geOj0p9zwBOP3iFSFyFGp+3L6srl6PoLo6Q569Nplz5Mgi1BJF
h963vk6LrTVb04XsviKTxa1mEAI5LUOecoRRL9O0tw8KtCgOcEZpehy880qJSMcVIQkW1rwlo35Q
VApB0sJGOoqSgdd4BolDQgteOoHN/k9zqudptLMOMcq2JZ66Du4f7Ykx/wwqT6vfAZ3q74Vs8pvy
rOqcEtoWfd/O7bObixj/qvemJ4hO5J4G492U5PnJZWTCC9XmcUpdPqhjRu1mb9sifwQU227NjIFn
nObT/U3IF97Y2TyWFK+bRSPGAiAoTr7K622SmCySsyzf3wxJItPzU+8OkpBio7A22U1pj3i/T06+
33sykjavdmQpP4bqZHLrFfbiHMvZbHdrsHYftaWLL6tvhL0L8s6l1my4PXo/9mmxetUyJ0Zoc+ps
xhzSToqTKmnvD7IafqRKjn201tJ5MHgFHYZfOvmRtNI8J0qWO5ZNxp5NPssK/rlL4doaHbKYH6u6
F7dexVf3UsQex7x/29FjkDjf5oRc9VZHtZ+71XGcTOeakUtBl9QX8g6j9Hqq4pW7WpkwZof0g5+R
HYjJ4GsokqubdsSlDNK9A50DqXDO4x9pmwY7aITjnrJTbvMG2dkgPP2KgfvqVJ7zeHuy2T135sYz
bRYbjbisiqubaM8+8ukXd35GZc4roM3ftVjM+9rJk7dEZ6CvGgktbQQX3yE9CpfMTfZKjfkedE4c
MnojV4Z0lL122+A5kYaDxcS37shQ/7Za5n1lK9ZGDITu8nV07hg/GgdiMSaMJOSuhgpTAONB23ov
nYVx+ABXMQmnwrSf0H4MWwEz7bfh+bTvPa/GLl9VfyTt5gv5ZMBeLSbmxBgWFHn56MpnbU9zyuRp
rL+kvyQvDBcSMyTnxPmkWyZqlnUQf4c2jtD1gLtBCA1ZwBdETDBIy2dWOj4BDVt4ffPOrhL/MDsu
zg6Cxf1wIJRr1zuJ4EEf+uwsgnR4QWlO5cLr89LNzSOPNUMma7kLCM2MnDwODgZplTgD7cY7+a0B
KS2Qhf9zdqv0ISj8jOS5uvqJ/DjYFCbEw1BjfXW3Sy1N+mxBkrl6QmrsozphvJjzdD8Lg+yuUEyL
xWTSjlExU6uZCrDr7LDB8byGyBTQJWE9mPaPukjIRkoHFraTQPmBNN15h+wfYAXX61M9M+2SXjt9
p2mvCIZR9cUqdA5WxZu/jLlijmzZ/e+ERjDKnWbd1kXaYeS37DeLhcn9KrLgfiT6/GGpnHonCna2
FoX/mUwZ89kTBBRFBB7lza5GO7Lt6sb8wN7dbuQ81E/A7UnAWqaUFSuu81CKPvlNN2AeqrHy3m2r
X43NyqO1XTlyohSBhhsSezttKpT3R39ihOH5o3uxGiTrfCLtncTq9Zo0gT77k5Oe6qDVD42gIegb
c+SVDdLlV7YwdnaYoisI83G66cylwN8umI/EM7hJIUbruLbLMkQY33+huUVIiAYXDbtVX1g74B2x
m/YOfub0WHjGdljy4NKwqspC1jNpTDCtkV9SU2CSsBr1o+hGknu7Ql887bO+m0THsM5NgycZzLTJ
fj8f6znOZEhEO5GuhDHft6POv5dEpn1P/Kp9oF2Mv+k8zs7DDM4vnfz1VSAf2qZmrfYL5eM2xhdI
AnQFClHy29bR3Ftmf6yKdWQ34w2vGOPMJcxkh2Imo510HUnKspmaD03n0QZ5flyfqslg/lbm03J2
1FLmJCqgAfZrafM69tObnOn7nJHFFIsYtrTsVtaTyIT7ZfH3G1EdV9kDTK2JatoMvi+rwzZErlz0
fmVCbeiSLtu5We7eeZnWL7E3sk41oK7k7NP8TG78ab4bmrrddZrU+v+0ff+bxbFj/j+kKl2X8Z/W
2d9E9OLP7/tLrALr2pQ3/Qohj84//N1/EbLFH65EcMCk5H9Uxjc14F9qefMPdLVI9QILQ6nrOf5/
pBJGAfP3ShjwDN45QdqGizIPVBa/278K89BLNE6uu/xYqnq9eAkZ8AR80ziiocck3KfmoW8c3CzA
mZnSCIKwZThiRwP9WS+vK7JjprVJR1HHzAH7ZyAWKBZ5jKWYNTf+vcWArKPzdrXCTmXDeo4zb0EJ
3mlsLRCfL4HHOXVz+MXhkso5v47o9H55ygeL0mTZumtThOqhQgD2BAfYi1pF2rM/TdAnbpn12k6x
CoNSOtXOfPOVVsSW82M6ILemSn/YZABw9SOSrwb4Ewt0SqYhqWTgfCjQZg/tsyC7Cj0dI0jBABWk
388xwUq5mwKP0a85xkm2LYdkbpnDpIbznuJXrNFSM5NOz3WPh9wOJwa+00NjeUNKe4AY8LpidfPx
iy4ieZoS0wUolJeNDLOkJCyI6qU3kU2btnMU8vaViUgD721Gxl7t2e2DTzJyCiZ3uV2O1B1IeAXH
le2TJofB6IbDd2OsuqDGk89yXZL70VvqbY2CHgmFtzQ6pFDy36hve4ORwURtWzXefnDXTc+fbqgX
gqlVM149ZqpdlJuJfaACEwypibScYnL+2uIRdmexL9vSvEDrghsS7HQ7+gorkMswhpFZIxsuB2C+
PDDaMwmCQQBvLEH8OLrL/MqkJ38zU2SOXlGlkQ1nGeN57vwyqlk9QRcgAzKYm02FQ2GXViI79n5g
vysMBjRlKbE6Xlsds6DqTzImb0eI4iklDepxnDHjA1ZMvIjgLKwVk8t0rMK3vrx4TALa0AiC7tO5
Zd2XeeptZtZIxzzBbmdOfXkG0NZtOR1RCaxZwbjYrcLGEOk+4ZL6cpP8Zs2NW/Uwwm7+SEZmU0zI
FvMaLP6t/lXCOFWpy3ctlM2PbYeQY2qa9ZttFS/K0Na76yY6iSyZf2Uo4r+5aBk3ktSZHfMueTOQ
jqg45vLY2tOvmCrsY2W9vg3QkS/hmCb9BzvwrVrpqEQ6yTDX03mUeMkKAtN29rgSgOWSuHNoIZ8c
oT27l7j2xPtsDf5VeNXETHPqj4HCzE/sSsAIvO5eOnDu9/bkYOS1S/s8QSy/Usgh/Eq080hQlbiS
86jemipV77yjxX6eB/s81GtxGKpKX/NVFl866d04itvEO2WtvT40Tj8y9cenAg5ZjGGsfY+RWw/Z
xDDQlRj2nF38pbUfg9V0abf5SByKuY3Rt/hZdvOH2PcDW7u7sbWz7zB7iHy3l8m86HzMLn2aNy8D
AVrPWebqk50ToGjMWfDOyl99a0e3P/dOHRhb1BzqZK7eau1EmZYPADLjoybact+vZgIEKvB3bTM6
v52RoD5wBMv3WWGDZFt/rHJdHnGyXuBcVxuSMs1w+lPjVSVHi1Joceim48BmciuHn0M1waTJq+Jg
glYLK4d1ghAdvreswqOSmvNmnd3mU8fOcDabKdsVkkA0t5LTo6rZy6S5vxzqdrAfYUAubwPZmV/g
6sdHXpD4fgY79B2ZiohGOZUbPif9pi5ndZiIGthrqVxWgkOdv+oMmg9vO58WY2p2gZfrn7aBLIem
l757jk17O7vzrdFs+wdPgONjfb+gyrWIDPHZNf1erRSdkQmcn0eZST8buRc95+OFgNkHzTL9atVW
8mb5fP5XJ2h2s73AuzHxf16oQcxL0OfBFfuB9bjM48BF0S3EBdSCUMlivi+aQWO55YMKizTBIYUK
ghpxolzLYD6ddM3MHUMvMaCDXV2Ghl2mZ3PUIAk4Gy6EG6uR4tldUIBFZm/E1MLu8pWqaWaZYvht
xkRWqUO3dM0ncjqUZyo/cZdAtmxq64dip3QsOgeUoMyyF9Gq7inxeu9qsbAOjQEGGT1T3rx21RCg
h/DWy8jk9ENT+3OjiempyGpW3nx6vLtqmrC6s5ZeIohUZG1WznQyknLcx50Yrxht7ZNVWDe4c9N8
m8iQfJgdBuSLhCtkM3p45GbT724w1J9+X3m/F8hSqIF6NOGQy3+ynlNbYOQsm0nUnEj1Oy9z52w8
gefJwNqbR4HRMcoWOVYSs8PRpwkmLMDoE2IQuSuxMUUqm2/xUPXb2gPE7TtlhhXZVfnvSgK76oKx
+e4nletuccyUn3aS+PuqmePLIGL/PPoV4Xbz2h7TwKc7yklIXCzuN9bNfXHtpRncK7/sLrlY+u3g
d6gnaoN8xh6okZI5go7CY9UyVsN3YDVgqjTiB/RtBkLSzp6GR510/t1qBMsv02budEsl5bqmSE8Y
tPTGS5o67jsZYhw9mFoo5ztDVbdDWxNEiEVr25t+fY/Yz75miAw5lkg5zn2mPaGKHX/v9WyQeSam
jPzCwCD0Ac5ARBqi/4GLWO/MzP6QQ1dfjKRynn3UGiFoFPtu6gPJMbhY5AChbk3i6nJ7A8E822K/
YokdlyrbBKqxLgRhqmNiEanFMKV+qBPLfvX8ftzif0Ln0NQOFmzFlj2ADgZ4zoINnnUbo7Y1uQ9m
9+g5ifyi8S0YivV63QzTGDwLB9Vs1XTWzkxb8UKEcypZpmj5kMcNXitrnIPHIqm8PYzAOppM+87H
sMDbXkoTqS8aAunOp6C3/C1wseYXcaFWT1QiWom4b7wD6iwddVgToipeuge9FvohX3RzIPzMOsw2
7QxhP0Y0Yctb97Fove/UAtbLjC+Q+ETH9n77pTG8l6CBdnGu35ym8LaGCh4x8XZYImqzp+6Y/O5g
ceQloeoV6ZK6NY5wZjrSNNAUgAEAF/eV6bYklT6Lp5M1zCBpuN4Wdqw8mpJ5v8qdh5jadCcyLuvB
zaVCetl6amM3K/UHct3haidDw1ao/VaZbXk/omrWEZMfuee+q3YjAXissNgbGJnwDswd/XtPeDO3
gpe9U6C5yCEUio9mAUGkVYzMMg+skIZb5EenSETEkw0Fvta0aK3EOxB6Zk35Onbg6dlFPLltm4bT
ak9H11yA1+cNCr4CKiUPR+Cx919T1vO5tc9NjhXU4RTT5CoxPaWrnJ5Hs0hezbwuXqVFDShR1Eqg
AU1zr/M+OK+5S7WSOPHR/O/snUlz28i2rf/KiTdHBfpm8CYESZEURUmULEs1QciWjb7LRP/r75d0
+T1bVde+J+70DMoRrrAEEk0i995rfctrEFrHpM4gBq55g6GniPYkvjHKhJ2fHbIODTJ6MyPt2WIG
9Y7BSCy/WIRnywCvA+hUtLRW6x+jAbc7gAhxcDDh3ZONYt2gIJhPQYtKIchTbOtxOx2Salw2MRv/
5wUJSGa7j+BFxnVvpidAsgbf0j6UuWf8mdLoZwgI7qKN0PuuvNJ9Bnlg7mdoGquBvsS6xZu4aazl
VSQzcz3t3m+YdgfJ4BI9ZSToPJAv1V01XumWRrotybATJcJ1WhjlpsjiD1wWa9vPKGwZ4/Rrq2Bz
oxXp7WCn1o2kDWtIVHvT0PUrWqkFyVI+g/Ky4MSUI0KZktkZBoJmBR6uOiDrxMXX+1sIK/MBVc5t
MtvmkyXIJwj9qcZa6VZiawDWpk894YHNe2u91DMDKruEcE1g45Jm1susmRNTeVS7JfHT+Cq9W4xG
yptYAdfj9nvFk7nBEhU9Ejzj7hqCow+oO/QbrLgpGI7RDhdf8JqTSbpPGw/OvuyWEIyqE852j4On
7uJTRWgKvddsvgVNVawzv9ikC9ZRt21Ex6QcGfIPI51/gGMp8NaPNmpszSaqZGYjFlZv6sOfC8Mk
YraW9n66z0pJWadNHtqdBecPsRa5+2DrVfu5YS9V8crGoPrrg1Pf/u3gLjQkBeJmTBO8OzhWB+HO
S5Pu6RaJz0smKlqeRULSWZCff30oNep59z0tw6emUdWv/zdnWopVwJ2IPdsbjdlWG56RGaTNHNdf
fn2cvyW0ckJButk4wEzdN9z3nK68nmek2hhf+wZRBcRoe+/2ELuKKu3u6OzB5R2CBNnobJevjRdT
UY9LnNxqzGoorhGeVZtff6S/X2JlRbGx5iHcQdH/rvbvdXytUIZiUJW4nPUS4paVqeAiuwgAs+px
Ij5P/cB1NkT0LQ/zPxSG33k7ARf/crh6+vJJvMr85+nqtx/6q3kUOH9YBqjxHzPUvk9XdQavDjNX
18e4dGEDfvd6WgxXQTL7rkf76GLo/N5SsvV/p4WEiP7nJwiHqMOsErMpUw86nfa7YWph9Zo+R8lw
tMqFDMKbJYdHRhfSsttsro4kHdkzZRWg+4TdCPIvEuDz8dHxhYvBvIseitKPFnA2lnkjjMy9ZR/h
Hid4m1hTgOaGpiwYx5mWQEm9pP2zLcuSaC6vzdaDGfTbABTUyQQrzltDxCgah4WYREjqITJy69TF
pRNCL223+uCXd3muV3fdOPbngFB7hEdAbJ+wzYwHlRjSrybiGp6p1ki70hMNSK1fB+ci8cuzMDsq
+HzZS6K2ULl58Z3bOstZNwpxVvE1W/ZI7u0SddNGG63ukDdMFScytMLBxR1tJzbLdEpX4bFHhf7q
eWVLIHwdUVgs7nTXMgW6g6OffGzLvMdeXWfN2ooHcxsknvHgOW1ydiY32wy6jalV06vpKOKRKVEr
P/AywbXPABOtu81EMtStZnmsuj4PdWP6ROAl+kVryGkia0N6bNMqyxGGOvJPUtYYIbVcww9FnpUn
fxySrdYly4HwSMQtCTPjdTH4nqKnInXNIi29MwOZ7bQivkVFlW2xjeW4oxw0KfDUdjrRjscpqfpj
pRmkzRql6686gpwe6Kz32xy6b9ixI771kX/uZtbdG6/VxyMN9XnH2mm90uyrD4iZuwdCdQsgUmy1
NpXZoJgXCZ6qkpb2DeRVfdsanrYm9aW61zrdeuhmu3vB6Vd8nXnHPppDn65dBui3pXS0k5V6BOHo
3TPnqplD1r2Alr1fPlsiHbZsj6p1xa6MNlkO8lt3NAxaYnprRylv2aNDP546PMXWkLarjBuHgo0O
02fMPb0I2TthptAWiwCvCT3sxmY6dV9JABYrN2g7MiTKZVXqNRIyiPPIXu3XwRz860v8CSbF5mQL
Iw57wE6Mchfyu2Q8bSdDC6bNwPD02CwweYu48XeMYIovWRVnd3rDfivN4+U2p3RoiJSPtM9oIIGG
RbE0glU7uhguePP111XqeqxfSXIguhOSECGeIBcK5xn5of5RTNl0dINc3yS27G9Sr4EAUDftcC+0
eHlpC4bd7Lia6bohDfQxoM679WlnMnaPr4bBq+5SEpbO9BTMTe5YHdXCsKATMozKU5wqOLsJIWdr
V3ZevpJo8cdV6rsMebIsor1iiL0zM9xZ4fRha8gECZUEtUL5xDLSMBejQ1Xh7d0MfelsUq3Rb8AY
sWGkWdWEjOv8DXvL9raMy/hWJLa5dlvX+rNIC3a/PNvTRxklxJJOfj8/uG5uxSGB7tpmyYxkx3yy
PPTLQD+x1LwxCgetdYZtRbeP3C9iNJC/V3l50ihPnjyjohaGCBI1od22EStJSgG3lPVbATxRzTjL
6cZavJIpUe6koKVwRD/FgyQrOwPkGSE5iSciDoysDiFtt+YW3AaWY8zO0z3Gb+OjkFHVh2jRRNNu
C7cmGvbGQGmODXllxSU7hy2TrbgMwnicXT+m5UH++0OESG52P8Re2XTnzkr6AfcWqSbVYWlMLH9h
52OYatb2YObjg8im2P9sx+gNKsyZhT46H0oYwa238RvUzFut77vsbUYmY+Q0fg0heHGhHPrPPuB3
+wBuGbCS/73I6vRl/Nfhi5Bf5p/GSN9+7K+dgGf9QWCq6wWKePTX+/6vnYDn/MFkB6qqqfNa/nGY
ZBtoqdjz+YSzkhEOJuL/D5f8P9RMCfJDYDKe0v896gPm6593Bsi8KKMd4l7hRHmEv7zjkpqtqPAF
O2IXDBqNmEpYLIJQ9vNrAjqda/QeZBvHjmRyo6dJvx/SqrtPGm0oYdcY9LkERMRyRUVO2yDqSYzv
mcCYzRTDX4js9J6uko5wtSIoLWAIvUzaeIpzg3ITr070OJmV8+xWw2thzGHMr3oc2sgBtVIv91IE
jzWYl7CoaOauarcA7IYkSwIkyMD1gqioUJr7KHtQvK+6ptOfA2hphChqqXmuqjE/SIFUpi59erqq
ABtdRti4rKZTCZ9vbUBhOkeLqeGK1YKv0hQYDZraonIcSnpr8QA5Ad5ZzohqwG60jARCL7bMEDFy
oi7BOIDaPnH9U4Dwkp8ejYFFkpYCOCPDDGrokv1+QUUcYqzmB6UzShPLktLkumVQBh+HbGnjsCp8
/dmDEnzjNkMQOmZAs1/H6t2NErmX1nN0g4naCrPVvJVpF5BKWVs9C3YgMGKkKZKKUQJpFZnfK/p+
rL30vUXrrCPTceX2lnEUvgSANzpG8TTnBVLvIe6NZ1H6VBT5RJ+PGjyZbv2m0L4uyRiEk9VGhzyZ
kjetkATesbpdXT6fVJ+KO1tg5uPPvYkIuVpVaHNCz2WqsdVFX13BDB7w6zQLtnZOsvTpRRIYq8Zv
XWoeY9+Axr/qOyiDR/DzSUIYpJEvO94/wtomDtmbV9ai2JIZCA1MxnV+WOx6Pwi7Iw8yG/ptl8bm
c8NA0N0azexjtQH9t+u7knsBv9ch66Vcc3ScTlI66cb2sLCjISqeBKGsD0QGz89tk8ijj9HpMSNl
ZosBQLhrlmQLRmYfX0etnXzMZqy2FF3OtdZwsX0atTjCOicNBxxtYbawE3EWU1ZXTDMYAzktQitM
067ybi4vSzXOV74tg6uiMK2vo4uJlMlMWdZwBEk8W8dmlubbINO75JQXNb8r6IsGMCMmIxP1Fz0U
sgpF7WWbLs7lOSqD+SZdxjy0FApr6fTopnRJSSYrefSvjC4wtqJIrKeiB6RV+gQHrHJkGAVdpbT0
r3JDlw9dbT87XYEVBCIXdJA5C+ehVWolfFJELxLOWMbR0oWSanmbKriX7aGqpJ1Af+bC/qIBIfAY
AASTCg0mFSRsnGeGOgoc1scAYNGFxJtSYcVwoXUbE8TjgeY31LGcdng4KhQZmj195ZQzfT6yhHlQ
FbTMVviyyiSAK+R9n28VcHxj1h2uIV1Bz3qFP2sbS970bOtvKS/ya7Yszh3aJfyFyUDPXr9w1OIL
U81XeLWCGIN+PU669zws4NciBWKbRZYhPiCKd+bSLwrXVl3IbdmF4jZfiG46P/MK3Zb5mZYp5lus
8G8tIutsMw5GsumTAWe8llfLB8YJOtsW8HGD1QjywpqadFlnvjJbD2wmo5kaP33c6Ex9wUA1ANk6
jAZEMmKIq2jcjSwUxqovRn09KJjdGMGNScgI/Rjw/S0SD6Ck7Juy9uTaXWJx6OlDM9F1VVbC6Od4
6VWAw0pve5QCiVcTMFI1IhQFmfIu83zKnoKhtSnK7HrosnwOB5GCCM1MrJKW28hQBMN0lehxFY5z
+UqER7sR6Wzu66j1TvXca4808Vj8Ycct22CcSJn3qqJraJYtAlwNakkPOdm6HlnMTZc94Vq6ffRy
WVnavIu+BlOZH4qaJ5SAaANvpHqKGpdFawJe/SRGsKeuprOsDsq4g+KIN4yo3epqilme2RuaNo/D
aJ4NRx2IVv20poXNJymGfLkZddKBERBpQXXitT2fMEvV87qGVL+RsK5vBGiyb2F7/9ku/X675CLi
/vV26YWdw7vNkvqh75sl4w/aHqaP4h8FDfRKmo7fN0sgKGk32pCpvknP6dB875sAwmJbTWwWgErV
PaH78V2Urv9vADHvW54EkNEepONKM4WMpgvW8gc6jDFgJtP1mNcPOSEpOKXYubXE2JyWYvw3Yw7h
ySIeDQx6ftSYiH9UY/CHY7Fp0kjdM6q9R2DICRIwqWcsck8zZ+CIfuF3uVPvG40cD1S8iRmAOQCb
0nf7QN6FJno9neOVKpR71BtSjiDNkKg4kctXdREjMmvyjUdMnObjD/fBPzSy329COTi7UJeECa4e
Zpt3X7bVdEDZEgHJIjAil0UpXdyKg3+cjQUSQLQET5Gp/+4rv9dVqaNytiysTepee99b7SSq6NH3
UHaU5EnkMNHfCFonNypQSTux/u9me6mkAW5SDkfAIpIh513LPNM1vFtsaneJFtXXnhKazOzeNqVv
kQofDe7Lr0+rqlZ+apzzANHvU1UE0NYAF8XPN9EsDQht0TTs+npqwZa7EalGy4I6dAXlgBi7uU+N
k19U9t6bc+OM5KJ6qprGA0fp5kuFklJ6Zwg5Zr8SgwN5EOWJPBpTMD2Dt/jNXeB4//B56X7x7Ntc
TR72d5+3YjwTZ6DO4cLigXjUSoAo1zIu6AvGtVKttLExHngjzwX0y84xHnkG57OKCN+ZOiqfQyp9
a88YyXmNLSncFfkh3EsyMklsW3zjNGGSTg6DbpJ7jvrIOJX410t4AyrOsDcl+jlNpJipZpM0Zbor
xkkTHomIPSPF60abpzM+x+kuSgMA5YsYaueTzxt+XrtimYaNn7dmdi0sh8gOVgl3nfoYDHckVGkf
waQE0bkVvHEBDmWtxRBOzlqMrRWkg/GFu3RiGGsgrZ4YEQeDfT9V83is9IQQQBQWFCWUmQRAqoVA
oFelUTIQT6Yh0rgL8lb4pJe3zUufmej5hG7tv+V7TcPQvPhEkd/pUjI2C1o8/yH6C9XpEM6rL/Tp
/C2OqhwiQuvpAZ01VFaPTkcMSbqkxG6RflyRQR1ML1gKER+6gDMlZxayZ28Lvin7buTXhSRQjF5L
9ISxmEyYHmnya9FzHi9ZVJGwjceeAPDz4rfB09guzqurkQeWxvRdWhRP1hbZHrlQwaTB4pRg9M/f
7tUki1EbJlY60vjKJ/lWZArwaTt8WXMeGnklR2LCQ1Ib8+QQeFFa7nMCXwCCuiYe2k3H9PZjMozB
k9+wnq6R2ZMaWzLycVdD5dqvtfTJOosbHn78HsdgFsFTQ2YEvd8q5c6gDIQYhPAMA93M5YclOt1R
4pCrMbiER4Q83c3LBG2vDOOa4nA7gCakAQkIZd/jU2pWI/iEM8zYgBYaVfbucv7tqXNw5/j2Jsk9
b02UAX3xtgr00+XfdFGEWZPQONaNJdlpfNf7xOuG9RgHwbZvJTcwXhl2SmR8Nzspsyi6RuOkN9h+
R9DvmO0D6CAMzCmSCUTu6dkjoz91rStxePpAw6cHhqE66uQIbfawLfBkKA6Ico2Aa9D3o9F5w7SK
AR4lBylhFl3Nep+N6zYmBOvcNJVTrJLaAY9aJdBHj+YSzOhnACQMswZPfMSikd6NjGLHj5LTn1wR
uzJcSXa8TGkZrgMZGVBUk/eMQnpwOM/ysVEM8ynF6R+Rl7ENkM60CXau8cI796GwOsQUhHBKdlEw
T9cdjqdHF8HVJa+Uy67NJ9vJXbL2EuNZ6mDVm2R2VyiKDMACQNfHpEXS09Hq+LOzc1xbiSUpSUDj
TNeDpw07mNNA/3sdWcJKr5eTL/r4rZUsm9Ra3qFKE/fU6FUA9Hax5yO9zpILPtEKwNgS48Nolu4t
SBMVYK31cbrm5g7QSIJWJ0BskFRHnhc9WZXsKtoR9ge8sho69Pa1MjygQYXu2Lt2BDbLP7S46YSu
wnHnHMJaYvCXFevydOY1x71sRoB3d64W8ZZeFDhfdsSQUwo+KZhKpjSvRIw5wzCdLyHbSkx7amyj
eZkxYBbwe8bXqaZ7mjkuCybJA0gk9exjJhYeLGpfax/pwPFTD5i+3wR6ghoqqta8RutH1yk3jNuh
LPM1SEKxQG4jXlgQxi+yMf4shaYt+yWxe39vlQI1Rmg0EvOJMAS2KtOyPuHmdYjYqKgJgFQfR62J
7xCsJPvYDx69JGmfik68zuWkVv/UeMJdCzAYMeGJPBHWeYeomkNQN+afvRYRX1EkSpoYjN4Dfsbc
W6fDuHeYhQ1ra2whVSWGB5uzFv42oMq8nXpz6rcLGoMy8Zt1PUl63EOJBcNmAOLRWLedYVVaUXWq
PM3+VBgW/77hjSU+OElgRp8Cf0zJL22bqN4uEMgKiAV5j1RC5tqR8U/PqSuxvi4UqM+z59e71K6Q
uxC4An2uS5lYQYQJZzOSLxjz2Ys0HQE91ojaJzcGLmsbBGKTwqhjsbCLWDBkkzOWmcw/adPMa6GE
VnCJGXiDnBbAZMVuQOG/cNNQCU5nGeu+8vSrW4nqnMZDUhsnCwUWrC3XZE3PAn7PYPJp3C4JjnLk
0mCrD1gHS6K0sCir7PAUdWNM30/lpk8WeUlu0aQlbYyc9R5d725OBtbBwYnh0jF49wFnY9DM/Joj
Z7xMytBConHXWBzedUbSbLyZ93gtOLAVLfbrQtXdh5cl0Et6cvlQEatbf9QJXu7GyicPsxnt49j3
dBgLZxlWotPkW2XlvDkMS3BHmEvrvOL1n+5k6rBOl5dMw7nF2qNs8x47htkiIPLbxzIuoYttkrGT
iDSV6ukJVvu2IHR2mPvprhvY+5ZYijbGQgrSgdYMHhR0iYDnbgwgWlaoi6B+GQHsJbemo+Jt07Lh
u46DipesqJ+9M1LsApVV43bA/lZFEqtWyOjrg+eF8WQTBp9LvGTI/ucHgnKdFzcxWFhnoWVHVFoT
vTqMh4CzeiN+HD0UL6ybhXu00Z1LYKwMIotaIyymT7SvnWiDq6QfAb/zmdnlpJoXPJnTyG3hF4I3
eRt0xqMliFUnXWciUlF4NjmM8ZSqM9qieIUJwFQw7BsfmGIpWKoeInVFifzgMvUqfbWQXEbNaKka
OnPRSYxwUGemm8KHCvxkaDOzcs4TW8sH10q1/gGsJS67MP2G+yYtKAD+raaxioUdt3O6nXNAGsaH
zGe3HF9NCh/uKZA4wl9mSxe6OCTKdN2N2BJGF/h4eeGQe8h6D/kFTl6S9EF857zhP+jFCmJeZEtz
w+Vvz7XPypIr2PmkBelB6wCgDxIUuq2g6DFi8NWMUHBb9MRmFAqgXimUug5T3Z5lFLbQfGOfJd3C
yb419JiAUwVjFxNY9loB2mOFaq8u1Ha2IXDw6LCQOcuOpFNgdwJE8SMq2Htw4b537VCveQJHIDvV
10q0XwEY3gaKFc99zcaghx8fdI1+S6NsWA/MIF05l7tJ8ebZG0cPkwuDPlM0ejpPwB1t+9bWIdUj
Nq/uudq8lxXHnjdfeWVf2PZAjUIf3H0cFDd9Th6Lxam61fFcfGg0t38hfsY61QPWk9ACnE+h1l4V
iqXvDncWaH12ftXGVLR9xnOAzb/1KUuTRibtYA86qb/TsuULpm1o8XbPI7x1HGtMiEPQi5qNtjaQ
pcobWBLUN6gVJFHZP7yvWA074Ml9a6JLtLBK3Mi84CYtE1ab1BXckcugoBQRo1x5N+djRjOWbff6
12WUqjp+lB+ReOdRcDg0FmhCfkuz+KEURyOXBbzxml3DVJBNP35tlHRq4/vr4/yt+uFARJrRy6Ds
tyncfq7WyOPt+qzucLxULotx7xHE00pBALQ9GYqkoEqXy3L46+P+rfRXX5CBkksOs21TKf58XEry
Ai/k1OymrHBfOw1QaSmnYtqOXsL6VZfVfHbdRFl9mEj+Lo6cvs37swuDgKqYB5wPwTzrp0bHLDO6
J4Zb7yC2oWRAZ2c+ojmAZOXR/QV8imt6pTeCskTtvE3bZ3G/nID/dOx+37FTaYe/7tjdfJnSz/W7
np36sb96dsTII1uC6GsFKr/e1rmA/0/qBC4CcSBzSloQnqsaHn/17CxPaZ0s4mlM9rc/TzgZfqIk
QB5lIFcyVTfoO0jjr1YSDI5vYI2//v4vILt3NYNH+X//j/Pu6dWDgMPTHbTJSiXxBiXVT/dXC2Vg
GeMqO/KqS+dXG5c7uVy219kbHUMF4wlrJFBmJtiylqW2VxEQjghJHKx2JIXrhI3J+U2gYUbxoTdO
OCEUWK6nyvW+tKJgU4kcSCztrupioLbstYpxth+Qii5+H6/gPJgYxwu8ThQQM9Reh7HhkiWwvFKt
8+6Huh/ASLMZgDH7YFWgiEN3xHf2QlRwkc6rxdZ4SQsoR1V5SH1tDCff01CZ4yNfMJIuTj4lR3dA
7+A/JCbbAcC9OmUeZCG4OoQyonAvsRQhIDU2PrKdQv+Ytl639FQng2+W0JhLmNcpEeyQd/T2c6JJ
sfXaZr5zzKLywmUeM37UnbXlz6ZCln3znwfwf4Rx4Yz/umXObjf5V/gq6iJ9R3P59qPfG+fOH/Q5
XI8Wo4Pc+fKk/fUQ+nBZeG9hd4ZVrqTCLP/fH0L3D+a1tEAd4lZNfozn87uH1fqDf2qwMluBo1/w
MO8eul89hJ7+vnUeGDZVQoB2lzQq3fJU+MQP71BPAQdEgR4NSbvanAfK6rdIGBFrcxCIp7qh0WvA
3l4COhG0k72nIgsAjC3MaUJzBFe0ZU5a5puaWNwWXVttgBNt6NjqK52q/Y1gGxrGUWLvUWMbp9op
7H1ngzvDF5O1LyASLdQLBm/wMSPhgOeUKT9ySAqTJCJqQjV/Gn3hjQdLWLVqKsM/Golpv35rFAYK
9lxXseuu+tr0myuTHCixobJTP3KJls8RnN2ZLfU2w3YOPDLeI2BU+tM5hgT5VKbGdBbAt/YRuZQR
DaTJI/DdrPIaY6yofWhYnnyTvm6A7lX9PSMhptio4IyFjQ29ZIaD2UM1VhuRBq40FY4Zi51uWMaj
WgdfPZP4+brW+p01JNaHZaTEqiw6TdLSqe3cUhqn2Gz5/uiXoycC7vjVLXt/UA/U0NAtgIm8ZSLl
DFQ2ppIUK/+LFame8WQJ/tllM1LS6nmdY1Uz9DEfwDFGPu0ImPOOLEkAAFFCo7G3XER0bjDxre2c
Y/q51bzQXOK7B5eCrR916+TasCErEhxPVk6Jg2fCABKXwhmN0mFv1UFODCN1M44UdT7BwKlSdCpp
OnJf83++XdBCJ4lrHacR5U2vrvClZOOSSvnszjXgmxFZt7GeciBya0xZeXpPi5mvUIMdI4OeUgBI
rCzodThFz3kZM40SKJk0VWDMED/ge3g0dYiXcIDY5mWCJM+VJM8X5cJ8nUiKr0kEk2ilDxWzmmI8
d4t0tjMOVDsElQ95nuHkPU5oJAJANLWwMUrzsaIJ8XJpxtROyY2eT3YfbdmD85uWyORPdmJ8tkTd
REgopzsCTvk7TUDuBlNIrmxgdSRIX3o0TNd6+6bwPHbIuLi4+TST4jMaVLqRNzbdGxr4Md7gAjJO
CW7Yce0FExe4ZgJkInqM1WssayhwKwh1TLoCxrwbet3cbwaP5bFu2EbugPRbey0bqHqJaORzp0tP
sVjm9GwtxsYRJOSSO4YYTvk2UcbEiD8I92LWzX1CK5lWtaqqfQv6W+lguPMNyS8D6EDENQqYDTYQ
uljDEGwuXSoge9HT5Ra+FLFzLutrYowZjambNHLpa41QjvpwNEljmXB83pULrX87QRa7VfnP2H5V
o6OrG3oaTeGrDrXq7H/bcl8eCVQXdD5SVfBeipBWZ+Hg3di+LB59gNZpSrBxvWs82mMdPWmqt79q
6FIhUmlJpy6Ex8Pp1oyPFtNP4Wk647Ain4mvo6eEfsuJC9peOsiE+3CDaRYPucyhLYN1pT9+6b3M
+sIKwqDE2ntJHRzHugiI1oXUuurSmd9QQzCnMsdZCY/Tk4l1l7UEMq81AeaIofgSrPWi8XauI3Rs
7aoX1E6E1cJrEbibck6DNaFN3i5y7pMNiG+eMGYTfCD6CNO5NMHWnGc5gdbK+mCTzi2NGdA15zxg
efarXGN0ZRT8Hthv9j7PqbyyjiVD12lAdk7TcwZpjJwbbnQyEpK8fcn1qN0Fhoyvoi4xHy/DTZcd
U7T1E7qMD5KoZ5uCliXSItTsOOU5d5QWmFyoAuLzY6TD9jvEtUcnwqrKIjmgkIXuqJNw3dsmfYth
5CoVaWS/ytRkaTaimXsKrQo3+OwuXFYhVQzxGPCET5VBkdXPxmPm4O9d5wJm9goBMPeLIZnN1RV3
6YiIzcXJ3xqnFAf3Y8mMVMCqbOJoMwSqWAMPW89gsVRRapJD/RbnQHjSxOHuxpz6CECL3hyGrOza
Bgmz6w0ldr/c87YJwQTHLN8ZPKy6/3vPxd6dDsETe1raupaulj0y3tsO2BfbPbyRkvWNRoy/RuKj
7sdgln7YtH7whJGbC/ltScukQUVN04VbifBf0e8zMtwgAWFXFpsG+dud7fJ0FUVOIHM/cnotCr/L
E1cOvv00Vt2Eob51RLK9rKx1ndAuGxO/fTJSGKFPYxzP+UcHBX1KIpxapYxhTK/spHNeA4hcm6xv
y3sj6U1aedUbodHBXjSNehm0uno5A27AgEln6jQuDgsZ8lyeYB/VmLGaElgDNNLmZN6x/FikvRox
mMVkFQMWJhO2XoLrkt45rksvoi0sZBoU90uG8lpPEbiFGAvjJ16lgv05XZMD4S48NbkaSLG7J4gK
yjKRadpooowHdOO+1VX5VMeGOJA61evjagbSwj7EEo/Unhj41YsICn/xiLi8Adbe+3eop/WIZ3ew
sK2jAGoNozsxmq2vwQTGBJPEyYfUaxmRzFX0Z9uZG82sW6KQAicUnRfqHu7/cdWXRqmNu66b9zLp
G1j+gSijOz2x6zAIuo8Vwvymke1WQ29419gDwQreOTIxf3ycab9qvCdqeBN7QGQlqyrINkbRyJkY
+ZjrhpH+2nTNhdgFZqcxVAM7C5vaLHeG0ZJDl9oN0QJ2bm3zyhygPsL10HsQnQ7ZM7DFvXHG4lEx
QdnOLkjiXcBtKcJY9ojQYaAH151lL7f+1HkHmQW85tIJ88SkNWiRRuODbQyYeXW3uk2X3D94ZsTd
a9BychMfHJqfNSqgeGK+mXv9NVRnxOP0nKyV1JzptbDr7MPslR/sDDT1sWilfU8SIISBTo5+aJMS
Ri/NGr6S2xl8SnykX3LEJrpwk21auPprH20XzPwM88PQDut56kCwI+YGsGdjtCBwLLvxRZLNN5wv
9y3r/Gq79JhMcNnpmzgdPwQqLycHdXHlReOfjCZDJ828T/gw53PizAxwIGpvrdxDAds54l7iz2L7
U7kbZyqnzzD6HjVCbrDeSnnjp8lyDxLECWuvL7c1oOqrKBi8I/JCexO38rENepiHwmVnRG54W990
S8QSBbk6dMak2cTsGw59KYwDqgINPkst93nQ28fawhjNSatQ8LVoqVwElCQ2+xsN2jv9fdJSuUPy
O9w/a49dp7bkxi0vgZktH8zWmMH1vgC1fh8DkrYqq9qZVIRXyNLZs87kjkykOe+A0uAJTWftRWIE
WGeNCICtOaR5Ey4C9UM/50hRj/VcdB8g/mnHuWxgT2m+x88BLHY/dUMRsC8huuvAPKzFo9nVz5ky
UzJpKIeU+5sRlCnoIXqjpZ10kCshb14PH7m97T2A4Fmdl/sRRNyrlpc0clUr3QDAj5hNyK1Gdg5x
Td4IYmzp+is9ypPQYUgfsvjH6wX3MMk8SbcfKuetSWJ7Y0JdYS6lF2q1MvYzULrXSIBRXRMINz2z
I96wuxbsBFO9Ws+5nm+6Ftdt1LKisPKLcpPWBjPM1PSINwPGSB7GvJbmTI7ISATCEX+VBw/R6gn4
YCGh19WuO0c/E0JQGNiICzGzFwfOnJ3TyMBfYWSlwiQucojfWPzjbZIxyETN0IAKHECyx0lElV/j
brrq3ERjYRKpu/MBcTxpuTR9XnuR6YK9N5K1wHNAyG27oWlR35C7nq5TkIBPAOSL/QLHZhUwP98u
S7cgZ1QDvsyDYYXf4cMYTz63uFXWtnZIHbXxYyEt0+AzGV3xkZn5CcWl/KjyW64Bud24ecWQgt3A
Q9mbyHFH6YoV6QQRtquWDv9H6Ta9vi9zZLIHrTUWk9wXKwvwaFl9OyJO0Ng5gSu3yJPrgpHd7FBT
hjhp7b9EbcGiHmXZ2Mws3zMIEbThjBWvvAxOkhOaBXFJq1hq+ogWHbKm9QJcj7euCklyiVTwLQLy
COAur1vmFe02h8qDpdIpUR8MwmTO5vTsQRORsNuqRslGxB1s3k0p85v5oCtt0myOxiMDlSIsW2BH
NJS+dyf/2w7W+/YspbNDYW9SQJseZfQ7cVSfRDS9uzTbRXVQiHVZI0//uNhLL5/tGTEPeQkBu5Ga
CTyK5DHn5ftDz+8fWmh/t8XSg8POyAfxfItP8a5BPCauUS9mF++cCYEOs3jJ0KMPjMhU6blJzGYz
aq5SK03i666JlopuloxOcdUZj77eGyfCetlV/vpT/cNpQaaGFI9tu0saLR3JHzsKldVH5Cvb8a7S
2PrBxZjw16RkNLEjI8QdeTk7n75c2BxpQ9z8Tlql2tI/DgU4GRzeVf+xBSe/893hZy8HaEE0ozMX
lEKZ0c7gU2TrlxkXJJkdgmKs0bcecy/S9obaflc2UJjrgemfeWu7M/rUlZ53cbLrVAXdtDQpv170
NGOF7es3p+sfLiJ6K4M5Bs12pB7vz9dANKxmaX5BKs2ApwG5RC+VyovQefFf7J3ZctxItmy/CDIE
gMDwikSOTA7JQaT4AqNECTMC8/T1Z4FS2anSPV23671eutq6mmQymQB2+HZfjrmn3iASAsyc2vqN
/o35vu7QKuqYs3yipua+oIvy7/+AYtV8/voW4vozLXM1VZqCx/Bf30JN1trSMzcQWCCv4X/YgDok
qc8tEg+VEx/b3tEw2nccY+axGjhflCM+pb2AY0CHXFutZzDe2b9/Yeb/9cJWlDEBcBY+/89KwsE5
0xRNHR8qG8IioyZnL/gn49g4E1OR2ZYPUGxd6zirdaE6IRxnp8EyBpxQAxi0D48R+EFOy4CkmItF
xzFWSzhERdbC+J6sZqc8hFpBMg+tB6sPV7YGWpzRlJUz4HiEwfefh9KkGLFYLasKUM7VdB+HqxeJ
0Mh0t85xb0lJLL1cWuzWPvUvnID+/u0wft9LocU7ZINses6REL3f3Zmx0OpkxgyzN2PJPdBQCx4g
t1+POuXEq/8wS2EHHLSH0liNIlMR87JmQHIPk2fzbkUmVLKNXDQaOHKL/8qbxX9OoH8jyuc4UprG
uuYZ6QgAiDjikzmoCAVsQ8JxiLYRPSaHZV69mdIg/0pcdGZfCJigeP/4Zf9dBf3/VkE8XbiF/edV
0C2omr8sgX5+wS/92dU/SW6Iuk6UTa5qMar2/+rPrnAEdx72C9w11/3QH8Zt8QlF2OAmKhybf6wM
8j/0Z/fTGlbnI2eyZwd+8I+WQOJ3+dkBoIgNVq7+cAymvxthw1GLIBZKeWR3W1GEnS4ZeLoqPJGV
HzagZklVmCmcwoYzD9i98OSSY/jiATh7kiXCsGWn7TNE4fY5Yvu7/dM7+X88YH9/lPHqDJ1fnxdo
mLb9+43QI0ETitGzjulgqTcJYPEOUmm59gRyX6yTfN57lQ78v1LE4P7+Z/P8/u02DFCF/B8LPFt3
XPtjP/DnBynoCqTxPqmPYRS+FHWI/jD2iXedeQQtAruSzhlaRknj52w7V5PlUfiJPvw6LeXy7vQt
R6lqmc1TlNOnldl9TrNa02dbnCP2xcFINW/gvcljOBbdWVRmtbP0iuIqSpcwmBew3bHBFbexMWNY
hHwmWF4xHRKkwwvZ9wsBXRcjS+2bGG+579nGFyixVJohufnc9nBS49PaskLp74nPlJykrBJRrTPd
bBfhl4o3rNY53CeW/qw1jYZJ13nsQWflnBprbjuOXZX0+jBAaPE6cTbKHA4zt+NNRlTcTzk5sIZz
xoGW05CuxCoGkVjQ7/5SgtgicA1Y+yzHNMQEPHfPLg0iMAR0oju+LuIVkUdtHZNtNu8oubL3k0ca
TbOMsfV126jv12PeBV9dIoKU8DSFM7rNPOfoTeAil2zHnuz7bsB9T1aZSwlHvBuRk6prGzsCSsuj
6FW8LTtn7I8rCZL+CKPs7ieyWfFGmCP46sQW+g7ZKnRpjO+Q4X1po/9srWhZi30ahI4oSowReCbH
EqQ4ap4qmlIOko5WSGMWo/so5YuTzu42lnZ5l5XNtGODA027p/PbtxraaYEfTWKnp3QrNh1BrBnR
bo8MimcyNoZdpiegIIYh4Er1qM9yivsF7y62VNWnpyV108CVnfOGvbU60Lu5bL286g5z0qhl1zGC
Yj5LCU/jRMA0uxnqst0TbxQgmF2IWq7ASZmup4gxXglPjoy/W6M+3AoqyKQP8q/4zpNuLRJaatOv
ZUJNqgeAkx67YZGmbzuUBwZcew+4MLGX0qfS47yijNYeH+jkS6bKr51SDZuQlUi0SaewFL4L8+C9
THkwg1Bo0r2hq/EdObRYGxFjwMF+xaJVv4aS3yRvQ5LnNO2VPANv2xZqy9Iv5hEOeDq8rAZw7zyD
Xn5bcOb0gAz7qeGqqLXuWxn2aR40XlfHG5vkXrLtqMXRtip052sMzeXMItfpxLYfGIkfZhOczYE4
H9tjLSxXTbBsiihoeizOrywAWEjTErgy3WZZouOMmX4giRrzKOjKcxOPSRXUiFhvrWL8WmcuPuqT
ro7o7tk92P/1Zog+R2tIUt6mSw+rr1c1jS2Gx09r1t9tjgnzNuEiRjSYNlxnI6t97hI7BUqQDLz6
KaLwu1YEXRM1VkgJEvvcALuCBtIBqSEeuZC3LUKUhg136r/qadPrVNA1EshniN6P7bpSb4i6ngzQ
FYmirbdyj98cZQfNZdulH/lWrRvw/xvL57w1NcBs2WhSe7yfQvpvloAngZjfZN9z2D+59FvxjwyD
tcXnCDqslfpKLOPwUkZTnrQkjGX51s9dwUenWdor1Sz2Td0KXjFnVKXtRsDp6co0qPY1fIxbdkAY
qGn4oTWsFemETBJxDlCKCysB0n/byBwoO/tFJQM6gYcjKLzOYJPUxcW5IIUAj5NXwGcXssYR3dod
KNaFCMFBQ4Z9ULaN84oeQIMVb07mbfKI/rZAsbbXfbQdt/Hj2hm/KKjqN7E9e/Aq7VT5oauDOUWg
2WZjq762onsi/2wfB9QuueZIx0tv52YeaDQnDnsX6dfyhZvARTUUmARLpuFOkAi9js0hRN/RIMrE
dLE9GsisNqurXn6TGOwZWumE2amRRghDwTnIcfOdLWz8V6BpYopgFvgnXY0QMdVuJbfu1Igrky6L
o4dEBKCiDYkc8pxZ+JW9OaBwDwcZnkPHIB7RUk3MYhZczNw55bwvR3Pm7jfYaRNwH6eYPpLWbgq5
4beF2T7/Ozj+NxYGEx8J09Z/Hhwfv6+98O3373+eHn991R/TIzzt9XD6ATLjm/2aHD0diJIEbYZl
wKFJwWWo/F/nAmczEErsv1YIwuos+mNytD5566Tp4S2Srukx6/0D5wIn0d/HI4Pw1EoeExiZPBJq
fz2lOnODI3KU5VEDzCOqPYW+UTpsYf5DliVl7gp/PT+N526V+Iq2ngOI96hQUegc6sKiT1WGlH1S
bC9u2lUqnFbR0F7lwyiyW7kZG3NbRPb0QktyXQezKc03bxUfjVWG7D05knpAmqSNBJ5thVhpsj/j
2RUFuNrrjVhFTQS7nk2prrPGN9E8F29qdzLmjpKXLppoOqsXi/0QZoa2OPbEZ1ki2bu+ZcjSu0Hf
DGkS3QIRcw/lnOSPBhczO6fWQotlRFcvsejrvcGT5dR+qLb4Y+2v4YeWO33oukUTRdeKAegpQzoH
DrXo9/3YGEGZO5ehF941XMQ6cIsoesWvibJoZgOJ8J4a66TGxZnqzZ7daXkYExzzq/ysKuUcG2aZ
HR0DjGA4pW5LxztFZQaJcsruNBc0scOG3Bfz6G6ZQBU9bUjezdr+MdaWvtEB8pw9ym2Ofbtoh1Bb
xMmCEH7KW3pyM9oU6G5Ml4AGQXXNehWtnQK2tWto7B8FLvetwdnmHIWF3Fts63dGbUq+a7tcqsFo
r51EC5FBjUd7lfjnrLe37chkSiFye1mykG/EbmZnE8ELtIpFgbWuDHp2B+zXX/UiafcMxdRZD5Gx
Zzsdfh7cRO3g7djvbsJB97rHv3IdySLz849txbQuLtwiH4Ikdt0Domqzw7mfBLRoGFt6m5As1vUH
6w7vK9jC8Qf4GW+3wKJygT+i8nDdWBdrHtv8PKfVU9yL9Mmd1PymMSUS+Vmkfg1qYbhyNfwAqtAR
7BOPjUMVuaxrDBY38brCCddljrmudbBwPuGTYNOjmVZ9cGEeXyZVA2wvzeHWKBo803XC/F6hgTWb
RGiFc+g1HHm7ht5gmnx6ix3Tsq6bbM5g6ccGaplWCsS6ljI+NlRwgosDC7d0Uy4eGyzD6mmfzQ2C
5eaITxfXMwvwVvBQnoyluOMhfUDaoh+zL+vrxjbeVF474ZmS9Cm+qkT+bCeNc4+ZZc8AKTTq33sr
NPZ5Z7KD8gdvLL1vxHrqZBuF83KL9be9a3vDLb7R+RMuZ9pz/NLt+idZTSaJ9z5uetoGnUcrbNOt
1/QI+nnpnUblGEyaYcsqoIrtipW4VqT4vOchOlSWkzVPRj5aGYBVyApU8uEuVKSLWum2GqGFlH4Z
bpS878UATIOqlNLGmRuFOmH6euw2Osu/m5r1mPMMQhGqy7aVs7iUk9eH7+naKIt04/nc4ej+sDS8
j72isj2UGXaPAoKlh/Eg20zDarDWOy/9SpPNrB3ccmDgkyqnHBPKMaTWn5G2cKIL9XqEbUS0iLRl
xhmeT4rOpHQUcceqvazRwzmSWO+zZXbZ3iCHWh0g3jtlMNAOQ6+2CENvW8qMH7kQZWHDvspJZoQZ
nsRMjsqlj3gxuPfxzKbfGFsFcyGCbhGB9fQHcPMAht3ZULT09XVsdlesUaVOvh9LRuRMDh6XuLRv
J8IGO7n6T3Q9H1ipSd7jjY0z4JHktnHV4PFsPoitlKcW3rjHJGlfl55VH7PE47qfZBjIDLLyxuhN
6PzCiPelM7h7Bff/rjTy8xJ5wvEbIRVUNRlfhaRoGXU6K+bsRLOlXw4JS6S+7AXcEts4uWwRpVam
67XK9lFEdrJt2LdpO/yV+oOTA5WwjXYRG0KRGupoWd4wSlG6Mzj2TWfXwxcGL4NGU9O7mlHKafOF
DIt1KNp3DbYjIMx9rvtFu8zf6rn+yjOquVmzyfi6QyJmjLiub+i1/hAtItwRB3WfJKm7i2VpIQ+H
Mj/m5H9vVeeSgaCp7zSQf/i24D68m0MRtI4dHbl1hgc2dfpL5ogkIJDlfhlEPSkydUZ1SLGcXDmA
3q+xL7o+i9IsqMY5fY0NU5woRmKEhZ/WaaVFLZROYSI8LGAY6UC9UzqHy53tUVIEXWjfAgF6WhzV
HWdIEkjA5bKXeGChvIlxrcHVCBnmNGnhbaLdvJkM9wqDQoWxxeRc0GDrGPn5KJKW9A0B6SICOHNX
zRElNMuKgqN3cW/zC+zgGQ9sEWki49a4WC8mvgCehdKr3rDLdtfCWcR3jL1qJ7vF3FKgJg52W5vP
lAhV4E2oNq2wuOwIfFak2cBxZ/pYf+65Dq+RTZs7bB3emZgOHOcYZzJ8HTYYZjzcZEqy2zVy+0CR
zWvtWsl5pg/tmX53nd5bgbEwbW0mAfg1fu8qcLyFqd+00FG7TcKVfydTZ9pDkGreXKfc1K2dBea0
dJemZQXtW4VrHwvgvBdQMMuVoIfs68gZ3q+mQt9ms9KP8D6ewwa5R+CsZHhwyL1ps7kFL9S46Bmk
ZcoQ/B6J02vYfDMDekvOjac/ARuNhjlLxByWJo4R+JYxqPQtCTDfwsfiaZxe2mGyvU0ND2CD93JO
/DIyOrI04Kls9iE/SzP0nx0acw+9KaCaWb7BjmSmwMiFAqCn3AkajjgFVxUrS+fBZNFM2IZ8Kv1/
j61N4d7l3/n+v5nvWTt6jMT/eb6/zfI3vJxvfx7vf33Rr/Hesz5hJUYP4Jr2Vgga+8NfIz7TBDkA
2yZfY3xY/flXf4z4a0JgXQ0hTK4njD/Ge/MTFAWJYMYPWb/uHwnDXFh/He+FDoLVY8RnhjMwyf4+
3jdD5paTLeqT1WnQ/qx817HE3pksgS8SnY+HnxdpgMDx8+Pcb+xee8LalOLo/whLThzwcdQUhZeE
e43ymuaRkrb8yiVCnN51AKpfCX05X+Ril6dYRPlVN6ZG4K3hQmyOSXEyOJLu7MyjtmtIy3Na1Rpu
5LhSaDp9teyLWVDzC1crWmKj2hX427wvA7FF9+DqFOuyh5ntl2Gcevdu5pSBoyOJz5ywSTiYxALK
jRdRVvE2dFr80mPCLshYqiziNtfTTIX1IO6inZYXurVynZJ4wq3Dcny8oaEAbsbOrfOlugHSw1Iu
nlAZoPzMqRUeuhZXFIFAis60AlSWJekapGXMMySFfvikblyD9qHRD3PeT7jnM5NGvQmlp0MoHwZH
bEQcCv3bOOYtGPMsTiSaKa4BiZ+hTFWYbYqeavfZt3tcKIxahlZQ9eXRMePH7kLhRABR01o2mT1E
OCEAKhkx5EoqhNWSvmOXmVsJyJS6AAnrTNE65hiAWfdGNoXNDbg17aiPVI7x8As5M2l0BA0WiYk2
Lnm2acM+kpXxkJGEw0vV6sSBSXhfBFPGzvaq+Y0WyWw7YhbezNkcwxnDnQXBNjtTgGfuVWsV1Npz
MsvKgcKMulSATYa8P7rDtHH6ONsVRakCbNLRrTS8cjPE+RTY0B4Dq0OPTO1IHdqFlp6mGIvnsNQA
92chLdULsbnbPLWfKIiOLiZ2oTuqoJ0LhXbDlxjcF2UpAhx4FU8XPg8KT59KUL6m8C431EwHXqUZ
G6KzSJk4sQJKmZ0bz8vCzzGj7GGKbe1WY6ne+ViLvN3gNOY5tMN8r2GVXgJBAeb8mfMkmcwwt59q
W5QP+E4z4bPFjDBGpbU5bTDYOdNGYVM4lg0HRt/rOAr3fdkdRwT4/Zhn0WcwCuaVtzg4J0Qlx0eM
CC2afwUjI+iBoP7gSYzQbToLPjN8fyWnNrX4M6Ej+qsWToijfExrBv+0t0zfoub8LDBP02uQkNKF
J9YPt7jUjSsxTepABA4AQjrzt+7ztrmgyJefGzqS90PoVF9HIBGiboYNjAT3xF+62EJ+szZzW7nX
C/77S2i38Yl29eYxAt320uO3LFb8lfEtVY1+pS0lUl1dm85pzCdvZ6XV98Grw4OQALTosWTHS5H0
g5e5/QstO/nzjID6bI5dsnbbutlzTSqJXlauMFvrmj3bfGPrOWO3Syr7alTUgMIzzPdYk+bb0ivl
aZzoSGc7jGfb52u1WwFLzl8kMSNkfj25K8N0OnE8Q0tWUcboLBiuY+mS+U+IlgaWVs9bNfbVZgyh
v/G+dLQr5vEm0vQNAOLxpHSvDFiUGZ8tRzNvO615SpbmIa00532SdPX6urdSdDGCOnhvqiV9dJrU
uirwOZ+JoFY+G7QwcJLo6Fmtcz2PDSFZ1bcPC71GAR5l9c3umUircVF3ZugtX2t2/TWNNKBxvWKs
6CKNrKcotuiuruF+rW1eFIAvXnRtGaL/0lHTXdIBSQ0AgwuONrGgzzenPqmit9aMk+/5iBTeDvXZ
6MNxK+1xCuKhN18MlPuDqTlMqNM4zmdjWiugaBVHjewMjSvOivUbplpt16CeolzorrpkadviSOoE
q/zVTjq0CY53TP4cfuJiTKeDsXJU1LguvLNoNB+GLnS/ZmPB2r9Peoy+7uqPDcMYUUALccrhQnvr
yYFceTYQPHTMNa3Sr37/SJRgA1jntL4x0iLirKbiGffNjYMVb/aj3sQaa2Iew5EXHwFeot5UkPLP
mjDUDXV4sAWpk9p0+vSt5pl3L0hMHyMtbDd8UwxSadiCray8PXa26ax1KzDRrSDPqkb+UJr1zvHF
OAtnaGmxrFnKAQTY1lg3uMgpgKSN1L1G0cnOsa6QetPlWwxvA587Eq01TU9Kbx7g5+obVzQxxSZs
CBLgj7uE1fFe53B6qUWjtpqN8rSx2rE9RFp8k2dDRId8EgZN2Qhia9Lap5i5dlzv39KldO9rg7x0
jBD8GAFPIDDTVKcxzYptQ0Q3v6ZYDOW3LQcas/XooI0TI6dd0LwEdUtd+OQWxLq98S7BcvFeT9jF
oJeKnLHHcj9HdmideIVzYNCMulGyYhuUZ7K4K0JN7nJjVkcBjnqjsykO5lZPzloTOb5dlmrf9VMf
WP3UfaElFNyAq+jZcLLXrhVf07pC7eDxeB4AhsBQbsf4znJrJtpWUfxRxMZmNqf2h4AHvu3F3D+k
ui23H75tFbHZBEzikjzXwodkEO0Ny91uP3oIbHNLBe4QpaaglcwD6WIZBb7eJtaOI7baxMIBWY5f
G93KX+tp7HcRtMD3guPIls4b/q6u+xq7+feGKpwjCJjVnpxlARZwh0e34/kzZKvDkHT6UcfNEZCp
MnbQIsR5qbT0m5e6kntnrO0BglJz2ob5Je1y+paoFtxVXVof4f9U277OvQNKZbtzJiYvjgZynxnx
cJUUirhNPnFa7oSmBTrOzc1UqWFrOm35rZNjsuG1PyY9zS/9HNuHcTChJcjrxQJ/U5Jr9/XKM3ZK
yG+1Xl36HlJECUydbdCy5xatUbGtvQiY934c28kuyRYmjJwy2kxXN07VXBwdZkVb75exoAWcgtB1
J3jvah08UbVEu7Kh6Rbwo+HbSUlKA1x3i4SxC6382iw07d5rKTPL7d47UH2G0dQsLmAh7zBmxjtE
48RfFGkyO5/h4/ac2pMs3wNrUUG3ADi3IuX6ElluXw4mJAbNMW+1Dmc093bnEY5RcljSEFO4FN9p
cwE8OqeFn+CZ9YkzSR5kWczzwOwvoyG8b0kx4/fU+PjR0XSwp6G82Bo1v15HQ94gezbuXtUfJ1S6
A8BypJNkcU8FXfd5Il+t0Hn69yz1352l5Ao7/JuzVPOd+eWvJ6mPL/l1khLC/oQDCyWJWiJ8c6sX
9I+TlGF9WpGBLklnj43d2mDxh83G/mTYhreuRHQHr+KfTlOApj1WmASwcX5g8dK9f7IsQff/62lK
l9aKScDIoiOqkBX7zRWZtf2Sjb2X3KUZS1hvg+1vqsGcZvatF1YWorNdN+1e5TrFPah/WIkYuBOb
MtJBjdNNTeqViBrF3j40nKwz77kTMQA8S9xlmb6xyeeQ0yuzA7tNfbzr8lp/R54esS9wc0jcTSNi
lzt4LxTWexUbmTvslWfBn43r9FSkpfhhQr1RPpe3+1VbeQYTaPaTk1m1r1SEe61z8nuJiWOPELkE
ppfrt6SQ2PmXpt33HHAa7jB0ckFdXkxLe3J07atLoRA6LWsDKMIO5eWU2SXEvAkwWcnR4SJ7HddV
NNYXz/aRV+L7xnEz+pjVNN8N/RJ6QWWMRbM1K35jHC9Lx9YboH8AZSm+qjkjRsNH6dNof03Ihz+1
gx2nN9Ig00Vc1blNuKOTVqG8jiCOTaygg5jEHsKbvMFvdUJjD47soEzxl5hfwpnbgcbMRpvgFEYP
jsXM5bdq5sw18/KPiR3GV8s44XnHmCL3tjXpxwg1f+sRcy9prEhpancwnGOgSczqeW6YLqOoBkzj
OkNx0tqSRK8mqcDeFOHi0gw0Or1v5hYfCfoyWdQ6U9wuQcrqtgns3Jm/YLSp7Tt+E0PfGBgopsDL
4ylIMG9jAWAkKrQ0/uE0OfSjKMkObWL1uzEy7UCuUF9cMM6lXnDyQCHLosCYO+Y0u2hOtIyH3Mhr
cdGkN1INVkD4sZxZQ0eS9vtYefg4kSBuUAkWiLGzKmKy9TOWkl1datWZdnWCIXrZ6051MkDduRW3
X0LDdLjhz6daCoNZdWdlNZLBUibC8nWThFDJORVWid8XLaSiMKM61ccz4br0nwvLtIJi4d27IJLx
t1rE4DyAC6LAy9Emr/qcN4NTU8xAn/0cMxT6jb7mas1pWqm/Busunkdh453tKorfi9qZKxyWDruL
3J0L7TzQAtGSfZsYATU3OQ/o3ld2WI5vRsEaws/ased4UxbzcYpm0DcttcFUsua2Hh/mlJMiIR8r
R7KmRVBsKDvSuoPeFM6ujJLkLpkAdDJ8DTHuCFoguLLZCK655jnpgiZVMLiqEOPueaEUpg4MzTI3
KuavGVRDsTq9Sq1Z/JQzS3Rnl6TaNg0PMed6Wgrkh1bq+yZz+iCOzIiuFRYXgLYdhvNccxKqLFU+
7AbWApxyWBbjjc/d8cWgrmXfUVYbnSy9BXTWpcsFi9U3bfFKrinNVtPGpe9b3nTKbPEV1ainu6hn
QzqFSrd8lyjM48J0pvZWWDXlnv+R1CqwiK47cCeaH6zam9TRkDYeWOw8hr3P9dgYjx+JWFNVzQ+a
xZ9kDyPJTGS7PAyZwfZjzGIBYjqcp8CtNLwNbatfL2FqXCyMzZxULS8ttmnE3Uyy2fKzuU73y2S6
p1Rz54y6cG2azpMY8bzhQl4CfhKdD27YbnMRraI+fyu1izh9BcZimReNboxhZ/ZxHiCkG1eQk72t
6aa45LVkzbFa8SQe6SxJAoJ/Bn/nzIrSr03tpG+QyLUns8mHL8y2Q4PBzrK41qxpgH6N7F0ITqdH
lr4kmwmztFubc0Rzxf/BIrOirQk/vJ/o677t4sI/WcS4YE3MEHYrnX10jsNs4gSwMVpbjzinNtG6
JamGg1Y3ptqGtNHQFKRkwaZJlVXv+i4lMo9ijszPJK2fsdnbnf8zTuuVunGw3dG52BIbXdQRlOqM
uD46Hj46Ysdk7nJNhtFGTdipy7C1bvLCgGiKQlGI67FR6prMi53u3VqZL3U3vUTTRAquYx0pApEg
umyGQe+gfQ0pDu2iKuDyzqK9h43ESlPx/IouYgL5RYLNyudlPhQmBabkCjndReGJxNro3lhuJnb/
zlP/zTxF7EL8rWn5QfX/AZ/x60t/zVWO+0nyrRwISKuXZB2Qfo1VrvmJiUb+WYj+Q5+WnwyyASxT
TcK76KrMYn9o1MYn3XJ16XAQEqjecGz/gQWFYo+/TlUWJmld6sxnLq9DmPpvU1XP6qVs0kQdJiTT
cevFGezEskzgugF92dHZafUYx1L34iUmu3QjKZOb0Z5UMFCK5QYNoDiIDIn5jHI139EoUD4MrR2+
Qp6eqBc1OTY5hG8PbMk4lnu8R1eJBouM2g7ulePEIzRAHk/Rf1HTzTMTCiUFQmlYEixpUspT5/W2
9hKcWc08jwJChc1ze0HQ/tEWKDC4UmZrl2mtdRtjfrvLKC+kKHcatK1ea+aJeyJWTHYBJfWkZmzE
OLVboPhqtq8NraHEpzOADfSFaZ7GxTWP3oSBZjvlrEF1LjMvgDzXfeenCPy7VomrmGrd1kRGrFn1
OZy0frIRMGzaDXJxpzL6iUZ5YAvqOVsCk8WPhD/4AWAi7F76giMYf0n4vtiypg6NyOZztZDc24S8
smcLUey5HPXsnjImcMBwhW/HPiwfKwzJt13bDPMV5UiRRACATOzTaoRzIi9yEfIcqwHaL3HlXqaM
11XbFW9kyja8WGeGcPKtdHLod1+qVxG57l2Yk0Dx0Ut1EYQeTASmolHtHOp9fYn+OVVFdZuJ2ruT
FFSi/bMBPbS8f7sBO+Y5txNOsnG8Rg85Fk8fXEa6fNUDuV/3ohGAvknxqQL4dOWhEDAMipBi2xC3
+ZF4p3nScrgFmLjVbdbUxDwWq5i3tpPipGnZvZLE660g4VjQHhat6Pidhbkzy6T+Oi5F/aXBlvdc
6fgANt5SS3t14rXvWEBog+piGjJc/CmXiRHGp4DRezCaJLpM5oIh25tQnzdyMF/xD7BG5JMnCZfG
2vjm4kDBJsAmtapMJ6J3VOeJP6VlcgiduluOkHmNeZ+EvXY2CEqOmxG/MWF6UozkVimM6I6xzCTG
57Hq7zEkS8QrcyJZ7WrC9EVj20+lmK3r+GeGkMkVccj9mS60P6KG0fSRO9R+pRA/IonzRzyxxgWK
B30NLcbVGmDMPsKMhMrWZKPruO4uaj4Sj/BHte7UfUQh849YpFG1BCJZgkm2IGtyEsuZ9oBi2jIU
h9dOUaCSrEnLmMglVefROf+IYaY/M5nGz4RmVOhYLZw1uSlNfNfJQrhTX3Od4Zrw1NesZ2fq+bFe
ovFzguAXaF6srrHV19uWmGi65kUTKsXwcKaGcLGGx+Nn2w4j+8DlrT2Wa+JUNQ3Lmp4oToVxn0xq
sqZT6XNjp9QB1H6XJa/hMOsJUVaW5n0wd9N0pQEgPrLVlsHslfdqcc8d+jAJCNGiO6rpNCZpv3Wo
0tpaHaMxDuE9M5X2LhfuNHlIl1u47CdXpPs5YXCZq865YQHxgPMhCpxo3GOrkJ9FsxbU9BzblrlX
t0A274VpGv7QLFTTtqSPI4vS8CFHXXWJe+0IN27aVJZXelm139PZudEXI/xSN9l4mICUPpT24N6m
g2rZ+ICHtfJ2uBN9aO7WEmIwH/G8t+zlJqndeZ9b1IHHcZvvZsFmhAqWdiMySpOSplEVIebliwqR
ywnT3y5Vc92NWYibOR42GciefR1ySk5tTb9Gyxxv7Za9D8PtV2yv9Z4jhrtNwjncERXDEBXKdqOE
UR8WpTgADoNGqW4iruac1H7vRK+r8ziIBKfDzCGqTiuj8nM6uJ/HtB4PehF1T1TkdXwwRm0fNdOP
vrHz/Uwefts1pFwHYYSvZia1grr6mGbU1CqgpbuGfuxtTL0Hs7DkVQkSaAejluBKxb5tXwGVPOHS
o29P05xLX8XePll4NNFZmyARWghsg704N9TCU+xGKDJJt26ddEhodfjZq6EKm7IItzx74xscA/XX
UmWKA/iUZC8VSW+8x0Pjh4nh7gqIHXu1DICcxlB/RvzUAEvBj1JjudywPVRXcz2CN4RNfDH5F9et
PWm3LcRjhxSbvhEeiAXqne2bxiB77SPeZvhUpjQ6e1nhen5UyhqmRNI7m8ww1YrMZRtmjejhEpor
/e7CvDGR9H1GXorvNQ5ze4dT0d6pnOyEOIyDv0LwrdkVf+4qvWWp15Z1kPRsOHSzubfDVF1wbOg3
eNDKwO3WDtqcj4FFp9JktJsJf8XBIBS/ujM1ThNO+t1k0fgdEgDJOHAgMFC6cJQ8B20IPg5P7E06
17T6MRo/Kfrm7mOWT+8TfLpt5dX0SYTGq+b1PxI8pS8ktSbKyEudMnj5VFpSgzvQUhSDXZPFEWnr
Za7Dp6ix9pOZvoZ2/w3DmdwvyuqgFbGo5tz7Mg+zF3S5MgLHad7qIs/8wdSPWF1IBgmj+o49dgAy
pEE8JfN9GCCUqo2xzNZ2sUNxB7a/2XI8zS6lsG/KiEQChVz9tugMNGoDLaTbjHEzVlvsfstNNHfh
tira9z6NH2cVMEoxXySLSZGOOZCeh5UTQKJlI4H7hfz5/7B3Zs2RImkW/UWUOTu8BrFHaN9S+YIp
F7GDAw44/Po5qKx6qmdsxrrf+62qsqRUKAhf7nfvuW67HmbaIFIOpnPNLrdL6zj7sIri2cDviqGw
FdiUfJKIWeD/7szuEfvpZ0wbetBlAAQM/72GVYIwDrAYT69/DjEsXaUYGDLb7Ttaktwv4XCmqRKH
aIoXCEYfl7hktI+5nquTPUrqFBGRc898yaa5uJY880jVnrk3uz48WDk2NSnyQzeW8two/eQsab83
cQ0xRnYjmPLLL8X5E9sUfj7u+eBuEaKLTVzZ87ac65ExF0VDc91Xez1AG+6M4GdMYxZ+yvhdtK59
h15Fej1wmb8oniv3Z2VVJuLVQBd4msmLrMcvCOtvv5porDJ/9ZiOU+b3pcQj1E/HQGJy7R2cshno
5M0YeOmBE4v/CPU32ZIEyPdcJfWdVfvxfRc35443vSk78DjiNp17utR9ySNqBgkqh7a2NMyat7bM
XwDue4+r1fAgp8wdmN3XzeOACS7Ke3y/I1wNBuQbhy39auB1ol5oeVXggNbDZmvWdyQoksiZwgsJ
kU+0kGNrVTgHDHEXT/3dUmbQlxWiQ+9vcll970qKOpdeP0/9cC9NxZizvuG0RtbYW2Y+97h255m6
1ngckmgGcrbB8pASZ+KWT7G577hXImHB1atayhqRfazZBzcJmmK5t7q6+E/V0O9/9eLHdev/FtL/
vPhtP4pG/ZMxab328YV/GZNQ0x0i3m4Q0saCl+Vvcrpw/hDgEm1i4I6PpfFvqVX3j5BUKiGDNVzA
NPsf9z7H+oPeHlxJnk1m+iuV8G/c+74CuH8PyFOBwu1RCFR/k4AoqKd/jh6Eoqd2J26NC9Gk8QHh
H8C+07mnqlyKnS+Hfgs9zHq0S49YTkMG0mTRPQVmwKmmaKbnmXsbGhOii9mq4FgwmXax2ed1BDsp
j3y6b3cACB4TaR+dQo3oT2sm0gHqNBT3E1yqTTElzA6ZyxFyyHWEbBIyjK8hHTgFok3rlNaTqunU
ldLC0Efr6a0zjf0zKjhnbJ9KMzx85S9hIDMH9gtKyactsQJRFfkwhzOHzMZzD+3kOvXGzofqMSNH
doZD115mHyPWRtOzfGAIlm3zki7lmQLHU5VoVDJimWeni8O96gdWDwojPejzQtzi5rU0gJk53o6a
uxEyM+bKzSxoLl4gfeyIn3LMclv3KrrgiHz3KAXmXVuF5k1VmJc61tU2xzq9enOJRaVkD9o2iPcK
hFLEA9PsgtqE858UcPA54WOp6CLerOqy0CKx913DZ9SATyNuuNMNji/32koojNM1iRfG0dxsinJ5
al12/mlOX7m2Wi9T5Xon7fjje202dDoTF2T4aTfxrexmGo8xt2Yd1kkjNcVlrGN7eaKFsoDZmk1N
YPwEaIkzdUMO1lj2g9fnHMvrpl8i4TawogxHYUHCugbbwa6D2zCB37SbAnw6XNrHdjpUVt8dLchq
B7+qOYwhYvt3uiJJavhKsItkRpWqTbD09giYOXOvGNcpbTM5iu2MYuEWq8aQBRYfTnFrzEwFDKgG
mrDJAaVy6bqbJi/hsRM8bFboNrewsfdDsC6029dnsh/K694bK3Yfu4Ulv2CzbjIDe3THQTWfHkiu
Voe6bQI/wQ+/UPyxJ9srhuXgcH5ez4xc+byXSQz07BrjV+kurcwlFbzWn4W8eGS/+nkLYnZC30wZ
TIV23341+ZprqS/cMf0wfTX9zl+tv9ZXA3CxlgEzByHwZgw9+Aas+8Zr+tUcTDaN85/yKBQuzLVb
uA5b7ilJi0CLHe6xZhouaTtwW5zNQJNe4z97ivPZMqNqrS9exsmjdeWr1RgjO1IwyIj6PK+1x81a
gIzNiS7kKRhm0pRrQzKDef1WZGtvsrtWKLcpZcrlWqvcrgXL3lq1DFNVRnQH0L/MD4DSLHqXpBH1
zHotas7WymaP2q1XxHIuZ367djozr6bf2aRH+GStpc/pWv8cSJ8maLdfW6ETRUE05DgFvmStjVZf
DdK5u7ZJm2uxdCp6xVmJsmlSfMnBJy6YmqN7F+Zj8hx/lVN/9VS3a2X1f5TQf2lDZGNjH/q/N8Tn
3/qj//tg2f7zK/7aCe0/aCUlKWCG3l847r8Gy8L7g0kzxXBrXS0twWySf0mg7J+hxx+B4HGEw0z6
H1uh5f4Bm8cl0cfzToUd1Id/Yytk8PU/NFBouS7ooxB3JpMcm7/rn/dCDpDG2Db40yfmr2+j4fgb
wjQ/A22VtwuEkl1qmJzjq6Z49KfgBjbM+M0b8/ZJNsYTfKf+PDDW3LTBmkVoBuM0x7YXH8YmT+8J
Bxkf4PYZCnuNaI9OEPuc7Fzma/c1kDGbSERWEOAxOPD7p8XsAuuWElPRvPQA3yjWYfFr7IMslJQ3
GBfh+UWCEYXWG3y9qnI2cUwDMFStRHDrkRAq25cygEgITwaIpXlOQ+1ZjJbjUO38VDj9Pi0dS56V
k2QlF4S6CIj2aSKGrDxVTobNb2a8eHPSMytfGrNh3uvEOjgElj+7pyFjeePWMWd+/kyQx2DSYfrF
2G4paWo+8joOfiVeTloKIC3Mn93KFx+hYgEEE5RvdrlEZYPVcih0Y13gRy99NHghwZbc5Io3Mdfo
9yNB/3G3NDABtkGTH6ukof+qzhStJrWtjrmhg90kAvd9Hqn/ALiVHrM+e0pIwPNmDflNy4n+mFvT
a97gl83xRm/MKkyOnDtACrRVkr5lOkOLnRmoUxdz0zjdJcW2+tYnVR1hVLy3K80Iuh5D5OLE+6l0
PNFsM72DokMvI45eaPuU6OJVj6rezKGZn4PA+ZFkDcP2uBie4LRDhEe4PCAYgs+smw0XkulAaRTm
Z6s+YB9/HJfs1SutT0Dd6rL0DYmpIrklfOVjUVbvTdWfq7Gpj4UiNc9Ed8sI09r0M45NyekCLuRy
nya0/RZW8SoBJ24HrkG7ohp/YyHyqO5d4vspxB/MtM0gDgcdo7fjbcF14+CMDurRQpCOHtrtOGIe
TrAGcrMhNh0PZXcTqMna+dDvT7i/s32tF3dD1wa50NXmgNlwPFQMg38EaYsRFI1+J1vX4OQ3Oxit
k9/gDJo711BPXGb1E/Pg8sBZh3BGJrNjXeDcHTLhbUAKkEWqXWqXOY6eWBfSfddZ4T6pXK5xqREe
Rm/63bhA+VB2my3eYlDCyZDVERr5jwbDVzS6dbUDecVEVVQ9YS272nB4go+3GHQ4ibHcYWyExGzp
Z9OtxaYri1cQzKeFEmXyTJKJuDLe3DkWG7vQ+TltXaAD0sk+bdyT34fF50yi2GpJ1JE3ab21eUYU
12oshovnKT7xQxe0W9tZjM8Gjz6GWDjp7qbxAwEgIR+57NEyZRytQgyPjBRokCqdgt1SWFW9aeMu
u5WB5e1RgIJdTDAXXY9KHpIn5HAUZLjkkOWNda6HpGPkaSv+Nh4srL/xpH4OZUtPUDyO9/lUmEwV
eSyScGTMHmg9/2oli+ou8Z35DEOgPlpqmid8mTxaei34FTqiGZTkHk0x6tME35whYccMgvQwpJ/s
38Cl6Shq2cxFK6dbK3D79578G8C+1KGr1xwrcUnrsDpg9JcM8A3rQMMZr6xghj3n3gHkMKuEpnm6
EYhoLmIZU/1lbeJo7R3u3PKAgADUN1i+achAr34m9W2ZGx98pN6sJRMUxxUNrTRI20br3ObCKrZ0
D+cUNGe/4j7otpkls9eqyzGIQpnJbixOodjHoWFsF7My75novGD0LTCqhTYqv1M2ZzMkm+Hb43Vk
qPTo2KHxVGAnxs7gZlx6QiphqpAC+iFJ+RjjybZ2MQjfPSqouPEwvexUrJBBlVL4C9Jmx/eBGGOI
megxn1pM194DCGR7H7cQho22TKmWGu+JQmQc+frjZDLo38Src64NFtCKsVc/QBp4r4fGPTpjFf7s
rP7BJ6o0bfoCkIwdKPDjqz9PcN627PHEkD4gIIEQja9Cqs+YyfouN5RxmSGpQDHFEVgLKl5lQ9cT
nRGrsdBkPQjm2wyz5t1iiPFmzkLcRvNAA0WNNVD3VPSMvvXVc5gc0tDRGzFZFCnm+bCRZnegarJj
DVY34cCqtdjzvCEZw5MIe/PE4N/deBOepsScHodgge0YMCNrVjslry08tlofjLmF3ivGGKlZEzX3
wurnvFozxdojNKx2TcJzsEC/PJyUf/TPxGDCrR0U85bLYrjtVXsKjZDYiiE/deu/0KLX7JYQH6ro
Jcj1OaTC0eGKldY63Q9Dpc9G0f5a25zRXwY8/CXQm2mVYS2/vrM4mWDY5o2txZzvp9WWuqwGVcPF
qtpKQEFEYOhrTwjBY6KYyYfn5EirgvWu9b4vq+W1Xs2vaaG+W01RXFwZg2idueTGNjANySn8yjNA
v+TqnZ2K4hMeRrjXcvmeSL5r8eWyxU8S38QNUEQYRSz9QLJ/VBKYqKCz7j4urDhKV6Pu5AQjm7uF
IV4kwDjcTyTY347Kyn3pcmAYtfNWwWiJqqKn7y7gWy0dkRSJFv3ZgbhG+8qJh7CIYnnDNUzRQf4Q
Wo08iS8/caH4NWAzHqpYbFlMG1btbHwLgNVFjrKfsswjZ5Jw4M91wLruZeUPa/UwV6ubeXAqb5+P
/hzhNa33tPNUV8u0pp2aFyca7flHn8Yzddyev5lCfoYJNvBOoCK/9sJa7gsbDxm7KY1vm9QfNN3h
heTHH1WRv/OxLxRTjjp4bn2Xr7UF95khPnl0MURGGSYYocrp3lVx/u7n3pPreVOEp//WsZr+aA9B
Ykc6zeUOFAi/aIadzgtjOypRsI/glw92zhJ7FrlHP+GdHiF6L6tXPfNGJsJJYzGN0jUzJ97n1ebd
3I3mgqNp0f7R127wfSp68Q5m5mcuY3W3CNvId+OYjsdcKvvOrbyRqXCua1ZWiWDipnMUwkpmwOu6
PBGiemyD0H0ER9qLiFXT4IhhSStynb787Ds7IOfa5wnvKY1MK5m28w5Smi4fmZqZ9BHVdxkisgHe
FpvLk8zmIeLufQ0Yl33rqRX+USftuZwgvm7zJk2iNrF/lVAkmEtl1k9iHQSkFtyhxQbeoD7Jac1Q
ZEWaD1sq6fVPsaYt5FfuYk1gxGsWY0yN8gCl+J6M2iVGM/XpFrMafTSNJedx9kb/V5z4tIxavU8B
mZu9ubJzbswhc7cEk8qdy1UflLRcmG60DFkbZTePne10GXqp6G91YQUMH+OGuJCSA4boLlAV8kxP
gmXNsiRml+/jNeOyBsl3kp+LFLNnHHJCztWh9cvsjdWseGOLG76VkxZPUCbio8j97CTciRNv3Hrn
th6xYGZGHxeb2ZvK18TK8vkyGjPp+yXtziFNCM0mFTBoJJfnM0n5MUorbRYb7dSSVrNEUIFDLEhh
HHsTwTL8cuU0HoO+CS9Nnqs7J0m7l8Z2u4LPX5OrrU0zXFG5xJc4XS2vYafoYOT60E8EhFhhI+5J
Q7hdQmkDhCzlPO6ynM/DBXmxguSw5qemOFi8bwlQ/mU7BpqdNRickA9iRwILkCSCkVM4HvntIn0f
/QmCM9Top3KpZ5LYlITcoI5l70Aq6j0Mj2r1FeqSEXhNsWSQJ8HGoYAj2PRrjEzEOn4gOo0eVbG8
dlX4BJut5hDWDj/qNZBmpH6+99SSXLqvyNpXek1VY/VspuSDbOFbh2mNueVr4G2uIBZQylJG0lhK
PAmddPfTGpTDHdJ1W3dBBctHRKIxN4drVS8DoYS8Pg6+Tu4tWl7nx8DPu+ZOJ1RcbEMYe61XYCOl
wTX7VTEzhG4POdhiMv6L42a2NisVfjs5T7Civ1qXcO+RqO+PeZhWIYUga0dTqR2Dhjyqi4jHgXqH
cMA6qgMCRQ3RxaNKPfeNioZq2FIRRVVCV/BZ/EFZeLwVBNuTazaOWYspQXT5DojZhOdyoK6uQKhh
9VFdcyVVKY8DALhH3UJyryB1HRYXM/CoZuPMsFGeOp7J7aDs7CpzN4tia/A/K9x0P0W9TpC7jPnt
AYbKc1+EcfZumrh5KvhcjN28mj6SZWF0h9H0N9JUcvQGbMbIQ6kRtcArXpd8ErvMY3XehVSa7HuY
AR+Cg/VlAsywKbkfN74Uh4Zve16sVj1ImclvqXaqx2ky3fMisymysLBu3dSEC2emlb1LChJgjQAG
KNqVkVVg1uwwdN46Tgtsg5/xpecUuWOUH0ZgpvJdwl7H4ZwcmbY6tRtK/8Twc9w2XNwfEQvDfVcI
68PFHngExy83MV6STYnUu/GzJj1kiT1uu2ZtO80qj7e3T6cfZUgEk6zXna3T8Bem8buRnwQ1UFjM
ya352Jply1FqSK4FV1oqLkNndVd47V6G2t21zOg3AILhIBCJS3dTXNF0UbKNx9ooviNiU/4S+tXR
yGKbDAo7ST15NU7DkrEQbTMzmRHb3jexQzIn9I07ZS/zo5zS44B350YDAcbNUtsdJ3Cj3JVzmv6W
0nNu4jjLWGjbBGwzlL2iZ+EfZM6oPy0j0IPkk1Dc2XSm+SFVIrwddQIXi9nfsfAyd4dtgwWzb5pz
Jsz7IIC21fe9bijhJM3mY5Oqm1mtJuI2uC1wTEJdBStklrGzycvQfv/iUdjTWg5dZWn1bsj+nUwi
LBSwFY6rTUGDyPhLaDbWIBPLaaagid/fQNJ1dNWw0bQO4XHALJH7CSDIpfxwQzvdjbxb1ADob5TF
XNKEDvulhX5XfutzxgvAWESzGxSVRhtt2zuPlMCmpC39nGc9nBACqJsqEV7EmdkEUl9TOrjryOUN
GEfbK9Gxmqel9w+mKPzI6iAglElS3KM/CLEdHFLOuxEY5m2vOG/TvWJt21X+0UEvT2HbljsgbcsR
M5z4PdVc0XKVj0d60IbtZLQWUST05kJ2P1Wq1dmvYLQJeJBn7AXbNJ0lUqdH06llFGfcQiMEnzSh
+aL9wX2No9hcZ3DHlrw61YMciygZ+/mNaTskx3G6sbHPvXKUes6Mto38TvmX1MOr1+qFg2OTwsBc
1rnzYHTbehy+h2Z7M5mzvYHo/lobLHkQQJ299Kh0oQk9eMOdW22gT+D4EsEIfCR2n5emoMN5KaxL
PafXzKjflfT749ynT51HuoGVdD/NnI7qRMIxbKx3kBolw+ba+dUTENyKpMN/bVSvGmTrp5QV44Kk
DvDSonpw+NZywL7gVY/BrJjxNElOV7oM4u+jGLAA6HHsECjm6bElYomHJIixNyBATHu3d2YGNdSj
cMfR5LkGO3ykvM9V8O5dKC05EduB+XmqDD4J1c4TRXdmLryZlgyi5ZzEW94q6d8UuSvvRs9BJDAL
mpUsGuvNDeUVJZ0GQWn2u0Gk8taiRvDEP/BHRR18Won16OQNiwflCmeYqcV5dtlcQWD+jAsJwKow
CjDh3jqi9+EIu6U+L5lPuYUwXzu2JJh0JKwHa9UCZc2MNxz8jW96a802JSPxmoSwXE7CSW+xJHi6
G6cjPvejP7bfk2A5EyaBmpFJrA6JcROHmJGWknpW8opnaUIWAAjt7/zCK8/SRf4jRNZHNUd9Qnna
imKnvXbJ+EAV1y9RZTzx8ezigqsfWodgGMKMf6od0ra+odIDdxcExKUy7hjWvTGu6S8qNuR26rws
Skq7PqRCJhQSVCblnlzOOnfoTxQVCpQL1YDboPVgisOHwRDIcDHJurSZvxcJJixLzfae+Q4lDMr+
Ebuj+TQFbrH1NEa0iHz99Nvt/fGJtY8UnEdloi/a4dy1iFFkQ6CSGXRQdYGBzpJl1q4TRXEMvfrG
USWRhMV2hq2VTSEmr8SsmL+LtDhD5MSDszSUbMzyozeb5t1lBlutAL/lJ2NIBvDmXBgfDaGOO1+U
xjFnw+sIh/uaxoO8YyTFFQk2XJ5ugWniNSD7Y1fz/INzFh+tRFYfGVaDu2ayYxzf6fDTyLxPvHgz
LTQUH55bZOiHRTMidDN/qiOZiekl0O5wb1mps9x2Omhoh/Or5oAKWpEGVlBPyCF7e7PJ6Kbwikxv
JSZcOFfLLEltMz51RGzcmlnnjpHLZnDM4vF5TtwXTgjuUxsnuPbbWR35HOCs7HpsK2HwOgUeK3xa
W08JVU4RHU93gdnHH5WmMIoyjiAiKYZvr+SSblwmjPT2FUxOv2nVmF44Qyi9T+h5iHAPewPdN6w/
G48pZn5I4kmvIhHZiQktjDNN5ZmbmssNx7upkRRceE332kmnvTD7DMg0N34ISFKg8c30cEUz68I7
WYrQvsWcIZ6J1JjeNmiH5W0oYLHwMY4RjRCoQe3Uc39jD3K4+jw9tB3JibRqW2dkRqWk2gmBB3Tq
kHBimie1MS1FSXKn1pMQq8w7FRH+d6dLAz7aQ66OMiDB1Rq65dAaOMQ7E6McI8b5+skdpEJ8ElhH
IK/RdS4tI3wtv5yIKRHybZ3EjPLQ1ObHuRh1Edl80HYLHS7UOPVcvLXFFs0RtJLb0ZafE8frHSOC
h9ngWL8QVjhL/MNbVw7TgU6k9kEno/WWr/NpKKIs2Evnmvd9u9aA4E8OHnu3Yz9lLWvuS7gNb4aT
DWebPNrw1T94082GeiukIW5FNc0HSwZmyOW1tx/gf/mPISQujDtmHF4MI7V+wL4vzqoPxifLshFD
tTXwKW1qltVN5QbkUYM+xbnpMgGO/MlhxxpgLlHt3IVJfovCv4bAws4uL7lpze5eeZPLO13lZC66
JKcgr79fkh6KDyAdi0Rao5/F4ifnHFJZxDRz/ixJP7zHZs9BbfGA/KB0dLdpiAN8k+RZ+zZ4brOf
DHbdpHHYzHiktlx2sp1I+vwgDYyYlI1Xly7W/mmchNpJUEVXadbUqRe+Ka4NPaYvEIUV0FRNlQOW
XyfyOidmOVHGgyxaeUtlV3CsoKrs+nGRh6nH9GXLgqfE6CZ1E5SV/Q31ll4k0LLPgvPdtWvaaT8o
Tv/ImT4qjUHHWZqPEa135FGYZUSJ7KubQYU/jdHk6mBWcBhSV22NeTFvwpGPBozhFLOTfaIMK7iH
H6NP0+yOZ8/wl2kDJQN6B7eOgRNjhN7cnXugyjdEqYsrlRI/6kCbuzGeSbEH80cyV2RgHIKIcZAj
K5pxhVbWza8QROK9T6BxJy3yNgYP+iEdZR+N2AFOdN+h2TRFPVubMFi2qa3NrUfIgRF/w1lWLN17
Vjoz5QPpciSc50FOMvE1BX6DDmxS6betXWssH7Wbwg5M2Wxyd3VWguMrroaPM8FlfIPGiiNibtK9
iV91EzbLrVss/HcRP/S2nu8myg1ooy1ew976Zics1mDNdpljL1uUko+wJrYHQifbTlOabHujFNua
MPLeMgvnODkUkSf54xIAzqWa143CAcpKkix3EBtgmuXtG41X+b2XDLAbLbJBrTqM0Km/G5oxiEWQ
2xagrcXCCVnTM3eQIxs13saPKszbh2loH7Cfl/NGNAFbuylrOr9K4w506BxhCExPLdmhqzMavxzD
H26+AnAd6/8mYwyG0BM639SE+Syp9JWBuj51ZfsfeOy/5uNyic78f2Pr16xLCKv8s4frzy/6K7pD
DMehfNpjPrwOp1d4/n9ndxhmE5shP0MBNFUt/z25DunLXSM/QtieZ0GB+sfk2qYU1yZILXzPD/4s
xf03Jte++b/4sfz1nD74lvwUDMN5vX/H6wcj5VvNnJjHIEBSnoi0EFJei9+QbtprNtmYMeLvcx3Q
Doe+mb4IbniRs5bH0acz3NqNl0FnZCLh+rEZ7zrfDe7TtXquW0vomppKuQ1o3VMbq+eYTrJgZSF+
CNbBLtsiLiQvEHzqV0t5ZH2qCaLISKLmlxvXlGem4MadWbsftYDyxNbHHc2WrGAbZnvhq/Ia43eh
ff2CIb3Sv4Huhn5+zkiy3XIe2HUVYd9E5xeBryU4eCMJmMl2EgXW0Bic20FZprm10sZ4NhwXOijO
1XEnEaRwmyCg9VXWOmQUbH1rdrrcTu1g/PBKlKZLr8aAXwtA56OppwQulsklsfA4TQic17s4mIAw
mS15zbgvfjjVUl8SkOU4Mhdn69I3+63Le1inZuxsDZJF9K/a0yt86HkFfsKpdPohOzRkZ+6ZZwkf
EDiudqKOxrvqS+azPdQSvCwpdAY4F5t2GVv/VfYkLzgbaSKUS0eIZ6PzmPKoOFw7ev3FUdZdSwqL
kj7CYc8dDL+PQTJ023gleHMncXCHhsBbNOdPfsuFye+Cfk/zOSxI1W++CqUSetBIC8lVU1TUda+V
BLSc9iQXVjm454Rny5r7U8CxnO0+RYiPjK6ltHJiVnMxGbTZ0dc/lmbO+xpzpfQ27VDz/81pxde4
9lz4V7m2W1ohAKPIVdxdc9KJWfSVW1Wjg4e/TBPSj4mmd5ZpEKx1HInhqzkYYIG7YM24rODQZ8t0
eRnVMGaHyW+wY8HoosETUNqHJKPVHxyFaXrT6X65hEiWvM7KbC5WYlJXk+PdWtuH+aUgx1KRpIqF
Xk+GNfwAE9idhCsCvjEi1jHtwdPanJzEI+AWFzgzjQH0yDhbtjXPuo3HtUu0V7FITkqOFMYkSLS/
yOwQjiVbwEgUrzcR7Ibu9kOJnttGkDjGftyQs+APOEzy7bW3vvhgITq8WSyselE3rV0cSwsJ3/Fo
O9U65W1ZelpC2JqMyDEkLyIeLHEfZKN3/fobPX+g7Wc0KJCl+o1nsx1X4EA+0bw8of8EEf5TPBjO
ZI3LoetM50PMSJ0RUMzm4olOvrfk0ccNs8juCPTUdR6+ulgLe42Z07jV9TsM+HTZtlbG90/skpc1
V1iQqQ3z3jiGzMbr108ZlMuQHMvZYRSPCZEf1pUeT5kBte827EoGZWXRA1nrvZWpjzGhXZ4IpDTF
vinXt9RifMnvJF/1fDWHK6SoJ0/RNfx7OK+dRH8WBxsNfVxFs/b8hhWVsf5UskL5ORU+TiXMeb/W
p30iavJE5p6xPlPmKsonrhFUh4ahDelms9IDwalCUxJUqGmrQmsBhOZNj6Ah9f2Yz5RS86ShTzYD
0aQyrWlbCJ1QXlUwRNxf6MpwLaNFNrNw6w0VYaVo7nrYDMKPL3k4h6+8mQi1tu2bj3k642cru16+
c+noOXflln4aeYoPOUL3niABkJ8xccH2q/5nbpDTRPngY1GGpX4KPMYuvtXxYFsdWeIN/lvj6gnH
4NUxarSx6AALiNTUlfbWDWvu+/zKEKp06PoMlUP/ZytzCpzNugnsnUNjDYtDTwAvSXLnRJaO3++s
0/i1831WkAF0Kn9hNd0h4To7kHYW7SXKnjZWCyaUVLMjT7ZeGXRlkKZRx45BkkLWj+VICJycDdh9
QBup9cKJzt8bUzf/dvzKPsedyo75GJi/StdfXoNk0P4eLGB+bVEVftsgg54H151P1IWBRstLZsGZ
8QIIqntNLaffknFAWihDqo8BVNGESX321dRYN0p0jL0IyA7WiVh+Q0cgwWfD/rsE7uSvnVY+dpRq
ie13UGZoGRNBPuZrvnkalq64qVzAgi41XHTQaWV5URYv/tVNWiy/XfXbdcOU9EhAWIJAR0v0Reng
FnLxI7Wqlt7hsMamCxCkN68lh9z2gYg8QVOBt2IEEMzUf9xip5I3E75ZujGG+L4eO1aT2ccIY8jh
kesJR9wJpJQKe0weuAfsqyw4QL7E0m5eqXfpngA536fu2D7Oa2fXlPTmYwwe86n2OZiCClPBXUs+
5ZjB+OU+lIpviTXpixMHz0tieW8DJtZDA1QNQPBUNyGfD0ljCKOgcEfy96hlSLW6tO77nvCDx3jE
3aEWCyqiFxTbuFXiAWtDgxBP9L3MO3PT54AaUX4VDG9qaRgKpXE6fY/BvpYRgwGXiEbFrP0IurKk
LsR0Sirt2yYKtFDPFu6z98xCqWIrtMXdkDvcXIUhT6NHJRK3u/y7Znu/AEIcbpUlvq+Swo3sl5mr
/KSlBzEyVldCFPl2dELraQ4N5zLr3HwoTE99UubSfZ/DpGk/tILQ/AAxI6ZLsFuKU1IWaDBt982a
l/ghTU08UR6BGo6CnMeVaUclflWYyJDeetu46zrl7XoLYATT1ep3qSZ9bddQWezOyL+ZGt8BcsTb
BHrAfShD904PE8iuok6J9hDqlre+ERc3FFVb9TZF73igMMbd+s4w7fh1gQV3PH3mjlh/zwaF66mR
L/EgxbkQ3atiS9yh5rrACMW7aSWnfMr7qzG7zrdp4nLEZ27uEMd6kwoBwC594mBlDprhZvC7YzAg
fhS+pRhREirc+I3UYENS5fAKAzNCgKKII5HWgP4wG7eew6MiiPxWU9AcrdJ8i7mjb5LSQzCwGodp
hlolO+56pmRw0lukdFLtEWSzQ0bIidN6GwLRjrkn8yCo8WUa9xAkjncfMMd8ajqHSVtHAojXk6qo
WDSdqgqYWocIzSD3xRMt18OO651pa6pIa/SEUFXVE/6nsSbVnJd7C+jJFqMmjAi5mtu4foNtRrBO
76uV8F5gA3gWXTde5t5eO5r4wpFgzw0r0EiBcJ/1W1WFD7YS40HWQ8q/Wo68kHRrH1MXEn5EwGna
DU2dpZt0aszzQPHLA04Hse1i70QU9L/YO5PluJEt2/5KWY0f0tA44MCgJtExyCAp9momMEqU0Pet
4+vfclC3XoqpR9mtcdk1001LJYkIwOHNOXuvDV0vi9Sj2eUhGrNieIqH+BOtZap8rgX7M5rH6HFE
ikENaKaz33TOhVcX83E26daLIPZB+Hs8BwJ+Jjg0hYlOxZeDR6RwFhMshvIr29azSx5nMrA65jEi
F3rh+VmN5OOJdpSxGQEw3uPvk4dubsJ0z3KIfSrtkh0wNCzgkbGdadgQ8edRBiGmVewWFJ6nSijA
lmashtPcCgortj1jOGU+xQwMeG8rmW9e0mbwfmBHmvZJ5rnLMQ76/FstZXMM2iDc53prhUWuxTqm
ms1Cpara5kXq4YNvalpPIyqZwR+uptqydyGpvVtcAYQzkL15InRvvF46v3YeWd+yq77M4VVvi2Au
btI+cYivd7FmFXPk3dG0A1rmGoFWfaRsC8pJfM0s24wO1H8p9o8me8HMs7IPEYtsNObzJRXwbo/U
MZiRt/hUFtgGXBFMVjPzKif6RCuGtvTiUMUCkvI5gu90t4RTWtNMig9NNqhLt3Pd66aMG8Itm8YA
BuRSZavy/jRbjTrzy2S+sdy+e4ingjJjc6r9Zd41gd18KEDbfiONyjwb+6a9QKwenrWR/8RGbTpI
4ESjbMVtOiqkR+6YZdmB4LIop6yzTNYhCRb4cZNoae9VeUmRsLC95W5wzPrrnBU5BL7AzpH9ovTd
OCQGkImAUTBDAIp6Cg3EjREQLmDES0vOQI3R7SuViod6UCUgn/Y1kqAwmNzOw9k7g3Mv7yqyC+o1
xaBcEw2c0nzup6C+mrEWbBKfsXBOEixxPEuqsj2V8ZhCoi1c82NS8E/ttGnpmN5UFFcOLvzuFocu
QoePiw4bF07rR/ImsuvmhtXvvH8NJv/bSf43qXdvWGGkBYIIo3jkWJ6wBO6rXw/GEZIvhSmmPcq2
FeeTw0nUTWL7YVGyewla608xti6C+L/bqbigcCz8WXi2TMFWQUvMvz3f4Wnt/us/rf+DT09B+uiq
Ywno7hJ5KmlTTMzPmdFDwrGr4Vucm0JcR6M/OOdti2ufRC14n8UVKpScmY8Xe+81pWg/FO1oXReG
t9QXrQ2WfYx7gmczDNgbsZQh27bCo4MTmU7AgV70y73tGWG7b+asPSbDwDYTMcBz5Y5Tfw/DADH1
0ltAJralh/z9y8J5ApuhP3Ngi0LXYa8f6dx6ZoyHQjr15ylX3QtDpvzhL2N574BU1NlJut1LYG0N
FAPo5mXE2cjQc6fJAcsywtvF6IbuEBAQ1Z35UdXiyy/4OqKqLe+sjS1vxk/rV5/Xs3DhNdb1+w9d
Vzt+yXwlH9ITVGqQB5sUZ9489IwdMvhcmk2u0udl4tM5GwwYb6Lz9y+kf9E/LhQAZvGpfTj229Hl
t5zgmpwL0W/nEdc+ShuMajwf3j3x3CU+Z+uIZFsPKRaq9X/36r7p+AQH4X+gdaHdg38farWhLElv
Dj1XWtsP3jT5u4QQVfaPeXusYIZ7tGEkhwBjKji2vX9x6w3TnIGOu9k2/cC2JHG/b7/7lLoGxrMW
crSF1GMzTtEgroDq2Q9l2nFsFpbHlx+Fqk49CkZEvW05aPlPJPMjbXjrYf1A/xuq+odQVeY38S7v
8eMzPBa869UvzMefP/azwKmZj0ySKB1/2lQx2fzLmgPz8RUDuTId/4V7DADn21CsmV951dYs1p9g
IuHCOeKUE3BalZhG+XT/Rm3z1/kUpyvDGx8Yia5Ycmxes18HOXBEqnXdgF56zGEOsL4Ot+Dl4bkA
yui+vD+of32f14vBvYRgaQbC4+u+mbwjdxa5ZB98Gxsc/UtR2Q8Ks+FTliATRBjAlIe3RjwHY9oe
/weXhrpk+r629r59mRMjs+Ye+dQtmVpcGrYFU72aCLRg+2c9OHRzcHqYLSW3Llyokbx/+V/XSf3N
pS0oUfskd/Lg3l7edpKoxMLo3OZwltmiGexR0GwPLD1JpS8363LP+9e0f51Cfl6UoSKQW3rMIm9u
d1kTNhnVgX3r2iXTBvEy5zYWleYgMcM81T0yLZE4XHywBpaSuB/6F4/a6FlueNyHhpzDs5qq3Xzs
YF6E+2Vh0vV8mykPKYFpncY6RLmYLBqaQo43C/CMZcjZvv89tEP6/60Cr19jLbzTHiBr4m1Ku08A
O+WL2L6lYslYGXIKd7muyfkds1wO8/k0Z7CI3r+q9qL946oBrwd2ES4cvJn9KSTKdHZb6za1RsK9
13x6WcY/zHSmi2wt850rausagTplYRVThX7/+v98MSUbHYQ+8FwZN2/flTEISgiqswXl15vvEv3C
oGMBIj7+cT1/s9asd9ixAt4sveDRengzCYRK9qVpDtatSIL5zkCskB0gQlPaDh2newF/Kp5H09Nv
p0mVuZYTL4uRyhlELBLGf/+LO6ZgtiRtBBvIm1FrC6MKGjM0bweszs1WEE1QXSIlMMdNUpKS/v7V
fveS6NBC3kv+J9lY/joBWnVqJoYz2rdtRwscNRZ14rVyO0izOuFsoXA3UiNtmoRRHpAVf12MwazJ
EcCgUCQu1cnwxvkuor6LI9y0oSBlY7C3eno1cYwnm99K3gI9jZJgtACnc354/0tYv5lepM3zM3GQ
gvrw38Dl0jwKBx9X3G1IAF9zWNiNH9dxM/dF/bltC2MLVZN5T3EDCxQje+jQbN06FTTHWhVsHxLY
ufnZMi2Iy6zQ7F781pzv3v+cv/uYgEzYT7Fv5Jjy5mMaiBxGYOzWLcAzbsh6m62aArllhtZDk7d/
2qnab98ij1oPG9WA9rGL9/XtFYs+slMzU93tRGXvRHvEfYalq/9wKG0PJlT+1vE6D1FYyM7eHFOo
LMQHBPcJscE1Jz3VvzjVyEg3qYibBi9B4tD+Ie66Oq23CPwnixdZVMFlN0qK6ZYDyMQAtmbT94cu
SS/n/dv4usP+++TEYs2hg5akJWzCdd72Ixc/CyRb0egWeirmhVot7S6VRvqBUDwESCVmhwnI6oiw
3XYBwW6TkUSPQwBvN93k/G5zq6hAbu3UxvZT9PIwrlTY2OsAiZdWhJyRXDmKS3hGKYGY8WQ8ojaM
+p0pq4oU6UiDZumaUsaB88ubkWoKLUuABtJqN5jw6/KWjJD45HdFegm+vroeU2rBmExbEzOTnYNv
VzIj11nl38yss3bYMpG/UCNcaj7fGL8oF3bgRa/icpf0rN8X9FwLMp+dtL4hXR2KLpJiiLoQ6E3i
qEm1pcQmjfppKPN02jmhlPdB0MTmpknhV1NOoxiCviYCWAtrmyKe19v+18ZA40aNv+uz4wK2CRPv
MAi88w20hPOQ08mlHQ1st+sxvDC9IIDjNtLJlJTs21tjwqa9Sd2+dPGs2OR4FnFU1zcyKnIUvYGI
w52fTsFTBLrvqc4YI5IqCUjVCiNwU8Q4Y9kaBHuJHZ9PV7nuM+4/tgmlz2zDFlC3e2tWgS5R/BhH
6zzehQ7yMR8wP5pk6nPyEgFsNrAyW8hZahrTgwnk2FmJx55TNZewiOEgR2qFItfJ7J9jS46vxyzo
v/m4Q+l32LFJIZKo3cApIuhZggDwAFVSw9lqMs3lk9X5yYWNt4HUYR8RU19VHP9oDcrADg8IXKov
BJO5n0jAc6Fq1fELA2X+Hg1hqtvGUbkzBx7PNg77kuJM7e4KS45bBlZhOjQEynnGjUdU2cav+hfR
IDGeIf7UD4brJxm8DJ9uykVZ5kHxIEc4vwEDIFeV3BWy8DW6AjKt1ttBhAlt/t+yJ9tFFycSwyL+
UuG8JDE5s4L6kxFT+ObjZiliEjoNhX8wyG8/yxeXwA/qQ/iR4WeezMhnM8QMLp4b2LQwrOkBK0pW
Yf44Gx1PTIX0dVEn0gUbZaBbZrp7lihGJeBoi8VUlA2/I7Bk/TkgKjPZetbCQ6W8amxNs/V3UzAx
vChy8OizkSk7EdioJM3L7aI88RzSMYHob7JfJdKG2aiY3Oc5XIInyojdS0fFB8IYpGJDMA9JUQT7
oo2RKTe8oT7JVg6/HnwYH44TR3ViWxc+DVDw8CYX1SkrM/uhMXWrGocZdZWedEdctxITXS4CAsct
q+ffREDfOjIb2fi8dhIXqXuLvsvNaW1W6g0hEfwXFCHSa+R2TDGcq/1LuGzBZSCr+e4nbtlgRl3n
SPZw/mXosoiuzcWw8ruXJtC3cu1Jd2BhyAbXn5bWBu0zh2CTm4ptpw2uMFE3zboXyXJUxh9o0tFg
jSjqAF4ny0WfjddWPP6wYL+KBoaE44aTpzYoVZvluZ/raaf07lHZ3Hur0H1lXkmulMVj94IDf6av
yD+h16I4QwsbeUE2us9r7Eugt0d1zmrbBFHzmcQSdr9z0qm7daOwZE2pLhDHe8/2zP4eKAePtuHD
EGyYvtAGoDWWSAcNWqOFgzGvtFeFZAHilq4uGUY8O0rubN6rhoWno9ZDtvp8Z6Ymm/AKMCjSiKz+
jH2c1VxlaEL2oR2wS+8WOuB0CXEDNl3LJ8fmzw4KwLGilWK0lJjWDQ5icBpSC+3118OPo5vWKgVh
vctdJXAbYtwE8l4jt76aXEVPunDFcyyBSp+x7PABa5uY4I1vlFMKvc0KvwKW5eLl+gpZoZvSPZ9b
vQ1i5YEoPt36Yupe8qDjGdVE5uCNpliIGb7dQ6pjbqv0UQWYaXJmKQQFTAPOuceTvi47R57zdaoT
rjzvDmMdXlBQNHxaunjtkbaidY15n305lIdrEycd1k4x8JuxQ86Es6RquKonUmmQHIacAS0PHPVm
iMHR7il48WHIrqcIh6mEPy0/gDiQyIc0I0Bt3xP2dgZVijGyVqRICOKeQifi+6+TQJY7851KIMpv
c0JHLyH4O+dNwBtWe/ryxYRcYFUV5L1Vf07RRp/omLVHtvvNsQkdniqER9joLOTch4ktaFAm4ZMR
q/lmVpH3jOeO99XMKYXZCV77XeTyxrdtxydZRyL0VAvfUMIU4Frs0fevQhIRNVF3E8whhHO/0g8o
bQRTk12FzbFoKX8muOUQ8HIc7cD3kQtHe05Tf20SYu+VSaXTSVPkHXT4wcymHEME6E6kQpSdiZfW
0F7m+SAHMRRoQUXN7r2hc3izfkNWIvbIHbgKdDAtsD194F0mo/68UF1+IPkNxwVTt7mZONI+DA3/
ErEyj6XXu7SFLIf8dce4LptqMRlRdW6gUPFXFYdbB5el7RuAi+xi1w4DJxl919p6nINdOln5smv1
x4k9vkWWhOK5xtDlbEutn6JByWu1KGgN0lmcAxZWFAluFzEdkeuSbG2hi41x15LoFjPkyQzOwvku
TkLP2U8Q/o8qcVHzuMGQu3dzSyAdjTuBNMZoTff5p2IlQXhTztR/6dCK8wzcaLUnr3zKAU94/HQ+
xHZzb5n2xI6dDCx8oHpxAaOq577ZTo2zKrKY5NmKRPpIjhAfeH/BmFj0DXidi/TBfUxt5gU9sZJl
xIqzjl1E0yxrc1+3x1km6ivw2vB2HZ8CW8oZsNjhDL6hyK7k4DNEfHNA8OFm40UcKZJDXwcE9kP/
Ry1xcW0pobdHIwVIn2NUe448ainrqPDmTJe6AXDS3wSfaTWldQ1fiFcn64yk2tJEskhkdFc105IZ
W9nYFCFal7w3UnD4Qq9lVdT2+bYVE3+n2Ai1O86e1rUl+AoMOevBjeGW7qw84s2SYcMKgxINs1fN
oBnSitneSawPrrTJD4gRfm9MwrQGLeJosS7yfgFNo5wKwpWbjfFCL99k+QJnwh5IMYgFCOBI5ChS
EMaeSaGK2jE8NAa91X056E+bDj2vmdMorguMY74rlOBIUHNUg8qERiVykc6CrxgRTE+26I1dKtoZ
Cxx7oeV+tPxkPvbDWMYfLDrO1XmpsfQ49PkUrt9r/VOC4nlnWuHSPvTuwCYkMrLgydTJyiVRf3xf
GUw3As/L/eDPxQeSXb7FRmhsM0woR5eElY1smdmnLEp/RNi7NxKNycYBW5Jtx8rhBZ7R1BF2y4qk
EhxEPSXPgB2K8p6yVHGfk5oHWrkAcc6MIXUOZukDpY0ayJTxOBfnSV2nV47oLGvLqlmcc7Kfj1qt
AnOxrkts9U71I5hz9guePTMZsskkC6OzMXzPc9ebF42e/C+wbFKIDBAJXBeDqDjB5KQYG5VNFYYq
2wCpGmHNfZTaPJ62qPmzCSxukuMu8w0VwAk+AnxY4mSZl5qRPU6ht3RN7M93WQTnM0divB1Ipjut
B+WMDsNpcgJe1SBuaGWYLR8PVQrFJhz50w4hD590XheTMGbeXqBDZ98r9pisLsgP9oh+nHN0MuFT
6IeMoPVgGJmkWV7keVoz5fXMaZU3o1qinka7DLXgZRJE9MzqwLpetXmW0Xcv9gKGB4MwzSeGk3Mo
PZv1E+sHo7WImK0WLOIPI1fervNmkGZMjshmnb1qSt6JXO836zDwL4sWV+wuRDLwMM2i/gxabtpU
PfNeiyDtus8ZPEmIR86oCMLUICHSprECbznbxUcbQfl3MXpmB0th4I3rdYy8m8EiN153GA1EUa2K
K3BtiXMpkV+ec2Cb+2PH+Qbv89CeVXD9DrmwQVj4HUJCM1usBzAtlOzcgFmJOg+3RJJlQa0ptDlJ
rP0qjy7fA4Q8D+c/Yr0ap+N1u0QsRq9bZhfQu0ffGagIAceHKCukv/dUbx+4cvxAgPv8OMfechnj
ZXtE4pDtOt4QZmdOO8sBZaV2hHkFDlQlauOmXfNE2E6TLeK0zny0EbJ9G2rHfUmDYfmOe3GEGjR3
bLcnesHsqwiirDvz0mJTdpbryBLNvGqxeukkk6YpUwjX1dxcuAi4rhNJ3kmUesnHou6je489/rwd
CoLkM52PArJdXQdOHT7Ghsy+VWTBYrheo1SwBhKrsqwRKzTYJkuTBGCjtMHovfa7/rfD86cOj7cW
UP7/3LWPSfetKkl+/IW99vpTPxs8vvfXWia2aEn/RKX9q8ET2H8xoMnuQnzjr0nI/61gF/Ivk74m
+FL+xkZfTvHxX10eMKSkGlPPoP2p2wb/VvzE28JbgAARPjxdc36b5Tn67//WNacxEWdQabzXzWZb
kBjhWswWi1LMen3L0ef9EtXvLihtStdC1908601VNeNb13ZduCfHtf0d7KXkDIoymQy53xwjxc7/
/eu9rfPpLyiFx/2ivYKF4E1lMUi9pUNjKE6yir3nVB8t1s1q56Jmfv9Sb5tYXIpHTUvAdVGZoiX4
9V62sBOiIbPEKdNn8ATkwZEEeaYmDyX0dY+H8ElmsI9bfVB7/9K/+ZavpFtIIbTR1jLw3x7j1GSj
Mo1WnDqbsnTpo/Ehm6tkgWP7XPyhDv+PrgBflBEI3AKNO+Wct0XGuSJlGna/IK2WZh5HQHYkQBlM
NsNjL1ktSspw8QVoUI47quWQzBxYcWyZwYNuTbv8U63+n1/fo3/neRRy8XWgCvj1zsPR5JwbheLk
T4KvuwqTTdppZ//Da+m4c/oiQvdZ3wwokjdNLHJKgN6dqCcIo3uRfTHfDXpb/f5T1QPm78VcFAbU
7X28LNJkaL3t9CTsxll+BnEaw/jHq9DZpmD//kV+d++YhKz1YsxSb0YthW0hezsXpwXP2Sn1Rw4z
vlcbW4u995+6nTrA5x9fyUHSayNz4Ra+bSj5oWONC/kbp9RO2FyvDRS8xOy+V3W232SciDzFS6ob
TirugfuNRMO8/51/M4JRZzPtmfpV1ZuMXwdMaCNUCb1MnGYQwBcOuW0G3De2RrXRMUI5+BT7LLPZ
q6tloJO5vryo6pMzZpA/daB/9wSEcJCv6ydND/zXD5PlgTcXYJROHf6eu3Wfupo7OMkE+/e/+O8u
hcLIp4PG0vKPPvtc+xyxZeOcEpfbG6yuFgIYmep9Lfd//2K/TvVM38C56B0GgpWFztPb4VtDCCTx
pDYu8EJyQjCMlj6TQ6FrWUX+mIb9P4xlTfv+2/DSlwRqILXri1dH/KOZX2eLsGl4BxcmEL8z3B5s
9Lu2m+9IvaBX2oU81/U0EPvUzpII70BB9+AkjZLtPMphAjb0ZnmdQV5LPWqhmkLCj4FTJtFlmfdv
Eu6zXz8zCz8RDTpMCkkHRjfvzePHLpqKuXDERZebBU5HCH5V4hmHyOqyAUpLoegpclhoK7T4aa28
vcUvu20prqwKfU6eCF2Ze0M36l8Wp+hfZjtj6L6eam16GPGOnSFVGNfimLexIuqA66En97BtmCk/
1upKmkTS3iIFtjG02GnzudddK+TCBDil3MANsn11A7GUWiJM2eAJTJ6RbuMgbKyj1bn8aqCa7bQr
ghjYRd5CXSG6OnHIzysbrqELVGtGVdNo3qkYBdZ5Ckl4n+KKEVILjlDU7PvlzGDL7V2svbmuj6D7
qNYq44sMoP8LXaTms6xLAKqFpWVXPrsWw+4NHDvonZIvlgp4ZHJxPDhgE/WhJwKkGXt95j1nxG3R
x0XD/aysgAL5KqLyRgq3BWXSb/US2sexkc1d6/UFEn2OvcSaQ9i2uwACykQsJMR1XWAwkNCfqGnQ
8wspUzizmO8ICA+fFBG+Z2uDfG0dryfUHqMRBQQ8D3cI+5cne6S0XAe6HFB4tICsue1esiKywS2A
Kt8vXYj43Vdt8DTUIKLouilyscKS31LoY/fSc9/EoMu96yoH4sM/YLPOHdxXcZtqqRc+fSXBfhAE
6BGHXJRqkRfAn3RlhqrjWnw3scLcZXTTZmwGBmXDtUDaJLARd0i33WcJ8YAqZprWPQUBbI7b0Qyl
d7EeJQ3qW6DzxEiL2J61AMRxpY7n7lkXvQr0GCM4UgS0Lr51HRs0vnbKLSjJUNCncoElhPWmzzgc
bazSYSyPHPmeOvT5SBj7wd/NBvWa2vJZi3oA1Rr2yLq8oafG+b52ouVqkfkSba2EFi6JWO6zRzcN
yU7ZBiTPK6u9j5zFPi5AoOTOjjzxpRzH8sGHxXCFgT/fNYB3rA01Acs/WInZXiR5NeJM0K2ELp9n
rHYL/BizCz2qc0sybUyPvtiG7D917aPWg8UQA40osiDYJm5HoZ+2B6L1RT1kgemiXCceBAMBCIKS
MQl+Bfb/LSUj0AZpOBQUDNr+hy+W6ty15XAdeC7gIQwU8DCGjJlpu+iq7mTWKKt7BB+fvDxru0Pn
Ku/bvEgYYfDEL2l1ttFBCzkmCLM1mv20KmEgD9U1cG5YheXSxV8i3YGTVV9fQUxGb1yq8GSpXjZn
fjd5n2sqbAfQ4csXL5qqC0cUWC3mSSxfkCJne7DJC6rZkcfoI/XZZtlUfknxNvUgb2j5ZmYrz/Rm
FEXqTM9zpyUG+4Y94IZ0qOJQ+LgfmJjoAsCfuhso+Z0jZ6nP05boE+UO6ju0jAnec2IQIVAVn5Js
JIJSlUBmSpDxaQM7FnDJM+kDvB8UunchaafbYWytQ1FX/CLfoP5MwxLlaFjh9Gkh5Ow8Sf8Ji0MT
SIfsHMQ9UaWffD1dstP1j/jklLsrk3HaCOhONArzINzhj4gpitcd6SBYRZdKwfgsquERRgRUjbHs
DoObQVOMzW85vLhPQZ7YmySw5kNnwJwacj5HQNblLavSAsqZ6f3SE81EfJLJE5WoEC6pP5Q3SL5q
YnF6BrVBmHP/vLYNDDvlleh0a2df1T18VW/WZSTbmamhM9v2L1FrMiFVCx5TZS4MWbOnk9XKAc2J
P8yuuc+SGKRhXzUmPWRaccuW1n8F34GG2Vrxkgrdat8FrMf+4EKng8mFe7jN9W+z5hpM9KrDQymh
k1sqZtuZc1QHqZJIopHCzVgLXv0hdsFrz+TbHdfmU10zbLeVHOmbZNTqPttVE7GfiwfkMU5lV7zz
cUcyi5vGfv1D1aPQrUWyfnJssPsyFdN3NClNBFTFcD/SzwdPGgfdMcdyHW/KOUqGDRbY+Gs39s8p
ZdW9K5Io2pKb1XSfoHEMxj05e5Vz9O3Yvx6plm09+Br7eJoa+NXeclB+WT+iZIBRQ/be9Di6bXFH
i+KHncO+hVf+IettClcEGOdbOyCjSGDOeon6OHpZkmS6jwbJk+ONT/cNddmAVgRpi5sxTnSuRN7J
C4KZumo3T1A1SJphHic/sYumIym25kk0lbpqut6588i8IrC4AB278XgKBIuCXn/CvjoThWj18Mja
VnzA5Zp/aHB13RWJ32zbyuq+gTfIoTIuztcq8MZT79UAXt3QTuBN+w6RYDHqiWlYJqyDTc50EYQu
ICdfXCBX+BoC7Lif+ihDRzeYV8TzuV+yycuibYvNhbVSpxpTw46goqvkqp3JhDSCiaTreIy6ZzuZ
6hOq9WBfYm44WZ5poLvoQfJB+VIJ5sNygL1h2Xa4SYibn+Gjls6DB43vOJbEXNRJHF6aalhu+xhq
ZjBG0+ch75thb3adSC7mZJ7drV+hsdn4IYTca2+mwH0WxEMHCLY0LlO5VI9mAjuQNBPMoBvbkGZG
XdSfridW+B/W2HRXQ12PZ3h/1QmhdAG+LYhDqvYWx4uYye0MOrCV0FKuabZGoxxvI3ucCK1NQ7dm
XObt52zuHdI0cvdyTmymUZxNQb9tiCyfdjZY13CLQcS+6qUC0I2Cigw3P5eCCdECm217Q3gIjAYe
V019V4gG+kru4XwdZHLXARd8HCzVPfnYePfjvGRbCBt0RSSEa0FMuIaEp3Ln1JOEoxQuMQypnnWo
N9W4JQIRIp3gVt2MC+cUIiBki3stTD6gD5sfzXYyrtykR0yROI1z8A2nxX1Tl+6h6aQLh9VOgu5s
YOz+oFA5f6x9p/82uaF8mTxScg8mjV7C83KLrkta5ZJQNp+6PYmDDSCCGDXTUfb1DzcG+tilyAo2
S9L1F840A/OpKqJQ4jlp1EYgQSPYEdifQXbU3ja9sIcJyZ49WhSEXMQ7Gs+Pq8I/ZQP4XsIAxk8x
/WpkNdGSfqAuLM1NiEP+QwnmpN+UeFARDjs8NWwTFgDCesrn4WmGhg4vb92v/28t9I+1UIqNfzva
7J775/94xYBcPxff/+s/P37v+v/4LdEDeTY/+bMeKuVflP84n0GRZIdG5fO/Be++/ZfnEkKBAnzV
nducXv+lejdJqTAtU/oy4PjqSbSfP+uhjvyL9Zn6DzhqjvKIs/4d1bvn/3pEBjPieNKi5iKlBdkc
+9Kvp/FICRztKcs+Na7hVPklbV2OGt3JUXBXc6HZDQHc5DtHQrnDJ7Yh+xJIlzb7Mc+yDIThIA9t
H7T36Kpg6Tk5LXS/z6F2wypyVv8gBuDmMKyuwlkbDJGWy/YwpEOovXUCD2IAMsTdiMwlEiAgHdzV
dsUmROTkZ8Q9tArcd1T40SMpbQGKDrcNt4GXfgqm6clafZAi7NTjQoALSQI5xvzRMHe9dk6ysbMu
sC1gp5y1s5LmJibLxQibO1c1ySU/QtJnS5jFGfkat0lYpx1vbzodW448V8ukSjjHeDnJ/BlPFMTU
Q1jDk8OAH9/YQecRw7fobw52oGO/5CWcnHGKetLF+xlPqriPYojK7GIItO/4a+By1ole3SPhjzDK
fTyovlAHf8SmaDRmtYtw3nK8TER/n7HbvAHF7dyGlHiAva4G10oNGr/rG8suGMJg48tR7G1aXBsP
1zMEWG6h02HoFVVQ6PVB4jJ3Pg5ZVh+RaKKMwmtrDfEHMH8jrUVlinwnCbzZCneCMppHi7jsMa8C
ai+BKfre0nPu7o/BVPaPouN8tKmTxdobo92yZirMwG1XujwPd7hcfPvYYxkmPdXdDdpFnIX9U1gq
8yKY2keVKUE+r1l+aWHbXlgxxshCEfTF3hJEVe/u8jSK7jpROiVuxSq/8tOiuc5XU3OQF7Hc1EXl
fYiGzoPRbYQa8Tt+DtvQvlVNle7dyCNda6m/s79kP8850NuHTUL/CP/yxUyPjRO+s3U4SRMojP86
tzBRDyWeMsvpP0VdBQiV09d5vFq3p9XGPa+WbiLiuy/m1JAvySHjFsO6e0qjxrnPPEHas1sOeDe7
xtv2Y8Etm+qivYKj8YXO43Bt1DYb6sn8Ttn2i5wmElQBFzfnFCXZ2Wk3OuGpVrcrWuV/Bp8zPLCn
Ix9wDHOseiFm9gX1V3E0V5N76JGmxBI8TV8Am1TmzlJUF/adwT4f7SlO+YWnvHep1+6R4ozm7ag9
9Zl219f6YLCdLQU7GfP95FqfaRx8Ntth05rsbVoJMQ7CYYJyTUhsqGewQXFna0u/i7c/CuvvJlIJ
8mi18b/VCACXnFb/AzkrCPgAJmzT2LOPEXPOHb8BRo7Txdddk5x8L5jOZwuZKYNZxBz6om6yr9iQ
AyHww7mNtgO1s2KFFLSaV9Ca3SHVBINRswxaTTVQK99Akw4GkAc4iuPzbMUg2IvtF8chtIjJ8geV
njjVp8Rjd6ygm9ms3KvOdcK9dCCYov6x9k3dgzmTACWt2vM/irZQ7qZfTqUpjWPEOegs82l1QmI3
Dm5Iqz8w1XQoRYoMcM6zT+wP1a5Im+nkJxKFI3kx2g5C4xciL8ex1L1FoAui24M36k1EU/tjJrZp
UzQXaQZYrMJBeTaKjnaCVURX00hc93ZIlwUluOmeu9BmrmYyg54mAiiH/DSYWbQr8q5GOBlViAYM
pzik9clT8ycbU+2uQkxwPpNeunf5r065a1ZXVu40SO+FMRP1VjU2MmFijuV5hvaRmaptbh0geg++
68dbz6NLG7vQsbeqXtRZiANPboM8y8ihCYD/zXI6AaQiKqgdv+SZn7I1HuKZpJmgPeg2is53uaZM
oX6gKIO2iBj5ELuRyMEj1wNwIjbxoUeysiS8dRN7pbWrbHM4hxaXI+cL28skH76wsHiHqc/HY7k0
E28p9OEFFOM0eSg5k/4brRUn30shu0tREJ43RtZ9hEz86BhkgqASrbdt6adnuSTnF0fysatRnlgs
sPuSyCESP43xaLeleW4qSRh6kMXn3iRm4sApc3j9BHuxav1DVwNVGzg4n+ZSJogW87tQZ2jKLpJn
CBfgeVOA/TGgw9MYfB/uR83cO1E4QEJsN0jfyHXFEk+ahDk7N61V6bx4W6fECHUV1xGtcXI/t1lO
J0ItWbBzSWq7UH0THqahOYE2b/aA/bsXQBrk5bDlQyqdw4dx2OEug4jP2yX46gMrOI/cFuVoNOyH
bPpaFIJzBfW7PSjkx8pqOd+3XXQcJtAtMDevRyu867uSnN/Chs89jO4tkMXi0BodObTpHRU343aK
05uZ+3oRzq7N25hfA9BfDrOXETEKmNQ1N97YeQd3wV4usiAqcZYPPXKlWT2KDG3iNHBf75ohibwL
RJaID1VnRtUeXBPZg3Yyw+pG36bPuWKqlLmHW72Y+zgMEAaBjg2MT1NHMsYugRizaBykJthkJRGB
c2bludhLHMcKhHZ0n2WVTHfLuLCV6bJcIO1G+rcFk+VsSIEDFWNaEFYUqR/uhri95oNd2Ua8q9N2
+egQTfGxqMz5QkI9PA1N2Z01ypgoBtIE9CiFIgIzvWxi6s9L7gFm6aMqTPIqC2ZMPzO8ZwWkHp3F
kF6MZjA4G6pc8IeXIbkoQJnvHMfdS2RKBwWF/eX/cncmy43bQBh+IrFAAuCSQw6WJcfLZJZMMp5c
VM7YpX0jKVHU0+cDSXtoju3YgwsquMolC0Cjl7+7/2bkVu8sg5TvQ1bG2yEjDP2hhER9BX6Jep1T
/5cy+gokcCLG478YBMlIppkhFN2AJsFKJOFfTY9qfyqOEPsVMAgVJ1i3IzUuaiMv080OmvA8SDeM
FAvKXcLY7dleDHWGbTuJS1IDICvwZB9Bmy8IKFaQ/MbZfgcVMRQNi8m8dw5PYYjjN4IymbJplbz3
dS/M+4Tg2+lwrqm+XccJrRcTuWN6ADP5vmZgHP7pYSZmH+NJuv1EIW2BIxmWU4atJJrpIyOqecgv
/3b0JwcYKuaHvTgRZRqBpKVl/mVBgvt0lCX+1XIWLw0V96G8PsqpGjIf4kwyPIVJEMd8R4X8iqh1
Sx1jP1szoWY87RXMh5xmMOUeekzwLE1BDx4QjP7LMKDaf6rEF4ZaG25MMZr0xzsGugyZHbWCXmme
C+aZ5/k1yvtI7iQLL6Ez+weqUGYwRJTbnHCjEBEsgDepuknn0LDnu1l5ku500M9zeuj7Kpws36+2
GRQnoJ+MsNGTdxtdMEmcwQRXxS7S5yEAEDAamauP2SLdzQcZMPSZgrxkkHBpF/Eug6xisVLl7WEU
T/5O8Ln/ZBhkdDlSkxVtLOU+usqAVcPT0ZgEx7ul0LIflNF1vpTZl3IEbB6OtWIKI1hxACx2ntJO
wlxPBnl+lRtFWwz8F3Tv03iGLQmSd4tZWd4FvRFsQNupf4M+nV5Mi55POZUKr/f7eQaQkwKoDXvb
6SQ+zQWgyzhfQhmyAs6BwwI4KixWJ2t6WQY0GiRn8GnsBhqKberL9gVD0cfFpwwwkwlwBdQYGubn
NRMkbxhjftieBOu1ApBmhBU88BvYBYJ93l+aoUFylG8HPeDbYbAX0W1ABHxFcvL4e7w9bv7YFKSv
++jzGeOvfGb0rMTieuyLxRg4fJZcAJ6NLqAnEhdiM6LnE3m9FNtx+FEe86IPyrw+DyiiHfSOZhRB
pDaDchX5+P6Cicx6BP8WVEdzVPNyNSzCjT6bLXqr84PAF98ki+IzwKGkYyId5Jvt7P10DPY0MwQj
M0M1gpLYn/IAeSwR7O7ZHs0n4TLsTwxNydwQlpQVdwkg8vZkbQhN5hW1CXSpg8WS+X1jQ3wyqThQ
oooOZQsxyj5fF7eM6IQtZWOIU/aB4VApUuhU/l/xfwNkmPB8UM2W/Li7S8tPdxmIWXbfDm4+/bCe
rvLPDE7Kp3n51j96+YsaXOA/EAUIu2itfVRcVf2m6re89BWLG37y7hbMgdgfYlDABHpUq0Wj82K9
gkCx+riH4+IBrFNvoKhvMKt92S+dwssbrI/z5b95tINvaxrazDVQj/uoWCwwVUKvOYPON7TOIPG0
IKkmTOt4e/MJTAH0CVNdyEGbRfs0/6klIM+JwMsbe/Pmb26XU9rwsjydfsvblXKmV/F1u+98RWv3
gReFlK6FVBpUiy9sH4Ipv1Pk1QNBmV21nDuEkFDQ9hQiD5eJekFDBvJo+/DnxpSUQMBT776WNpdk
INFdEo03awHlwZ1Ah7rfCHrnEKizpLqGoghqqKoF5OfWQ4BewzAbv0YPPPsSVOjhaPrstNllRxcm
yuCkUsig/k8uyQBd35a7D9mdUiqipOtB0NsPAazZC2gKouDUuduPY2n9BAwrDIwQdG/U28fQtbcf
aQ/dEBqGrPpz5w6Basr6N307/DK+Wz/Y5rd4A8oLAA8MJ1S9SQxe+xB83/ewFTB2UPRnVn3qDj2E
QKi4ttIWpxB7iTEGuisCoRcJnwOizrBatel1aPew7+DCWClByeZJjGgSQdUNmyt+JALCcCRRIxi6
t3u0k+Xule9Rze9r8JIndx/hLMmKRd+95w9/j60FDGJPJ1r7geyIPolF3pWkLtzwPLGcu/yASMVW
9hVuEMguJC9NrNNxg2LN7QvD4d98Xv9DhxQAJKHileHQs26QJImskPHYUFWZ1TECsfTwEyR1+42b
5Jws+BL7ZKkJqrgXh4BK6I4C1ChAuhbMSVdPwT0bqPFiLLevBBFBiLkzxD5m8YVtM0ARAgRacUJk
VAtJrXldegoqMrNGrIwhCgGWSgG/3NMKgfoGCi5ML5lyLyQgKLY2h8Lz2TtNFd9vuS0FcULMEEP5
BwlfvaoDd0gK8GUpZ7GUApwCADCG1NROr+Cu26cATMQrMdrS1eiYS4ptfQOZQLOJMUgaUTBIYPsU
wImIG0ivJI3r5CBQgvtiKQtSeJQcESnqjkJMfBSmz0Ck+Hv47BZEQkxnHRqpwINdLoT4rbZ9XbOQ
SKBUYQhPm8+d85DgCzM9T7ZmgW5f1CIp1Wp1PCTkwwvgWUxg7nZNIfr0k1pjJTHRgELhYf2r1YkR
kxiziesAqP5wPm69BdNOZ20W6DAnTqRZ+Om3wNA0HGmCKRo1nZMCakRtAUPIkiWZI5pQv99y2yCE
iUc/PPTHDJirlnOnENAsWP+onweL4BkgNSDpm5b1Ljtm0egCUgeAao0LWYudSy6S0MrWLGIXSBIS
ExIfP6URInBDQZKNzinXngJtSda4iVQeHbqGMrTxEDvOAfQkHkTDEuJ596JFWCSsfUNgMUrUo4cw
oPMIiBOIyMFmgwZUdM4tQBX41mYRYADqeMMG8mD22goxIlrCb4RloZES907Bx1xZOkcAyNT/kygk
bV6tbrQElFiN+4Suv1rOnQJWwTpy5hTIqWuQxGdANNoxUBhohOaUag3sklkg0WmdT0q8ZsbC0/iB
md0Qap5EBOuKWe5pR9pXbPUCxpGcEQRB1FBUq2MdSC0icVSf3GfdnHsRBDNN7YuFoyQ9WoVoTLpP
rXRPwaReyL+CL9SnVCsip14ErDWW2hFcFUcR6in5tHaMABQxowEcRPVyz2lWSIP9KUBepam2aALI
jiyQbgJXBlZ012k2NVO2p4BTHMQBnFfNXXfSTTjNjNYDUSPhXi33bATdgvWP+nm9IPGaqLEDVKqf
fTfhnFCZhetMd2IDtrgXQCnUmq0sSGwE/CIk8BtheIyuktjzqL7y4eut/pNDalECqVk7Cj5BMkR9
bLCWAnbZdp2B2GHkNIBT4045l24yuKKtWpQIAZ1whJLfncL2KcQmKUfalTKcWkiccxQkjGDWsqAp
OOWaGSf14Ag8OgVTpgfzlqHGqpZzjgJvOLB2FHAaIZSDa6tR/h3jQMIJhUDFHmqzFgbn9ILi11uq
RZJOElgJQXgaY6wK0iKyLjTEO7d/cBXbYJoENAMhYZnrppsoRIInE442QKVqOVePJOFps/WQ6E4A
kEAToPWq1fETI6JsbAI0eU1k5eAp/Dji8K3V2QZixvADJjyTbqp8A1ME30Au7rkIT9AAv/kUiIyQ
daSq0Xc/YozU71O9xkCqe1l5bdLpFd4UnT/mr74t7m7SX/8FAAD//w==</cx:binary>
              </cx:geoCache>
            </cx:geography>
          </cx:layoutPr>
          <cx:valueColors>
            <cx:minColor>
              <a:schemeClr val="bg1">
                <a:lumMod val="65000"/>
              </a:schemeClr>
            </cx:minColor>
            <cx:midColor>
              <a:schemeClr val="accent3"/>
            </cx:midColor>
            <cx:maxColor>
              <a:schemeClr val="accent3">
                <a:lumMod val="50000"/>
              </a:schemeClr>
            </cx:maxColor>
          </cx:valueColors>
          <cx:valueColorPositions count="3"/>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lvl ptCount="50" formatCode="General">
          <cx:pt idx="9">3</cx:pt>
          <cx:pt idx="16">3</cx:pt>
          <cx:pt idx="19">2</cx:pt>
          <cx:pt idx="23">3</cx:pt>
          <cx:pt idx="28">1</cx:pt>
          <cx:pt idx="29">2</cx:pt>
          <cx:pt idx="30">3</cx:pt>
          <cx:pt idx="41">2</cx:pt>
          <cx:pt idx="46">3</cx:pt>
          <cx:pt idx="48">2</cx:pt>
        </cx:lvl>
      </cx:numDim>
    </cx:data>
  </cx:chartData>
  <cx:chart>
    <cx:plotArea>
      <cx:plotAreaRegion>
        <cx:series layoutId="regionMap" uniqueId="{9BC8D1EE-4F1C-4FAB-A8EC-19382058F034}">
          <cx:tx>
            <cx:txData>
              <cx:f>Sheet1!$B$1</cx:f>
              <cx:v>Series1</cx:v>
            </cx:txData>
          </cx:tx>
          <cx:spPr>
            <a:solidFill>
              <a:schemeClr val="bg1">
                <a:lumMod val="95000"/>
              </a:schemeClr>
            </a:solidFill>
          </cx:spPr>
          <cx:dataPt idx="22">
            <cx:spPr>
              <a:solidFill>
                <a:prstClr val="white">
                  <a:lumMod val="95000"/>
                </a:prstClr>
              </a:solidFill>
            </cx:spPr>
          </cx:dataPt>
          <cx:dataPt idx="28">
            <cx:spPr>
              <a:solidFill>
                <a:srgbClr val="1F497D"/>
              </a:solidFill>
            </cx:spPr>
          </cx:dataPt>
          <cx:dataPt idx="41">
            <cx:spPr>
              <a:solidFill>
                <a:srgbClr val="9BBB59"/>
              </a:solidFill>
            </cx:spPr>
          </cx:dataPt>
          <cx:dataPt idx="48">
            <cx:spPr>
              <a:solidFill>
                <a:srgbClr val="9BBB59"/>
              </a:solidFill>
            </cx:spPr>
          </cx:dataPt>
          <cx:dataId val="0"/>
          <cx:layoutPr>
            <cx:regionLabelLayout val="none"/>
            <cx:geography viewedRegionType="dataOnly" cultureLanguage="en-US" cultureRegion="US" attribution="Powered by Bing">
              <cx:geoCache provider="{E9337A44-BEBE-4D9F-B70C-5C5E7DAFC167}">
                <cx:binary>1H1pc9tGtvZfcfnzCwWNXoCemtyqACQl2ZbsSLaS+AuKlhTsaOzbr79Pi5RNIrSkqdGtt8hJwhGB
Jk7302c/ffjv2+Fft+n9unozZGle/+t2+PVt2DTFv375pb4N77N1fZJFt5Wq1d/Nya3KflF//x3d
3v9yV637KA9+sUzCfrkN11VzP7z9n3/j24J79UHdrptI5b+399V4dV+3aVM/ce3gpTfruyzKF1Hd
VNFtQ359+/4+b9rbZHz7Bv8nasbPY3H/69u9u96++WX+Xf947psUpDXtHcZS+4RbNrWYcN6+SVUe
bD83HH5iObZtMibkw4s9PvRynWHgS0h5IGR9d1fd1zXm8vC+O3KPcFz46+2bW9XmjV6wAGv369sv
edTc3725btbNff32TVQrb3ODpzT1X64fpvvL/pL/z79nH2ABZp/soDJfrecu/QMUb51Gf6sqj9aP
K/QqsFicCSGJNB9eZB8dQuSJILZlE0Y28Dw+e4POy2g6jM/u2BlC3m9HidDiPl336+r+cY1eAR95
YpqOLSzKN8sv9/Gx+Qk4SjBKnM11/vjsDT4voegwOj9GzrBZLI8Sm8v7/s3F/RDdqscVegV02Amz
CAVziA330H10iClOiOlQaTrgq40o3eDyMmoOI7M7dobN5cVRYnMGromixxX673F5EFpgG5OKGSCc
azXELNNkj+JuF5bnCTkMyeO4GRxn50cJxypVVXT3ilrGck645JxYdCa+HOuEOTZllkO/M9AuHi+g
5DAg3wfOEFl9OEpEfkvX39bZKyJCrRNbCGYJc6v3Z5LLEScOMym1TOu73tkF5gUEHQbm+8AZML8d
JzBaFr+7r+r78fWkFzNPCFSG5JRsmMLaF2I2OxG2w+ENbKGZWcwvo+kwPLtjZwhdvjtK1vEUpNn6
7jW1vnMipcO5qdWIfkG373o0xISSYbZDBZhql2leQsphWH6MnIHifTxKUH6rknVer+vH9fnvVT5l
J7CAHZOSraE8czMlNA2VhHPubECbGcovoegwNj9GzrD57eoosfnjvm7e3ERVEL2up+mcQN9w2yFb
jWLvc41jwtGkNgTfVurNmOfFZB1GaTZ8BtUfN8cJ1boOERhqVP56jMTsE0YIBVD2Rr3McCKWecK5
YI7JNkDNPJs/XkTTT0DaGTtH6LejRAjmTp28ot0m2AlhjNmmZW7Qge7f0z3cOrFs6QjC5gLuWUoO
Y/I4gxkev70/TjyqaFL5KwICvWNJalkOYYfZhZATGNpcCr6JEczY5bfnCfoJLo8D58B8PUpgPJXn
97dNdNs2ryjLyAm3OeGU8o3Sx+LvcosNL4g6wM6aMcsLqTmMzN7gGTre56NE52Id5feviAs/oQg6
M/4Y1ZzpGCFPLAIRZtpbppp5OM+ScxiY7bAZJBfLo4Tk9F7BRHtNSWbBQAMzOPZPDDR6As1DbWZu
LeiZgfYCgg7D8n3gDJjT344SmPO7dfiK3iZjJ9SRpm09JmBmjg0hCAdwSZFBQ5xg1918lpDDcGyH
zcA4XxwlGFch8ndvzut0nd89rs5/72wy6HTLsSTfJl3kDBMbeoc4jqn1/sNrxiovpeowQPujZzhd
HWfI+ULlzfo17TK4MQhfciIhrx5egGBX9RMTiU2GkLSgc+XyPCmHcfk+hxkkF5+PknXO0zTKVVS/
ItsgsAkxxhA627DFjG0cCefGEZQ7P5KdewLtBRQdhubHXGbYnB9n2Pk8v4telV2oPEEJgLQRdt6+
9tkF+QCYyZBocmtJz5jmBQT9BJnHmcyBuTxKpvkjqm9VXkevGZCBfqcS2QDkajavGTQSTgx0EWyA
75Jul2teRNJhcHaGzuD540jVzLoaX9cUoEgG6MImPsts2uLENhHqpHLrwsxMgIsXUHIYlB8jZ5hc
LI6SZc5V/4peDLNO4DUKbrPDel/SEy3BBNkWAJioENjllueoOYzJZtQMj/Pj9F/ev3ZmxkGOn8Gp
RJHfw4vsyy/pwMExoVt2ggG7iDxPz2FMHsfNUHl/fZRc8kG1Uf3KOt88kQ5i+A6f2caSIJdGHAQ1
fwSZdxF5ES2HQdkZOsPlw3Fyy/9BogyVslAcpiMPSzAbiTTwksMe08+z2OVLKDoMzo+RM2xujhOb
i3Vdr2/Dtr5vmtd0Y6wTVMQiEGZvDa6ZQIP3L0wO79NBWHOXb15Mz2F4ZsNnGF0cJ0aXqmrCN966
UvA214/r9d+HaChqMCiiYpxuZdgsxGzD14Tgc4TYlm7O7ICX03UYrPn4GVqX3lFqoYvoNoyC9et6
Nw44SaIuYOPczGMCHN6NCcdUu6f6NcPpJRQdRujHyBk2F8fp23y+H161oIagspw6zCHbeoyZlJPy
hKI+EJpomy4AcLvC7llyDqOyHTaD5POfR8kul/ffqtfN/yPyDG8TdTL2VmzNagOBCkw6DcnhMqeX
UHQYmB8jZ9hcHmf+7CKqa9VW0eOufQWVA0dG2Kgv2xbGmHNsUIJm26gKfEwb/EOUPU/RYWx+zGWG
zcVxlgdeRCgGqFXzivYAE0g5S4IawC1jzMUZCmskqtBRyvG4IzYnNV5Ey89g+T6NOS7HGd38fK8n
VN+/YikA7DSHQVyZSJc9vGZMg8AzZRRn1B4L1WfwvIikw/DsDJ3B8/k44dFiQP9TFK8p1VAjY+Es
zfeczCzQiaQNSpssZJ+31dAHpNoLiDoM0d6MZiBdHGcgR1fY/6Wq5FHK/Pd6ByFPhJktpk9rPLxm
4RycEQQ+JkdBzUET+iUUHYbnx8gZNpd/Ham91q1f89wTsmoUpbKoc9o6oTPnhhAB5oEXam+lH5TS
rg19ef8cPT/DZTNujsrNkaLSvzlbZwVqnV/zaC2jJ8IBU8jH4sA52+jiQZy8RUr0u2baB+eFZP0M
o73hc6jOjhOqh2jOYp28ru2GknT4ojhEizzow2s/gwAHFb6qrsJ9PBE1Y6MXUvUToPZGz3E6zpzb
xzB6zRI1LD9O1sC+3mZ4ZpyEU562CTZzfoLPc9QcxmUzaobHx+Pkm08wrOsx7daveuQGBwkdKZCG
1lke/ZrhYtsnDnUcnZjbsBXU066EeylVh/HZHz3D6dNvRynfPiYpijtf9SAu4tQOhXjb1tXMDxNK
ZIPQQcA07e1xHJjfuxi9hKLD+PwYOcPm43Ee7fhY3QevehCKwqx20FyDbhvTzByfzUEohEfpzGp7
npCfALKdwByOq6NklWvV/t8kdgCLiaoa6zEuPRNqOEeoM6fA5XDC4OV0HUZpPn6G1rV3lGj9MSp0
gAoeZcvrOKVI1ljiJ+dxEaTGMUKcZYPce7TpduXaCwg6jM/3gTNg/jhOl3Sz3V7dokbjGqrPCD5q
lVl2VFvUFjURMBWzQs+X0nMYnP3RM4Suj9OW/tKsw9fjGx0yQG0BgqHbGug5Mvo8oY3aHEvMAm3P
0XEYkc2oGRJfPh+FELt9sofbRppsJNnenf9p5zoJCwznoRFA23c7kWuDaU2R7fkB1a4Im/WU+zk9
P0FmvyXd3hSOo2HdzX2V4TDF6zEHzkKZNrfwv5nSx0FOAV0jBXptPbzmNVHPU3IYhO9TmHHIzf8n
Dvl5e8HvzRcX62a9fOjauNNh8OmrD3NHL8nZ0K2jcdAY2Ozm87tf3xKpj5p/bwapv2PPQ5mdcP4x
5H5dN7++NfRJHBTjPoQPqDYIgG2PHhT6Es624WA1qqlsYuEQnEDyJ9fhmId+krqHF3ccCEt9BTTU
2uTEJQIRioCqxNleWB/E+d4r85NKR/gI3xdj+/ebvM0+qShv6l/fWhbM/GJznyYVR1UcblPkBh00
3AF5uqVYcbu+grWE28n/y0q7rodE9B9IVKRDKVynb9De00VsUZnvVdE5VubFpd1M7WliZWlm/tGg
NwxZJnmR1Z+tjDVT5UKQmNYyreKq6GPP7vKycK4jkRe1aLw2ziPSekU/sHzFaJ9nXp7L8Sw2+t4I
vZxbVtadV22a1V3tTk2bN8VFno5xvui6yKld6RT5B+7HwztlZJ15HkdivBiZ73+OaVm8yw3xp1Gr
7rRXnR145iAXksfFhziro9MsHlricp5Yn0MRTbkXhW1vuDLrk8B1qk4ue1qW/SKtpkC5IhXD1ZR0
fG0Wlp+4WNTuIjJDv1paYdO3btW10eRKGpjpaT506enQVamz4FJF5yILSvtSyqaLvXo0o9PSMBS+
sxib06ZKutY1UiP1wowlZ4Vf9at4quzJtY0cX5yz2B+8rPO7jxb387+afiRXvQjz7lQ1cbMI67oL
3KAYrcGrg3Fy6ySrFjEvuz+bio03/qRs4VVBWQzng3KGxPUrjoky32ytP/00Lj/0nKSntSWqJSNJ
txRBURK3JtWHXilSLFDH1C9NQcPCjZKenwu/tm9kPA4frKaX9WkUs7JZhXVlpm6Hrb4waDuav5ci
WVqNkWentEl9Tyg+TG4XN7Yb1XFseLzLOttFk8dKLcyWcbcQXXZWKj9cDEHXOiur7/tl38TKywKr
C1aj1ZhY6KAouEfqtP/b9iNzPXESrBKOtgGrxI+qpZmzcZ3BSbJWssr4aauG4prkVfg+EU36pzJj
4fpmR3qvMILmLO3CwFxYlf0xy8Zq0Vqhv6xCZZdeEaYEm4YMpFsGQVquxi4YlqFdyY8DL4vT0q9a
ry1Z8C6U/mC7imbJtUgpL1wetumdGRvqvPFj67zJ7GyB2n3/K7ih6tw8JvKbn3Ukcse66ZLToCmt
z34ated9ldkrK+3s0JW5X187rLs1e24sutGZFr5TjZkLDojOlV3QzBuDoZNeIBzyIRMpe5eE3PkL
rr112tWh8F1eT4QseGcFbm1lBl3UfvmZs7S6LB1z+pY2mb9oy2C8aaMiO/MnHyxoGKaM3cKY6LIr
jPrjqIb8suRx3LuNiuPItbrI93idOAsS+uqLCMrG7Q2Zn+cyCv5oyjQbXKfx06uEFZZXT0lx2jXZ
aaMc7EPbZ63LWWL+zsOy9cZmoHKlcmb1kCw+8d8XhRO7LW+Kj1Xmy1UtzPQ+J8l4Xkp0rx3CMna7
YZRu7je3sRmxBR373uNOxM7iVEpPMWs99OMfPK24lyeBHBays+wqWZSUA8feLcqwaMWnvjb8AI9N
uGjHyt3thLsnUG9VMVZREG77D3//838+qwz/PLTG/fGhbl/84y8U4236Hj95F06K66KMen6T1orf
v+tHE16tir535J3ptk2n5J8ovicv7mnFPavs0dDResNi7CmleNA2/D5uqxmFOIEOo2AI6AvUruiz
KhvNiPrjxyJxytG/10HkdqsYUX1M0X0MZUbbvhZbrUhwUAl1FOB3ggIyiZa+/4lapFDKO1pRPxHx
L4mOTZaNzAvaBuxrxZTEVU76hN87xG9aubQKVkB0m0UXTTect0WyZkbF61VejvXIFo018HDwDOWb
34K8YrnhKWtI7Hcy5GO7SKSRl2e9zNL6IuVZYYyuSgZefONJEw9qYQiRxtQLbJuRe3tQY3uVhoOd
rh2HF/4tzWgpLgMRlQV1MxLVIIUVvMo+hsRs+nwRpLxKClf1PMs+EHssQXKQZWR8b2U0j/826k5h
zA6k262/azvAVdtbI2QOLSaRAJa6wTJKJPbXyCZZ1IYidO79XuVxedZkLGVnKevqyj6b6qCJem+C
URH9nZp+ZPmrpx9PYB3tPx/VZrrlNoVVjANPUl/fsVymmDqQGiK6i0lCk8hrFOUU8lRaRhmvqqEP
qmZRhU3AQtdgxlTkn3pGx9ryCJtET9810K514ipV0opc4jh8iWtPE6mtpx/WFRoZoYgUZ36ljkag
xNee0TiEkWGFFTXuhFF1prUIJjuwy1XqsIaabl41QnxNuOk3508/d4aNfi6TOJVkcXS4hA05e27R
jspWBnXughF7TridWaT1nyHzrTxw+zhqo4+5j+btjRuGCs64+/Tj941KPW0blbVotwHjGc68PTMq
A95FhjmE9M6wU7ukHu9NwddgJKM5V1Nkp5eRQRS5oEk5ttdJbZpT6CJBnmJR/lNKUH0gkH+Awazj
qub+JgntEKbPaFZ3TPRgudVIxESSFa/6tmbLyPGZ+Fq1WILSrQXy5V+VOXaVXHaRMov+GVRgtO/v
Bm6hBwl69OmSInh5M1QaEZnxmOT+rS+nnFenqiwyf1waflbL8XR0qgFb5On5k5kkg18vTVSYaUZF
ow0cRdtfgEBOMZdFY3xD+YGdGWdDE2qGyAYVQs+2fcwm5kVZPVqFO0iLYiE4DN72OitEPHq5Qar8
WmZhVuWLkqvKusq6KK+/PU2mlqe7fII0A1rkm+hYgIZG4JaZLGl7mDxmOQ3fhqqpsAnMNjGBjzn0
lBvuUNHOuC6spNRM0/RKv0VF0D6Dzz8WCxUrOF1JcQ7cYZRBtO0vllNadTPWQn3LU25AhseQXlPv
dqPZjPw99Tnkfh20aP+YxTyHRK2KrCL8zDFio0vcMoS01ZJ/DDEqj6a0e8+GpFDZM2KFzBkM0X8U
41o6VKYjN/pXB3Zl3wAnqpD5RL/VviWMbBk3dZG2n8qpiYrc68uxBHGGnXW4psYyU+PCSabRuO6L
wj+vZZXGgZdNkzm+z8Iyb3w3hxfqw1fjppFeiUwGU+ah4fEAkWgZ8Ujyd+YktfuSRH5fls+wKUFS
aW8DIJKOZK4UJnrzod+LDkbtTgg7My+7vCu+2lzxmHsFzvVhK/p+K2Xlkck2INr9cSM905bhWvsg
TgriO7g09A0V5art6fM8xOZSHF00UCcDXxstnjXvzrZFMiR15oeq+FpU4KJySWEUswuLhHR8T+t2
xHJIv0unmywcxtF227Dqy9CDwO/FVVBOvnFWZSyebiqjrcWlEwltIAysy1J5mrRcw6NqKrGFxs7m
3VVRxcl0M6Ui6RPXTFOttCKsPgBSuQzxIYWtOt042TAAO8rjEW/1ZAaNsyh4TeuVsFuNXTIEEQyM
8uHx0gmMEQa4GmJ8hYLxAMojI9e2QVPwLFkPtYDrvpJdRbprRtXUfKiqxK/cNM0qBAKMwM+Gs4BB
uf6VO7nPbjr4WNhkthPAzujKXMFEeVo2zKUmVt9GfljHIm2BrsGzrUH9MQ+ILNKvE8nqKnAHy7SL
2u1VrNJz2pY9BMXTT5xLI7RQZ6ZFoLcRnZH/eCI83DrsM9r/RadWb8a+ZVr8WbWdQHmLruTiqx/T
CZuwt9qmDi5sCBbs06fJ0EGePaagaGJt2dAV6IZsMVjJ+0wx0a4tDSmym4zlWUPhl7XcuFdlWEIa
hUmdk2Xl2yr61NVOAIlThFwFy8BprE65+FWSPu3cxgrK96nviOuBIlIxunVPRHfVOIYZeSWfBvUe
m8gM3dhkflQgXiCIZvbQxD5UXQjr4tyPk0Zzfofo1kfE7u1idGlS0aE7fXrGc7nm4FShqWP/1kN/
YfgE+zNOhB/mfVnbX7o2N2HE8qqyYMR2k963DEYWOwtJP2DbDolE3MYNmgfL1hCF3tK0jXvLv/YH
obe0VUZTVp1FhUW1iCyn2iSrMu0KhIUmPibgOr/PtE1NRicDd9qkBBs9PSVrJtkcWEAO1CakGhBE
VncmqkuaZ5OKc+uL04SIVq2aItAENIieaNZ94GPUt46gzQ8HzeKQlVqkVEUJRWOEBGY8Gbj+SJUJ
+nGmMrbZWdQjXFe65dgrcemXA+6KQqqnOAaZqFeJYVd0VSDERWtvhL7AdJ+Z2szKxNQkQXd7AlYx
OTrfzKbWDAmx01aNX2jQaUnVVCW21pROkbptTCexcndsVDnd2Fau9WNmKAJABpGlwbicMkGaYCWp
0fZfYKVWWI7ejil2H+0mSJM8MiS2GOvTQku3FmLzLLKKHmKtgUWCB0aNb+Iv+FgES5EFDEvRNHZo
NB5P2xgsEUorxl+b9dGiULcz/R7t/bSxUXa9oBmPOjAXYF3ZFnfgdpr/MHVJPzExitL43GU2wkmr
jXlrhc7QJR48yzDInxMLM3WkH8lQ1WkhFod/YTXtM4kZK1itxWB/rluCHdKMOB+MYOPUYH1YXDDF
l35vqKFGOJOOWPC083OYLBB6WKW+GtLmky1qx49XfsMcCAMwZHdVocEUNEBmgPGbIYei2sIWlH2O
pRxSJwevgIs0HEEyaCCMOCJ4k2MsuytTZQqU8CSBbkIYTvupT682k3RfJmLyWglASCBaDSto7tnA
HKyNwBzGz2E4itR3mzahhef3ph9fCmti1bgsw0oUjisRDI9Dt6rKqHxnpi0dEHuEtWO8r4LMYBd+
FtrUK3s1BLdmlJpnvd8ysUjsXKV3LE6n6ipTIsOvV00k7T+yjpjDtHDiXPLCK2E/1u2q77nTXVZl
6A8I9GZmRj4g9EfkIs8rSbx4aNrKd9XglFPsIpZbscELhqQDM3RT1Y+pOxg8ZvFKWqRlCCs2I9MR
bNL27Wkh+5D4sN/8oDlvQhuWmWdPaT9NcGuxFYvzIRn91i3rIharTtoBXfDMGKbPvVBWdNOyNPAX
lDUW8Ub4p2p0RdDUiI5HVp94AU+DM5wEbxalMvvpvS9z0zwlPQmtVWDUTmgui0Rl7MvIuyAxvkhl
DsPnAZG85sKom9y4gsaw2zteCVF9mewuyJVbIJQc1r/LYUqTUz9CdGM1KeZkypWJolbo2dVUl843
ksVOfhdaheqGBbbKWN7Ltul700vSvibxWePnJXcW8AN4Kk79zEjEpSS2kSSnnSisOg3vQyenDVZ5
INSp2MVEVYctPZGqLsLf0W+oEeYyz1lR2Oet9KMw/ZDzISmDZdwFTd8hHu4HUbQyFFORuOJNValz
EbMwcFbYK4ImbtFNJtR6WjtRL93AYKJEJN6vpng874PaCKPTPsqgbbxE9gwCtiuilv+pjFbw+hyb
ozd8r6cwW8hlW8Dqkm4zUmcQH1PLtvHWbD40oijFNVSZMjxuUjUrv01tKa3uXSyqIrDOyGAYtu2N
MU9a+3RAaDlLEV/ttF40uRFhOgHlUCrrwR/RasmLeSh58HHsi76wP8W+Effpyk6oYRXnSTtKp/so
Ysoj6ZZS6piEXTU8TG7swPeN6T1jaY2VMsYSIvsCUrsM+XuD+pWdIlNURiT9hEhx7PjLPoYgCJYq
Qnlz5UFkaZLGzkiREDKDcIzKhVkkceUs8sY0eP6nFVg5npfpMO6XNnDK0qvgemNlLaeNoEE8IkL9
JaAfJotbllLb9CysMXuE60lOxSoOe71iNG0SvKk6bIzrPLO1yGddEzi2J/tGYQNMOeyN0wY5AtxX
bKYaNnzC8pWxjRd0Se3jaWlI4GTmJNLwkIKFFv+DpINe55zJGLEkozUqQGHkiROy+7KEQ1OuqiiC
peX1DhmRTIickLcGEGRt2d40cd5GOdbLCCd1GrYTI8OFE9ua5AhIF9O1wM7CEyguld98Y9AbTFSG
Rp6PBj5LZaaXpusIboWKdcoeNHRo0oU5budTVZSW3xBwC/EZHwolrhPOfEk91ksEgNzCDgnWYrt7
/KmW+Eo7NvTk/GZ8WIwWu6bytjau5BPXf9GaJxfUjCrjervUxub2x0Xe3IdIgZVc2FaRgQCSG2H3
LYlEEVWnUU5HTLq0JvxooBtYNIjMazjggZIu3wClpq7BVoPn3VbBeU7k6HOXJGE3io8yaxVWqbOy
FLdYBWJslYcwh99JNzFHbfQGGbfwYWoHZvlNblZQFeAgyLXNnEIrgo/mFSoXPTkbW0d75+YG2s32
EH6SYn0EizBiye1UT34QY4h9GpBKPyZkocCHoypNO/wyGRFrG2QeQ6qXd7ORpnZEkmWJSepvIVFV
YxxKL5C5cOsm1KRvFtSY+gl/qJQqZi8Nk+dJfD7h1wWG4jQwEUQyl33UKvC0jAMd+aiRo/wWdbZV
fiMiyLF9ag6LFZOvOhi7H2vEsvUXWp1+Y13g4C3NTc0O2cQ1/XkrgrD/0qZBGkSrPHDwvWFJSUDP
knq0SfOebvZKFNeysU+3Sy7jrgI5Q0QTfAk0gMLD4yJKoOc7Uk7C/ALLLXa6RVEaTR55Zh34eDiP
Q/zW36JJC8Q2UwQMELIBTGF7bqtAs3ML/YrPkrEVsbNKYCwO4zsq63RQZw1TZpZ5qWRp1rl+HSBs
SCRpcX/YlDXeYDTy9DIrW/x3zHrE7bjZE4SKSsTy08suaXwEBfoqxtNJGKjuRuT+AC/AHye993sJ
UR6vBlpakDBOFaats0wzqNhsORi5L+tzLqGqhr9MMcSQN0GqVJKcbcPJcZOGVbxqwxT+7u3Iapxe
OyviEMtxSh94plROigWr/T7xpxsaOqpvvpS0D3tx1mymPsigxhLRYpgSzCgJ+povxWQSSDmkdPXy
kaHQuwbxKr3FN/FTp056rABpLT3fJoosvFXY4Li/jBB9NNwonRBXRpFpkksXIYtRZBe0IBXuECPR
PmzH2xr7ahNkmQiSaP6qzcvKt84Dv5zwHdMm9ObDLUfUsEQqDyFKnyCL9hUZ1ETlXpMiMMHfZ4nQ
/NSwPkIQPkicBqKSCn+EzqtHSJp4Bc9WL14bUR0qsFonQSw+TvMAw9HRDrP8q4d55hvver+uquhS
0lgHKVULdXdhJz4Vze8MYazRXw5+bIzhSvQFT+sFQheo8XNtBIHEVxZQApccylAC/MlgE2Yl8kyr
jYz7ertVVkWw+TYrGTcKkWgamRHt3vUTz3z792RCdcB1BWMaUYWpKKX4CnmL/WX0xYQViJmp5+AX
KDooV3AvdZQqjWCvwrKWmeqLr0KOYUm+sSEV6aUQZTH6K2apujH+7iMSD/4SGo2m3K1TxL8Nz0mJ
Xd0gItknzWczKOMg8Hw+0nC46m3YNuWd7KKutP6qfQehidMqabtMeoY11cnNxFqLKbeFdhjg7BOi
YFPaNpctabHLs1haXocPDbtz7R6ZqWGxnckGy7KIESD2cPxl1NN6EDdp2mn5J8dASxNY/5p5ozrT
d+QP0Xtku/VnnJgG7hiDUd/oU0QnsiU8d53biFK/ACsHsBb9y6kZSbGMwaiaK2Wmr2y3LGxKSCKJ
Uk5c2oTgtTg1Aq8axoraLrEq0/nUhnbQK7dH2h9Aj5MvrfO+zDWXB8akw4E18kR4YzDLmvNyMrG/
mYn8wyXilpryJEKm8ev2QbySUGkltopxvfHY8iie7MSN86JlvycbgZVsAo0lDqBgNxhpqYOQdSUq
xhZZkKGGwQ1L0RrXbcQLzLnpkcXr3kVWoM24kA14ht2lmqz2geEMlUCPuD5vNZMXlk4zLvJ+0HvS
9icriVBTUOdZtgzjFNyItLjOSSAOrIVegow/vpfVxIjfhxZNbeeZwNfMoUcsB/IBO9iCcBPkH2Hl
sEEOAfFq6zpUSoBqOwgGcEOvIGZLg2kOSjsEXkK3i0pN+zPe3b5vpx+Ptvk4K6J/TQ/Pnzm2VTso
o69thKo2ojFGDBhUwA8AJz39qFkAHdxk4jQXnoWQFf4rtFu/kzzsnaR0fJiSj3vETAalvLLwGfuI
dj56d0sRalDbKAbCilUMkG2F49O07IcQUCGO/YNSLkwe6XDsc2ufFr+jFsK3cXCNbs8QYxEqXSCi
6xo/LbicFEzn59b5nw9ESwIEDoQjLQQXddOh3cknYWUSFHL5V+WQQ1EECTT+uT0m2Gpbzn56gkSH
7X6kd/QMEbvdlLlZaE05D2QOacyCvEnhZG0kRh9OOmg/CjpyvhpY7XSruPCn6ve2p2O8yNpcy3Na
QTQY9cSgj56haH+ngyK4UroLILUlR1HePC02StPo7ZGWV+mGqXrYdeDxoU18yPXI6SJAEDIUOFkL
SaEcYFoYoSYkLmjZTl5XwrNf8YwqbroDRMvoQdSXuB384ZPLaKQWLb1+k88qNmL26UnMYQRw+BFD
lBbimC8h+BndGYwiLBtrMLrLsE60ZJoeDKGi5nn7+2g4LUN36JeHujgSIGgpbgJI/dKdxfafZw+w
RtBUsb3cqr0h0FU6poJkVW5Vo7PWf/Y8hPx1m3kwBg6IsX+IA9r7iER3UXy5UUswkjUadpKCL/K6
1Arj6Qdq+bKzTbEhkH7STWxQj4Liy3k8sx+nIaomnpzZuVEl3LOzzKZfRQWGeY4F//koQIffohBo
DwIncy7qMt/KxjYQwdnGFOk4oiPYR1aZ4e3pWW1LMXYmhljhw89eIFyoE/M49bWPnGkiL2NHYX1a
TZYZ1kuLD7oaoUXbi1b9XU85cuieqgPEVv+XvTNrjhvXsvUvYgc4E68cclIqNVkqyy8Iy3ZxAAcQ
Awnw19+Vdp1uW6duOU4/3riv5ZKoZBLA3mt9a5PmA9vQLeY6rrU/3OC0BoJTFxMXUH7OQQTtgdwP
DIzVdHCoDeLpwmzLfesKFsByelXzPKANkl0QjXM19GYLdEEmkqihzGQMqe0cWn8Kk3v6w8/jCZqR
8A5Qmj/bW143CwUyY5ak9aGJdEA1Dmg00nYoe68T+Cr+KlBSDz/W5PxHWYEKPcNhkXzfxn60Gnwl
2LrXZgiwdaM1vJYB6xJ4KGgnILb9ZQwM/geUWIlJL6Hqr8Wc96O2ETBHsdqJyPytzbnSg7/lo5J0
bMtEpH1n8n9JHjOOzSb/q5D5XkHBWVtxf7c5ux7i6byE8xG9BU+CSmQTLjlwdBXLicCtaOuitwPm
nuyh5/dd/xyi7KXhJXGaRuLYJcS7igFqkdBZ3Y8+jK5OhXPZcDNAdoUCk8JlyLtGZxMrPDPVKxny
GeHYOLinMxUAO+sZixtQoKPLNn2A33B1tFADkiC5TFrBRPjQCqjNdQkICTjBrpGz73fF4KPo/NOh
9VTZKU7sGnzyY+t0domGlYmHkdKOB1U3Kg9cqMDGYXUBxhleejVODt9tudpgky4nHpSJpUBp5sdZ
4SLH1jOnSqsthx29tuimaSbhi7YNUfuI9Hp9S8jAXVOyCAX3mA/pOMiPI5QXz+TZD8vtr71ohh9e
J+dswL7d7camTwKDKvp7nQXh+1onuhHgcvNXF9p/rwbHtOdo2SQFESPyRZJk8LGT1VOKPyPgPMhX
7i30AzbxKXsSI/X63dDGdZw3db0+xa6Nu9K1K9u30RIeWhJux0Ha5QAlY3pMZRIUlsbNJW11T6AZ
L/IDw0N9iOp4UjlWX/MGYrr/WJN2KkdDyJizRkY7NLuQlIIxvskE+TRxLMdxFck5Wdsrp9s0+HaJ
J3ddaqOqm1pzt3W9JhWqcl1ljoQ9nthk+AIA8inwI3EjI6++GRalq1hBggb7Uh+WydCyoWv2kIpm
hq8v2q+tmlnZN6LOXTSOZczofMq2YNg5NsIFHgWgUtShbiyibkx3K37lMUM/9ibtZPbgHtjXmfJ+
z63fb7mjXbxrOjI9iQjafN5DolG5F07182q37HPvjTFaeTN8WLOgrQjA3xMmJTVtPnleeI4g0+2k
Vhja1KXsAeJhC15Jh/SrD6sH/Ywv/Mcl6Jp2J9zoVb4a9KNaIggO2ApK5aw5hUo6nsfDmhUspazJ
PrZLQN0RBIL5ooKo86vJCI02px0aB645zr5lOgbI6zFPngYKHKGMfN092CXk6JOG6SZW2p8LljXT
Z9IpcbZ4SceNSvzrE8riq4daL+vJopy9JSlfjlC/vVPLwyYoM+x+X/11Dcd82zK/QdssvNdVzOs3
wOK2CFp/+6xUNwUgCgTwwW1TeHKbXvQ5iClpSrGt3J4SU891TnzRXpyfYiNGS1Usa9iHJ7zasBcn
aWe5C4QJbuIrpwul9yVe3RdiGLtEPpbPoowuIS2SNq8tCO0ydlNYRakeL6KJ5KsTFjUZgb1dq9xw
MBC8SNsa1LNnwugznOkpD4N+3E8QCvKADPrB+iN/UI3TvOBa189z4+aP0oohyGdrbMF8Kbq8w98H
xzWD5oaFZ5utiGy23tNANX0xbkv3uRvElsPkGV7wAo85F2LxHyhMhKMIZFYYSdgpasfos8oSe+6g
9y+wHSKDizKdM+PN6EhNfU4yb2rz3uf0s/RQ1JQZ6rMujzs13ydrwnfY6JOkoO2WHrQ/NffgdMB2
rI18DqYRMLOx/r4TS/JZhux5RZ/8vM3Dlu1nEbm8m4f6m8MN2Tc6NaZCGeietKQxy2U0w7Hltc5J
syzHhIKMnlGH+nmdKvpMR03fQivCD51k09uyLds3gwe8XNIpuI0AFuwJTopytrN+Qn3p5fE6LmdP
Kv5pI9O4D3ufgcyCnHxpHIlwllnsSKRrM+hBMU8OeJkSK4Qauz2PjXwG2xXi71+Ck0/GcNcloXqF
Ljff07GRB9/19GkY5HZTq26ubIotF23w0F7GiOiTNNF6PyomP8gsi76EfMHmEMxuuURuwOKBpnXn
h9rcWJmux3a14QTdJhv3LBmiEu0xCEvIHvS4eZKdGba3hy3ImucM0snrvGX6Aw78+oDFlt5uvqfB
MCXtrqcsPsPh9sNCD7Qvs82NIZ53Oe622pvuOST4+9pOYi5AhpCdXLv5VWgT1Wiut+0saWRuACpx
qAPD9KEONzpgzx5sFaY8O/jw/IpFbNFdttQhlHnpffVYAAbt7OJoa2nhBotat0wNJO3szONwSXVF
MPiq13lPBTuvnqjvobL0Fy9y40uv5Wf8DPh73fovakAF05m0u1jaAb+Mhd+e6CSCT8ZjZi36ZiW3
QH3Mcxssy7xvgj6MCtr46U3EJpntKBlGehqaTJTwcSMEKuB3lxndhjTvNk2XfAjZeJk8+P03zptT
3OuErFqeZ7rA6PGt9NfjGM3DXWgj7yEFsy+KxCLyUDVUyMeubpehguXrmpuh5VNbenKMASEy5nv7
dFFqe3TZKE2zv5YepKSzxauoOe7atNb8xNGTy77wU1QuRTwYttxCLelUERq//rCm2+SKifTJGbge
88vVR4l4o9GI65e4RfcnsY9IoeMEhVM9Ais6LDpJT3Fgydh92ELHgiV3dibUnAJsduSYRXAE9nPv
Rlk2i4rNE/Vq3oHAqXsqcwnKv+eFF1H71IagZvKgifqHyfnetl8TdJUFSeeAnFfa2bEIJHT827TH
dloCkNvKCcrWqQt0WyR+yk/ac1Z1d73zErqFuP0jsUMJnWbgV0pLBPFwp3XUZbp0SZf0AQR2NWE9
ZLA3C+O7YEDKxvTNmTdwZ/NhhMxbbNrOYx4ODsZPajp+GNsonqoaRuEtbyGTlp1t7SGsIz8rk4w0
KSSxTvpHXksBO9LEqcuDFe53ogN98WJq02LoWKTyNOIhpDhodi++8OTXBRGoMpTIC+2niflhVS9N
YIICJVzjTQW8eaBoa542yaPzoilFYWYy1/YFdlKN/2EiXmvbL9iE5iypGtEj7lLPvqUVH1I/bSoR
2CmOb31vScwzzNyBHbo5iz7Xy/Jp25r6uW7Ep5qKuMvRJgxPK9iOimVM7gkOD4JNIpGwv9LtpndB
f5Fha3ZLI2khZrGJPAWmKfJhiIcnOfZJKWXicoP4B/ZXxEy+6Jptu3TqYePVlt3CYcxI4Vu1zuWG
wya6p6oJn1IARLJsF2g9eB7wwOTg4dav/iT4g5hHlVUqTeuzmsbpycxK15VBKIkdoRrXae4Nlh6H
qZvLYJz7HZ9Z/DRy4ldUN9MNZ7F3G3Ab3QQCpuVUK5jXFG1RGQQMs3BMavabDYI+R+qzH0pCl1lV
wk+mC/jBVR+FXFlO1UpsMfO6K6JELSKn/sDAkAKINEeV4MNVDiL308Zk+5XB9573Hfy1UmJRrvnm
uLzglMfh3ya8L9sO9QX+BPaIU6fdmZQmhRlF89K1tf8JypvdAdqh+4nQYZeKtLv3OiKLZUiaj2Qc
nvsOJFiNxm2XBqx7ndZAT3kcTtNrSJg8mSBkFsEy22VFC3H0xESAD10TKNytXQo0u+Fdh7bktKx+
+4U3YfqJs9r/yP1wPS9wbstYzNMxhGT8AvE94Nc9zYo87Mh8mzAWom7F5nh9CKMvEb82w24crqe2
DdTbtGReW/VJCyMUYvKUHMd4bKdCydZqeE3bBLEwXTu/CHvsI3nitV182wsVvDVNo3mOxJU/5l2f
NlnB8XsLyF94Jhon4uOQmCAtdQOQU6LW4vVpEJP+Q6BrawouwpB8wsG7ypx62bocPM2TUovOO7Rz
HDxfuYGdvy3c5K3zxF0c2+7NLJnA8YDOczcZBhpqYnF4hnUnb4QDVHINuQXybJURbzzQti0UZMYl
b5feftHaYa1gUaJPMwIq5tcFrtWSw5FbqrFbwhNE6hrIVGs3FPPARr9hPOzCdkPa6JvIoX/LPZQj
uuzZ7MWVNw9gfsm2xC9a9f1rKhZbcBWqsifeTC5mTf0nuGsZBRWEGi5P9Nr0+xVF1Qm737hWdm6a
DqUcRekJisObLmGz+l5h2JXEcwOJRSXFgoQBiBQ8REXUDE0X8WVXLwmslIEXHUeRJqtrG7sUzM1t
gJo6HNn2cVRm5HfB5K+qRFfBOLY0mkybKKRv6t7tPRJ0Y3SXmJBlOffnNvzcAxv1xmLxMtuxHQwz
bsktb6ZkogW6bRuJ3GzNoEyR4sCNXdnAv8r63IDmjlw5Lo4N/MZlLAhJoYylvrjvF6hDYW6BeVOz
k0bM7ce65tFUlyuWCmwUpHHCUeaLnadE72rUauPRNMYb/lSzsktcNeCfhrGKZ3htT4wE8F72AqCU
HkvpIo90950RyJi+RB5wKYMYnIEHsABzx8f/Nng0JbiPqhtdSUVj448xXKbm6YdY64mr4aB7epVG
A59ZcYPI+NW6By9w9UGwDrf0a43cp0324Ko3rLfZV7R9NWJtvCYfMwhdHjpb1q0Jjghsx/rFNBAU
srNGQWkvpKPERYWplZn5foO7hW8LR143dW9hZsZlKONeGzfehAYfb8vbCZSFKgC9hAN7CnUs2qRK
AKq24YkYM7sJHFKrUeOgd6jn3ffwXwBMbyo5KKTbADAXSndBsWM62qKIyqJ9q9PBOQEVdoGS2iIz
jIjwGlX1aKO2r8QK4oZCOxin7Lyh9Msq5vUJgwu2MCpM7kczjarUbWG0h+83vIjM9M8e6BqdBxNG
9uaRwdqpQJsMX8nIUWWBfm8kr6ZE0aZcJDgVm2/BDPNxQ3jwO2V/QvhxuYdYuhygA7fnibCw4EFi
bjvfuaFCXBOw1kJhBAuvf+qoXdPjjBIuzcNRuCi348rHvdQEFKPNxDoinLPwr2IjyBszGQ0sT3CO
mlKHm3tUrbdaFAheX6ECRYfIOhHHe5lEeijZkNk3b2PWidyv19l/zHjL43LFAOovEglymatuQWsw
bt6CbkR2flOhnJDqYJqYL19rz14VF1TUwVhsvKl3yGktzNsNxs8A5wQzHQtGommqIkfUwVdT+tov
feSrImVBPRUQFNsYHWrq1GXIEmLKgMRGfwT6AGwilwKUXQGmY0Yc1vgBuCKIW5canfeQRzPq8FsL
w83ma8jTKuVJf/JqNQFlNzHCFWDrxAB0I3BGldkYU1hSnm72yC3gi0lt7eUh2LrDLPq5KwwEs7cN
wAKeDUYfjEcmfM5N7BJf2HuHL7uMKMto1YGt+OYBXoJ42In67GEbVp/QXK7NQ9oN8lp1hUF7QAWT
nGSUxu0btsjQ7cMl6h6nNWS3wCTrr7X0ceezdbPA1ZiBMrJtrc1FS9bnzMbmfpV9g4+AGBvc4XSY
sJumA8IKPKaPPuTDtKTdtB59iBZtuYKN+WMNI+QIY66iAxLhHfBEGT/NrJ52OhjJx0QqP6cpOMRG
9hsIfbW5HJEjd0GmMmjLwKgFoa4ewfuctgtdjnUiQaepcQMOWrMVkd2V9lc0At1wIcbUBTs4RPBZ
SYhgYVkv4YKt10Peoc21SIEXhrWaURSMTt2GRphzHfhLVpK4FukOIIT4sNpUgzrWIz4laID0UySb
rM4HFOB3s3eteBVexDDmqKldmyecUeAofG6bEgd6B/IKcsn9NkAByLdEiKTiCwC7MiRDW22zxc/U
MXA6YCODKJdQ/LmqZqwCpmyx6ti9ptgtlhurRynKfl6yRxVLbXC5OJ7RELRQgYZgug17FtxkTc9T
YEIMAWvpM3rjeU3w5vqWn6wn1D1Yva4AAxZ8RirGjPAZUuqKNladLNI1al1pVtepvJeIPlemabMe
+68M+5vOD1y808kav3isEfYC5YqHEAOmweW9GPzXloJ4yAeAGJcJhAmp0jV2aApogFTDzEg8VIPf
NR94bOVa4NxEVYf6vGxCOWfX+5bcreEKGToMJnbJ+iH8OIOyqPPF9K+hGqaPUmPeQIP3nj6mICoB
StULHvlevtbeSmrUVtYrPFQet9Ig3qOgu3waa+MdZYdFXcqWp3fa6Omk4xlZD5nyM3SB9OAxkr1A
MW5TPAZ18iYChMZtRNTjIl1w5Jh1HxTdkq3Xao0MQGdGSDypUtlBhc2YlBv1UDgNLbV7THtY+kek
ZdtSQtwqJR71qJjD2FQoX/yb0U0N2MDV/9gwZz9Spv1cKEMQnYx5NWQ9+xNYMSmjONLPGcr9vR8x
/20Cgf4RcxpcnHsWNw7I/0dkbrJbC5N/LxaNVZeZzwCU9b0wxDFE1yfiYx1s97T2MAtC+tGwx3kg
R7QZKiyzFHAKfvq8zoH8o4PYUWYWjcqMURtbbht/evGyPnrqmjAaigiq/lGI0YcVBtKSh+EXZ6D+
y4oL6EHyDQcUH5YSHjhSTB/R0U6DeJSRmqL4TnfNjF1eYZgl2CQ5I/8MSMC6bpjhNcBwnO4iB5TG
7dcAWY2gDCdidXMkphm67QiQ2+ln1to1/hKP0cQP3ZQNOipYJIn2ymyJo1Vi8+KgWeBpgY/oqN8m
pAR4528oGzPi2kLyRBJ7NM5CxcyTwMa7KBrX7FMyjhqbyix4b3vsY3FD4hJ1HjiF0nNJXQNoicBY
AUdGGQ+qyiELjUUDjB3jHtzSiOkbmT2XqhKGJkC9SonV8QaOZVtz0EKiZleIHM/gDBuk7uqNzA9L
mGm0MG1oEylfpmxlS1fCiM3Q9yEy1Nru0nWTMlOpVow59CsiQqPmN8O3xXc5fotoXbFOEUqyfMOU
h3k5MMQkO1pAsb5+kiipCe33TW2XdP7DePUWxHnLMo5/AwufJvbG0woN803nFOuTwmKaSrrsfmPP
/RoQgfmHADVFVhYmJzA9gA+/mnMjQc/RWUG/kA4pkr9c7yDhMewnGWImxmFZswUTG8gQySDNU9kj
iJT38FFUocPRps/dd6Prn/+uX91l/FkpfHrEVfFqVpiH8Ip+/bPa2CGaVLfpVz6Ja7Zp+AF+DJz2
eBC9CXbZb4zKXz356xUR48bduGaHYfleRwz8jCVANMw0QV7i2/DjissPqiaMRwlrXqVNZADBLcR6
iHy0HczKH1/FX1OF/gpz/BiP8/M8hZ/HK/y/PM3hlyFPP09z8Ml1du5/owD/PuOo//z2+X/Gwn6f
cfT9R/6a5JBhjhGIGoTlgCH4WMN4hP+acZTh9ZiYbhTCyw8gnMHP/+9RDng3Bua+xileWQIEJwFV
8z8zjjCfD8F+vBYYmAHGk1H/P5nm8N5rx2+58ic+QnRXB/z9k9z5IohUGHkH6nlRl7ed2w6GRurD
T/fkt0mg+JqwzlJUStcxXQSp93cLZvNhNUHM9w4AVvwPSE6ghDEkuxtWpHB/s1Sue8JPhv71Wkij
IuSPCC7ggetQqZ+XCr4LULpLyA7On+gdSeRyi50F5s9G7L1IhvZ3aETo/7ofXD9eep2zEBPkvPCG
pusk358vabmKZ4CK7NA6ySCzz5M+w5DC0CQMZZpiFBsrfSGgaYIdMSgj0SIieb9PoCGN+zmuDSYB
LdGaGzviQO5aeaCT9TAah0ryNgK8gHStKMbt1HS/bhKTmxIXFKB2xxOKnOGh5wjL9p7Uz75OxhMi
qmKH5Hx7YU63l6hGILsM67HZuxklSFsrBIG0Gh4CcKDfYPBuLw2P5Esq6ltiXFutaT8WBubBYQtC
fov3USZZ0XSheQiUGf7cwm2628K1ew5I2+UjYf0unpsRxeGwFGYa1wOZGJK12xzss4WAgEEUr/Ib
qFm9DtVN6uvpghYGaCzKgc+kr71Dn1zlSemth9nhHMwjS1mC4yiYvqgMozuSbbCwurbG5GReUUPL
LNoRFcjXlnt05aVtZKrQBLkVtPArjYPYqXMzim6Xjil6tZXhOS9Ig+EFKOiH8c3IVLx2SFn80VEe
PFKceE2xEkW/dhliQznw4hS2ZeAmDvKhtTu5ZKgUAXQ1b7zps7iA09bfkR5SVgE6YDqniCbdOCgW
L5nbEArFMCYInlfjsdtgFUaQ3O4A+j42tiUFs517bEDRVson8hURuWU3WaJ32ZJ4cW6Rr/oqh6HZ
N2PzxclOlDUQxZuaZvDj/S1uhkrh5jQj62/nftj+wKgD7yFEtP5MNuCwubI+h1q7EK/kbcdI7k3g
PpM2PjIE53ByjqoKXcvPpKvN1xrjyN6477q+2uotGStPt/SEW6CQ6km+zLovVkh8l7EnkGNSDHcK
7YrKO7phnrY55/UzVagnZyb6vScyVDDQiFFIryPg+4gUiBkleSr0TefJCCqSroGFkaz7DAKN4X9O
P4XMhCUkKgenLZkf2doH56RR97FdVz/P8DZBPNpYPRZ1MuZjREAr/OWbHVJvF0tP3yJUub1pjIgp
8M3GbwK+7B0aC2Bnm9aPMyJABTiHRyDGbWXi7aNnZHgJtiaoArepi5duW7XSZH3CCDZT1D5ddm6I
HsZ1+CMN2RQcWmjTS5Rr+AXuy5i0gCDYYlBmJQbQSp+7TARdvkFYKHk9cCDrgXG8cP2cbOds7Z09
9pRg7kjRwLYhOfNQWL1wtSKWAMDJqLXGjZjm0rhFdR8ihAdq3ecAo7Nl/ZA63VTUV2kNQxpaTOEx
4GV5PJMkpzobx/26gAX6aL0IMS0wiwGU22xVpGx7z2U71al2jhAK0WD2+brVjwuPr4Eu0S71JZlh
aOUT0Jf1vobym4W5SGbV3FDmLTCLgevHr4GAHwiubWReUyEtSYOXDlB4vIPyGadfUwvRExgCEkcn
7jCEQj7xAewSGhGq+KsXC/5El6HdSzJiG56GND4sRPcvKXPelZIOmMtXk4QnQFgTyddtwfi32Gvo
PtYhVN2AzWff2viASV4khVjg0HUOG/U/BM1Ud7mar/85ZQl7cs6sX5JghCI6+qPYwQMKj1MPgiY3
EeRDbvroKBQZT2gOaKUHgwF4w8ygNEHEnm7mKIJblS6pv/MTNWEIXgvdUlBdjIpkNgfZgT6QMfoJ
zuFQzBjz9rQpRC3zePQMmvFlHR5sGIlvESrJM/6QFkPaAKRD36bDViJz0jeVRET5CNef3vVxm3zu
B7T+SG4tCDyrdHjwVp6CGECeZSyQ48a/xZ4e/oQb27+ERNv7nncJgpfbMD3VQwO+4vqiOR+bB08M
1m1ffj/H/38V+LtJlz65osf/9zJw10/wmABx/jQd88fP/KsOJP+FX0Fi4MxJhLhShhrhX3Vg+l84
+ROMkkVaHPBtivLiX7MufdSBPkXUF78MsdUQ9Ru+wOusyyDC+yABY4ICRew3SGj8n9SB1wLsl6Ip
wegwDLRFmIHCPfw+UOon5rteLdkyMZlDAEdZFz2nCBmBwaLnyCB5lMMsHM94ptqxpA0krp/u1e/L
w5hgggNmluH+QDnA+J935SG8mg3ondX71QQLZOkhQUQs6EsHsPHwv7gUBnuivI6A+7zHPWXYLb4/
xHof+aij+sBHDE01ogozf/5ffCrcShomqO2TfyO7Nx9xARdFGvCibfc23OZSagBA2qa/m87zK7If
f7+B15cZAZzFQ4GpCu8K0AVR7z7GDaQto5jJEzzAEEj+tEtS1iPD1NEpBKSNva0QUKx/Fzz/9dn5
6+LoIq5PsY/y+9eLa9vAnBRao/GNkuth1VQjDIb/jLDGVeIAzyXelwUeDm33u6soHEhqmZkBGBUl
SHoEI7yK2M7pUnVigATwz8/Jrw339Y7GGN2QoS26ctvJ+4Y7nmGsNL42+9olIOu4/IZwwp9ZPQ05
8gE3CbyG3/QtWMo/L8HvV0TsPoiv48F88h4hZw3v1gyA674jMcY2Mtrjy6JT9c+f61139OMq19cu
ZinBBLLw2sr8tNAjw0Cizdzsw3bBpBLPOyPPfuf8ADgmGeLffKa/u4vBT1d796WhHQaLh3ET6AJQ
GDCUEfUyaIRCrxP5MA02l5y//fMHfDdU5Mc3dx1sdg2NIMPxfitzDbha+F967zdJdBdNUf9Sg+07
wjDNDuB/eWnmxxTDRIu5j9TXBNM4TvCQD6aWE8A2uoBzCNZcrqn4Ym3oHR3G/OUB0/PTFdWFQV4X
Pp+332xM/t98/xB20DxiIBvg9/dPXKbqJJggJu5bzNTheXQ9+3PUOksF4PMaMgNYKZCVLEPcvSro
bfSJwOe5hx0lLphBjBmJoqZ3kI/q36yF+G//tGtnixWOcH9w/fefHpqOYtrSBltzD2UV5kITl62E
FQP6RVeIwqtnZGDBEK0JcLSp38YTQHh5VpjvysvB6gU23pjzSMEhhwieh75gJRszTCoLandTm0Be
gmTzjhtf0TUuGiHU9DpIAszgi1lb70WDUilo2CIOH3npDmNHWvCoMqsw2vakucTII683hWYxxSwO
DACK+LNZM3XhkQtzF258J0MDH8nTdxNNt8PcYrqwiyDFW9azM4G3+4cn52Xfjdy7Rgz/5C581JBZ
YSnV/IB5iPoOv3nc/fPT+u8LBKkyFAZY9ZA68UbtX+8srPTYxOv1S1fNxeOmQUyeHP3WfjAbE5Ux
gK7/F1eMsVnDh4Xv9X40JAWCDa6E671kDO5aVGHE7xc6RmcZjhEgneTjP1/vnTaCDQdTtLHbgMu+
BquCd8kYVdMF0+CM3ncOnFQAmeNYwyasskD+bujOvz+mWQwpLUDmlxKgCO8e09rES7cuE05ByPo3
kzf7x2k16W9u4N9eBWNQUaZggiXu4a9fGbJh3qCRR9178AQkoBrqHZBtz+7/+b69G/t23cfwaTKo
hqgW4VDG767DW2/zE4Hh0haJkHLyVbdL7FCXicIskQjtAUoKPPgkDeuTzP6QQb2fIt7+blu6ymU/
VYbf/wyUMMgdIIbn++/HTs3zBOhzSZE6sH1arTPtd2zt9C5adZsVIUYkHv0R6Jsk07d+WtNHjG1d
93VMllsM0UMnxxEF/edbE/zt34QsEpRV6J/x+4qjjjwPPmKo9nDoxiORcUWJAfE16vnClDBFAzj1
tY+xlBFMdXfmandgwiTyatk4lenYf0OyernwzJbbtn4yHWTzudXiyWEqRS50Gx9ijAQ4jQ4MK9G/
Ky7+/gN8VylR0mP9vxMMQXvTwaE130eNe6yhVuzMGtXPDXYxMH5pVzJoQsWQJhonlhxOGJr4OWvT
DwjY0qMRjBWAE5aqIRN9mLZ0+pBByNswG/0UZg3draJ25fp/2Duz7bhxJV0/Ec/iPNzmqNRgyZIs
Dzdc8iDOJEiQIMGn7w+2a59y2kfu7uuz1t5VJSudJEEgEIj4h6q02CvGGh0O+tmvv4Jz2uKPafGv
JzibnfMI3CTrtDxqq8wu0zVp6Ywu7a607N1YDAT5CVBiWdonr9NqKwWghtdvwfvjLKBCjsgj/oK/
8cRiTSzRwSQN6G8EzkRF7jNp1V3kyxYgsv21q9XyPkKL8Is0CgEq20IeyHewDQCWZPLg2pzrgYtE
BoU9N5vIncQ254LHBa1vaByZ8023jkOojB4ir9oH6EvtQit5j0A36HAV2NcWwvEXa9c9R8p+CDUX
AqBqBP0TGfxlzH9P3QCJUGKG7hcYMcizIQ8gsoFLIiD0Zf2+TUEil/XOWkEldmvg/SVP/EPYDsmB
OXki4EWueHaikJB/2oGgcxRZ+5IgBsuurUqqsmvylyuZbzoLMFwJum2CFx5qhmc5IkXtCSxFwEwa
skfAkNl79KXSetNoThNI0QFjtUMrvkR872+V+z/sviFMIsMtZmMi8f41lI9Z0QPlhFE1RfpjOsZ3
S9Qb5aaXOho/c+QNd69P2e+552/PGiA77NCGhVl99goBpsmlKJiyHMPb+8kj79Gpt9NtrrYIu32z
U/TUi3rZZVqQ3PhxsVUyG3Y22crrt/LHyRSEPjsLvEcE03599GIaVQBoXB7nuBt3tojCjZ8D+rGK
LtsGefny+uX+sGmiN40wObzigM7W2UsOIcJlDaqbR62H5ZihTLpdEZv5yxnxj+PrUMlgJjG8fnyW
AZTSyTo4XfLIGRkxHLUAVWvpaodpbJ1mCQo8U8DHkG6q93Oa4d6hnHqPysLVCrzmL+v190M5rXVO
hRzKfUzUz9frrKkxQz/mZhT8szyLsoMcVrgNOttmDeBQIZv2mEeji+L5ZP9lWZ03pUyEJi6GDDZ5
e+yfzzWK1GA3W3s4om+WfxbRQFMB4Nl4KwsnaDbooMHwAWlOwdTSCd0mFfZ1sLNLQVkb75O82s5I
Td2o3ANK647j5Gyh98mvr8+MPwQaxKDQU/guZBqdt/hzKy500Ib9MVzS4TD5q9pTeKUgC13sL0Py
h0vBYvajxI4owzE6Z3O+dKToh6g/jmvavKB3Hr1d27wB0hza/4vHIgdFMCI0JbXfoppoxTqK2O+P
gVsMbyE4hYdOR+kVYllUEf9TaPxD8ewPQYwrURYhRQSYcH5udNc0K7uJKxWene3SsRUPmK3Q07Bh
j8LM8Dd+B33v9Yv+cSg5X9PWNmZyydl6zjIbplYe9EcN4m3b0KGhd9y4u8EGqfb6pQBV/L5DkGnY
SUIfHJ3Q84w7BmE8ZavDFAG0g8is1pASi9yfVzT90rbeAv1zdyE5eQ1aSs3WgZPjtOxXuL/N2yYO
WFyFR43xlGLF++QKVec7ENExlMEayPxmTPv8GYcA66aixSYPWV6bZgKCZ0CCeSRvG4VdHOOiEczO
AYkhxI2/dyXo90brHgEMwN9ZlTuPAOVXZ1f7tKgO6NAt4d4Dp+x+SMD8N99CeN/4kEAMCPMr+pVe
aoBlQ/5O1p2jTzVgUDhzhdOgqGIL57JZl8U6yqlS8k3QtFN84wMtTt+G0qnbAz9b86GZIb8t9DSS
Cr2USvnZTRy1QbSb4CagwxT09YOC85NeDq3VXaCK2aYbnQ0uaP28eGqAcwK8nfyuPCEjk4ltPCHn
dNBVobN9A3l0uC4Vx0nIP4mYMcmRc0KzVQV6AaOoU/uqsWRqU3dohLsTTWCSqwLd1+cIZpymGTMu
2zVGs+lBBIUVYdkjS303p5F6gOIzjHs4Wkl0j0BmDMUEh5npRBK7HPp4SYqDD6gO1qjI1nUL+TM5
tgNb1L5OTfkP+neCtLgM4nfAxOrtUjedB1EgVw5aFCK4aOLpLXXew6QC8R5CRv2htmL7fkTtbJNi
f3RhmX6n1ye3U60xrJCHJY/ae+iwG4XY4b5aaci7fjWjXFE1h2xSl57S89YV8rmsUFcKJhf7mHLx
DiDfv/qeNe8VaFDuYYiOoZztfeIX4dFP1m5DxrzCHkyyK+mL5XM0Yq3kT5oGeqSe1z6kF+YZf6BF
IzNfP9k2OHGUlO6CpBn20BOLuwq1je1kF85V3NT5jTfzPjgt0Jwr0qdl9YJjYDlviwKbolwv6SlN
/Gq7lNVEUiGjLdYKwU7KaH0LWu3Uj/64KVZQgcVa3cIa2C6zP1xWywI7366gO47of5WQPrY0oVA7
8HLYQkV8l8b+fWPly96Z4/ywrsO61dY47VIXQtVK6noP3Ux8amNpX7d5FO/02Ic7OtvDS2j1NLJG
JXYxBetj1HXBaahBqkeAGU6I6bknBNfiPUWKS9dZDqCcHJyN9IfGnvoPbZFeRIH/UEz6Q7Ck7X62
gcsOU/qhoWE5sAKb+KSmqD0oC642wiSPVRKnlzL1ECbIunhvl77Fe+jXjV8mAIU5N9wj4Kfu+mwA
Gzst7IuevIZeEm3qBXEDbcGw7mdxEXtjcYHQU3PRNrF68SUoWtjtsFp2lSrGVYN76FGd52ju2kOG
NGmRwN/sENTbuEye9w3wm2UX9Zwj2EwJEjTd54+CsX+DhmxBeSTFWaxyQC4iAGx1Ywc2e42v+I9u
v7Ag9ukPSEP8A+BAB9jAHbSbIo61Ww0QwnK8A718sBGWyz0fIwOeWCLchy68qnanXRMbkobunCi+
tqxwLDdVFAOwrbUKrEvKs7akSNsXF8PASG3Gqq13a9yox5yq/p1bl+5j2rRVcZqR3twHSdG/cWY3
PnSFmsF99hTj8kLaSBOk5JPUd8U+Wu36SrDJfhkR4g73xqZtW85B4V0vKKo/+KpKXxKK+2BgWsA5
G5Eqe7fqeHlHn6l5GcQQIpXcSOcTaD7gFPB9bunpCwMZnncS5cvjSMbyGGu//Kgk36OtetkDu+0v
VyN1XSytfwJRJd9ThaMNUsp8PYxqYibkXtJ/QNO0/wJvuTpUi9V/iHrQ7bCPRwTUl7E6FID73wdd
Dyg66uZ5F6ZBM+6mVbI4atcKtpXtV7ssDINtScJ1mvqgghu7uHtOpclwqDg3NRfwpfj8CD/iqU/n
bN3HQeGgw5vNaQGfEDrGtqE1eBLIM5g5aM2XGQq9D3aT15suGib3gBCRsJ7axOcRI1El+VXmrtxq
WKkn5S7TfIM8aXZbxH28A+Oy3nQj9Fw/9/lWWvyoRhThgxrdYN2QifSXocjz23KW4hOlO3dP4Sy4
zQaWKtoUzXpYp6U6IAAM8hd0YnZb10KhqhnkwS2LqGdR8XYpwveXVZMgDJXn4vOgsgE+yOA8yoLx
LspKQ1pp9TFGZ/IC2IcGU+72b0UwGH8fTpiwzFYBWqIviyMjW1wES8PXWtNy54ANvhROmVyvSorP
oxbDB5UzrmsU9V86J4PEtWInAMsRguUlzD59nJJRfk1mGdz6a2/hTtEl2e1SGOGBOUSb7yvOOD7N
e+HOHmoNIMZTfe2wLYsd3Ndsa6HNgXB6m+OvF09TKjfo/zqPwtEAd4IufSfCHKhEMHWfwiysdiMc
CtiT8EycDeAg+TWYPHefoUQKMMtOd5k1qauh4eGBdi7v8MIgLmZpceEJ/rawrex2SgCHbPIYoVqQ
VDEdC6+vTxgLQHYZwTWVOxzn0su8GfkA2p7xBnmNetyVq+imzco6p4zVyvdaU7QGgiu/RpkfbNNU
1ydnGM0sn3IoPwIE7QNCDurJ78YJCY2Om6wDu7pHlVA8e2UePljJ2iNU0s75LbqILQ54fjt8qPt1
uYtDOT3ZQGruC/O63SGNr4PSQSfLV1yosvQhiSIbrq/V5bc+3OvHuMz1nY2twou9dsXRWvwAgu8Q
p/duU/qn3s7b69Cb+cZure5J2Zd3+LXIr+usfOsSmJvM9xbKEy8RSBK4NhNWaxvqLRKxjdACVhRa
HQAtsFWNtS2sML33c45cGwHUWZ8apSBQ5xMzabX6gdAb+sw0YlZ+C2qic5BvWbs7C3olhDVd865t
hJ3RJPC6uN0ivvLSxRZnJmU3cE2auX+xutJ58jMx79QsnW+hKqdpy9Lr3xIt1pfOLQUqv24L5Gco
g+kbmr1rwDuLmPtCMCwhO7k82nPlDBsDYnxc3dq6T0abaBaFQJlE3L9F3ZnCf++KN6PS4iP0vf6t
M8bZLepbaOMnU7wrZOydiGMJdEHcWk6QxMf3fVG09tvBiiUxvqua4NTpjsFD5+uGM3F6EFM6EMQw
GKBuOnqIY6de/GmV8fgmbUR2VGgHXfhIE5x6ts1rb/ArwDdRVtyFvhQH0fryHRxGSMZr/jJmHX8k
hRC7VAnvc5BkYOJFvW5RgIDm60EkD5QXHh3Ga0NH099V48A6HKF43yOavNyRhEB2wdvxya0zf1tb
3QMspRuFpyG9SLvgLANBeZ6SEoG9+BJEP5LPjRi4bBXe2nPjvMkjwESht9JetwvrZgmhl7Y6SB/C
1O1OyVJMGUG3WTdOS7OxB8F5QijlUmkNH5i1eWNn83DdZlF7meUtOjyI0B5ANc0bSqjPyNP0JzTP
l/uqU95XuF2XfWE7hLSYf3iy37ehI7bL6F8tS+m/J9+G5YEO7GcElukzdVhCUlk+9WkX0S3LSUhV
2en3MRYh93abzwdUbS/Cru53yWwV2abouwsoU8/U/5qPcMlXsEwdgwROMyPQc8LZRlr7ueGKylNl
2bDvU8u+rRpfHOQ0oTiaTjC5ard5y39EFOVT63HqrZBQl2T3E0JkmylIo7vJTtoNhWkNPS31n5Mi
CZ9COdYXRRE9LaXdHCmX5uSBpHKQUzRI1mLObwo837ad455Sb3U+53Y6H+Ad20dk1EEhFcD3ZsVi
RGQcP8SKUmGmdXhFcuG/L/0AgsvSHVhOBOCu5HSahX1yBDOfvEAOdt8vwsdrrElWUAuN/wi/s9wu
5LCHgNjFo8n6yQmi6K3GtuEQKLmgzE1euEGCCGlhJNi+rbSa3K3IQL32JdOgaFH0hfXSohEjhM43
foMOwyJgLNFA2CQr5JwpCknoAck+4+dZXWZzezFWqE1tAt+6ntbFQyE8fh4LqzmwFCFdrKWxgA1I
yKLpTeMH6bu66kgzfHWoCIEYR8ZjcR/bw7qDpR1fSV0YpmC+z4O62iBFENw2IkBSMZ8Th6ZFvZ60
7gxK2WLbaWKrYsEB4xXZgspC6eUdctwrev6I1HIsReiLZUQPTd3AACo/NK4fHgOHAjylNaST+hXj
JaQZreUugX18rSlmc6qLFMxwwHvVZTIX9n0AmHJAI+kiVeNWIZx7U/OWr2Q7w/DzO7CMNHhQVpLj
NXVf1PFleYHQevIhoWfKOed56Npp2+TBijIkFP8yavN4o9TofFi0P5w6N/rsrOG3dOj6T2Ss9aca
FhZBS1rv0JC2Dp6asv0YTc1bLCLiXQ2QmaZ3Mq6YAMARIx1aLhTmt8Ulokizv1ORLaOLqHIc9hg/
7G4ttDayTauj7pbyDWhBNy5BXE9I767M0aBEjLds37p93LwNC+rIsM8JoKijj19r6QKslmX+FW4Z
PGrX4gt7UACXwVB2D9p34/nDQMbDe0O3/NDkIcx3ZYXeqRYxO0qCLi+7JbWztXaQ08ooSJ46rPwe
yY85mVZN7l9m1SK/NlU3fpWTpIggNeDpyjfQR7mO6Sdblg5IYkw+N52vlzvZL+knt4L5vsVvxkLu
YU3lV1CTYOTdFROD/VoF7UPdLwQGmS9zd4gyTF4OfjJT0ZiWnOmRoyG8bLq27h5yYKmISCF58Clw
Av5OIpZ6QNw8gQjrtzbTqPWgs++U5C73ZQBcateC0oo4xKAIvSkLv5VXxRqMnBvtVjngo8UMjpHk
lW9eIZd3J3+m/LjLfZRkjxCZSAFGOqQpYPYmuS5z20dZeWhIWusU2+SNhUpuiKzblH5Sg4LolE1w
3zZpFoBrnKCKb6be08iiwIH49GMwA2VlcC1pTxZbIJYg0yIHc54N54nu6CGFv0WlTlZbakEMvef4
7UMAfqw91kVJuQdkQcEBE5mmC+FQBbp1+2BxDihoBVcaWuBDMIOo4BXSbwUl3hucZhRQDxmEXZVX
EhSDOjaA0vObRI3qRYXURjeTG4j8JrQcSIlaucd2atv3mO6ikxwlPRpDIrYf51xIjamL76S3/sRD
X7jK5h7Jyrnrok15eaFeWov+H0KyW94Ja5faf6531GUYRQXNaiRIuPJrwekFEdyZjFhLJb8VpSzr
YzINPQ2MpClKtJEK5C6wlKQAMPM614uW+t/lXCBAt2EektEFuS/KE6wIiigo9tQlwaWAE8qa4sDN
Jsz+tW0mQ7huobNjdLbiV3GbK2QAepNC1lHrwqIFG/jOQQNr39edfUlPeriYm8l722Txcg2WqXhC
6GR+N7u++lFW//8Y1L9hUEH3/aty+icmEgZHvyBQv/+Nf8zW3QRPWXoCYDHAGWHj+g8AlYLq//FR
NrbBnoEHgXH3H/ypsZTFmglYEkRpjyBBnfcn/jQwbrNAyAwIwjSQgKb+46n7s2j9mtn69473/+2M
mdsB/BrQ2sQvyYdCcVZQZnvSDdPO/5YTj8sX+AypZ+/mGcNS5EvG0tVPJXv5eJDaq+HnStRxv4Dd
EXhIdBzP3YOwzHqpEECEr9EmKatgE9dVvrwb7AabPqBDIlxDWIzI2Fhb5SmOLqihTKggIA5DhL51
InRfqCPZwprf5SP58h4xS45zOx/pBQQk1skO4qMnaRzC0IDOAfmvnhcrTg+tQu+u2GqZpxjY/etF
/qHEf9Ztx2iNs7+LTjn/B6YL7PfXzkWHgh5l0zX4JuSsEjKyLIKsvYFHAT2HzDsxnnlO0TYvPStb
P9LTNd6ALmh9nge73mx59/otfW8Q/vuFcZoDehGhDwwijLbe2S1FpbvgaDRkX53aRole+PBVL1cf
paDimFthgb5Yg66qQ40pR10CNYFFAGgrbYHPFMJdmoN2NJHyXEIokWRH9DHWabfWC69iP45rDitp
CPH9QPi/wuN3XSuHj3H6hG2FMpZEwecvrYZfu5Rg7xhkWt5gCsiXwt+wUYStpbCquv1m0/kKHxDQ
sbr7pk679S/gnl9bg+ZCIIcM4isAjgeK5az7qsH5k+Uu6VfcrFwEqESdVj4ZjM0KX7yo9G9n2RnH
Xh0GNR5d7FuRuoftgfXX6+/x10bO9zsBMwVMOeAciMnkWceUdru2k6UMvyoZD+GbQOgSPvOAUXrk
XcIJop77l0E2E+NfE4dnJ5j4wKINsACKnvvrXHbJyStRBO7Xxclk4X9zzc6an1IxMReyrjePXetw
wuLu9Uc964iaZ8WTDYw5fXfDK7bPRr3Ef6lC47b5Os9hHtkXqa6il9odWczbEXOfTNwuyZrazXVX
DC3WHoHK8ZosZSQE5tI1kSNFSzBtkrdlCajA3+aqdevrirJXrC+A8OCFePH6Tf82JQMvjAm8sETt
yPQTfx0ty8kslLwi70s99QMuSr0Wxi5Oxasx5vmfXouJH5r/AT0z3eNfr4WhEBq+ZSW/QOaeYnoV
UY0DWupaBVPi9Uv9NgkMnAwXZtqWDojX84DmJFXsYlbZfmnp5TG42PpUeGQ62sIiqmvCzkPBBSjf
36BjZyhb5gCev1AMEIhz6LU552ErtSgziSGwPtMdcNx1m6BgMqHYEguU37eOVyMjdsEyqaJnpEWR
Udz1wzAknEesxVWP1BJmVBCwsFvHz1lLdfLgtaFLOxC4ivwbL4I3fbZYuMEIvAQvPjEMifMpG2Sz
GJpp6D7ncQE0F4VQPa53ErVC3s+q4ZKpYyIFhnQYUBXMD9kiTADPjSYpwTKp/Ex/4V025UsoDZKK
7c+v8CRRDh2/lx8BGAVhokuwILr9Abwmp0pUz6KKl67qUfJ2jBk323BLKZs3kjepCdGWxB9b71yN
+d1bMs5x+UgziRQCGSzOLfHOLUsjfmWvhfGTcf0+YMb2OaJcdyL0S9qh8+QUzsYbU7neMaGTgBZP
y4obcIXkHh1RJi1iRajjfEBIQ5TtfgoXvGTX0YvUoxqMpaIs+RM8iJD9YkjyPOx4Zy6HIy7deHlR
6W2J3JBRjYj5Dg+jnrJEzUcjvoHErpxLl0+GTmF0kIswkg2naYAj49txRsGxgDO7GJtEickBjZky
S7j0Pz4qHgVyLOpB64RvPFTl+o99XCB/lPqqL25qv43RpXDk0l7l4BCnywn5PebSgtQfQ0c3DWfK
WEnj14jRudkzsV5wCSIUAkdkHzq/FbjD/HyAoBy/myeD7A/LnU1thwEN7JbpJ5fMBMyfNj29TI3z
cREJTe1SGouxf76jF7017L2CWnu+Zcp1yN54+RowBpNXaC69iJxArL2OZ8K41oyqX1UzIxfEYuID
8zzm1WVbDxPdFSfHLqDZe1ZE1qZFauS+Be0FHo/QZaZLl4zsWh62OEyaMg3L5r4dgy5CIceDah1u
kEF0WVMKuWxmTYbrEO/MW2y+EB6Ik0aHMRur2Lu0/KXQX/pmUYxht6iS60MaoSb1ENeo8pe7NZri
ej6lsF6N4c5KnTPelc7i8Tsdki3yEGUiQly38MlqsWZDeZU7jlxFFNgPq/fdFdpNzfwdvN7n0ehN
ASq4TBAi4luoqfoshamEfVDy5seIaIw42cgtaZ6eP5wnSnUl4jI53P4toG+WoI57XDR23oqsxIWC
Jc/tlU0Rm7yNhldVvJFGbuJDMfn8ANRdG52T0k/MGPdIbJYv0zIbV9Q1piQIHZEU0L8oxwWfQYTW
QjNFTWqtHkXc8s/eiWsWcFSOxAZSx5UsAxsi1rke9GqCR16RiJW9N5gljQMiXzpgNcCbCCR5I5pE
wvHUYwTLlVHIu8gcZdVC0aK5MTJXfGE/yIH7g9s8mVntFYVRLKmSFd/vJYaQNOxK+xGcSJGonRP7
kYlMeZ2X6yG0Ie0iCSm8w1jpzAc1mq8UMTJF6+ou0EiMuttYAnDy90kDdRYHp+92rmEQqGrY5NBG
extgV+kVt/gqFtTvydXNG25htmD1apxhlHWiH0llCwG5fuwo/dUUoGb0KWXEPaaW5N30wOy64LmV
jrEthy5Fi/IhgQrqoyIru2SJ4SkXWK3uCcSEm/3oZSUSQpmY4LD84y+E2fiYX6ReOSH/TyOXMBt+
WWdKnzjCOL7mmVFXrVaKP3An8jy7rrp8cqI34wK3n8lToGzPTBxnjRMu5pVmXtpA5phD9K9Rwbzq
1m7ld72rpsF5A+aTUCl7+uzxrqEuhnD2YlvO1L9B9cUl5JZtP/GWIGPhbIBXZjPzXUlvmyg4MfjM
XGpA6agO9ihmPskRpud345CauFTZylDux9JkhAiMZIQn4VNjn6/GHK29N4pRZC04Lq1dcAv94Onu
xNs3Fswxaqv+RVzLlRvPF2vi0j6egdw/4ZLtiN4GrLQdejr0a/axX5tNFpCZsRlewqDoLDblQRMf
dJxb/u1ia9weqeE1gX8h+rHlkeJu6Aa8PSh5AXWCMKO/NDH915uf5xCivhmcGSXmDjdxFAcAlmV5
SX/1hAXuitJuDF1mR0u2Tfc+LKH+4YcdbtGx+eu90nPEHUclxBHY+biisrDLCXkZjO0LuELV5ue0
bgrKYAQZH/EXd4vUmUmcsVo24V4ihrQ+OZRWGGMvwl+Jkr5G8Z31aWUFK9ePU0gAGzxNI/HGLQi7
O5kg/2NtotXROGy1cz3QDF7qx1+sW8NWqOoQdmoSX373b0Wpu+g/Qf0PVypaf7ZuRX6qhmht1SPE
ZC+YBbXtv9q41myr6NWOyoEDNKB58aqNqx/p2sVgcrD0+PEXM9ey9+m5b5IaFCz+qP9vT9cE2zZ7
OKTuCjP7h7NrOFY3M3Bp8Yu7a1ZCBGfjC8foUkIBjzd/8HhF0i8ykseRCx70FadXXLqcdtyMEa7N
2zz1Auvuh+srDUbKxEdQs1r0+9/NX33Ll+vT2DKrN6CIw/9YwNYIOQ/iiABeti4bW0Ui3CX/Gz/Y
MvDoPU6R6KKNMU4c6cH8911hu5h2S7dzAgwrARl5o2dlbwaXhynvfmbfNh3R0Lmfs6ajpzCD8GBb
Eo1H5+IdqHsh/J1I5wFJyc62M3IUJLsDsrHUnlkw+JOZXBOrGDQHjgNu6GZbSQgkLO4+NunjwAbO
cshR9iU0NNSeCSWFpVMnPUAVomNgHkzM8dXaZ8b6m2acYutB9wIM5W5sA+APRx1FfCcoN+TyVpoU
lTk5RKWzcrfaVw26KFPfFOGHoJX4gh7Rf46q5JhZI7UGAVaDMBlISWYfVxDs3aPvBmTBs03uZmHz
NgtiWRlTQJ3RuZhT+GnI4AX2HrHccPUuMBKsSYlawD3ElGZqbB6UvCSm3oQhwmACYlO77NFzDOJg
Ps06GRkg1AXNzolj6cKdDlkece2Jhl+3Pig/6PkdOngLX2YsrQkzMuiwETpK3FaJKJUf1XzELZ2E
O2pTIZ3hOYFUwkcSVHrXJ3echvDzjA8cFWaX7sx11pWKbXEUwuRSrYhMypInoxmjEf/P0XmZLKmr
ZIe2PLJ5G/ZD6gabSKQLY5tAs2H4ieHGKqb7Xu4JZWN2qZ87mO90jGOFtDkRLUxmc/eOl1oMpMjA
W3VHXaAY/VJPFgNLmCnNHUxYBTN9/hkJYBvUuycBW5r6UJvzjR2CFWi4V06rYwRqLWzWim1BS5kz
S7OkwYcaob8KGxjzGtkwHeeJ4980PsZ9uvDEXtnSb75A/jFCXrDNKjXnd+tc2mnyUVHpR2scMcus
mU8+6ah6XGFn8lTOKkzxaRgmVeQnYbcmqbBH1HLoDrvanIljNKhDGnDQp5ZtMSOBO+78yu1InDGv
YbtUnRiG4MIWmVTx3Trmbldch2lkcz969c068Dwwrf1GVSSZj7X0zRLBJMgUvNqy5wOpQrbuuXRq
jsZFj1QMIIoUM2D32LsRIvU7fOjM7oqfQsamabxR+cnzBFlg6EFvMfLxZj6mdQkgZ2szAuVLutIR
0Vv+3HyarASxv7mOI7ZLJ+e+kBHLI5MaQvoHWbNzPGHu9sfyqMaAoa7pWfBSB4mPYYNvkaeyTwgd
ZsVwEaATT5en6ZkLILA0OUF58AffzN26dZP2ppmdTI27DP9oBxHKscHNYVfPuOIU28lSDddqVwSf
H22h0CcC2W9S60R1HPmyKCmGZzVgmtlsZDWJkeCiaRhd+7MDaA2fA5d51tiuOQSWIuDEZqOyzwuR
fkJ6ycGT94zS8aqvvNnl/BQiZbmo4+J6ffWscmdhUGiumsxHZrYi15BdPPC0xYIbqd7/PBHHK7gC
dVjAQ3P6arPe46eMMwvADDhqyxe6nP16Z1vKtrdeTls83iHknknrIg6FNz2Ga+1himzNDuOPzok5
dNNOM1nYsDjmkI++nEnkM9ExP1KZZry1saGg2+2W2FqTbTGoAH0TTDQ6tGRIQogBgKU58576CCyP
NOcHplNIv4ovGtLVhEpBTA4vRIRoAHR9vHLIaBxcVziqYDirv/xYeq3C/BVzGqtJMFHC8Brn692o
MMthYmC7w21aqafNlIRCNLe3tr8sbc+ArObEHSTWyEDOaOKzxFGMysRNiGQQyauey+yY5u0yvQ2B
KGKVM+GLcxGDY4RDNUWWj9k7ADxF6Azpr/M1iQ8gNTmWfWsyURfuMHFm/nFqXKqsYpX28DkIUiT8
U4hq9Ux03iP0aU6BPw4Wdbqam+7WZYaFwSrTBpISr5x4fQRXmegcklCV2s552/JKC2cytz61QDaw
v82ndBz34Al8vFcFxRE+uGpmFB7PJmCNvEYr3yIIBhhng8a6XOkM5F5bPXvdYk7o+kfkSBZpEt3G
qcysfL229oeaEbJxSeLR0ImC3xib9GQRhEzq+fOSjuacqXKrhrKNF0df4448DTzvXy55XqWkTIUA
Z4B/mu/AFjuv6WocqGI85cfPAeazRPgfU6MGP8XW9frT/X4po5fnJghyuBTPz4lpbp6JVVGd+Izd
gYlPXeh7iqSQYE3sev1a36uB/65VO5SpIwhFboR8x+9dKVBssjaKpZ8Xr5k4yCAqCtpiG4x+zjKk
c28Mb1fUvKvnqfUD8LgTQp0xJM7R5dxNFcJ0NhKOvCb2/IjMP3sfLRrQJkWKAsmeEIX9zE+v3/5v
QwUPHr5LgnYMx3HXNr//F21/GdJmzGDSA15xFu6DDcocC9lcOUK9fqnf5hwiJx6yKiGdIMRczkvH
pFH020mgnpMcKK+mtI568ZOzRmaJhGk2/3XKnbdQUCOA8wlkl2sGLmTsXx+OprcXZ/QKnrGjNzFq
XFhsdxMu5WwQLqAHvUuTMCPiTZqfv9VuZA+3RDuAca8/+/kw0zXFk5UiLW3SwIFZ9OudzO24KNBV
3idqEpybdY6r9JcYzTki4OtXOh9l8Mk2T+vZcKXoIJ0XrysSQ/gxpfNpwrOwuhlFbTaoovQ9Nvnc
NVnj6xf8lVtEgwZmD2VnmrwBHT7KR78+2ljGK8FED59AHpl6MowVE+YIipr3mg49TvGIKmc6T7ZR
FeTsjK/fwHf20r9XIKmW5xomVRTFfyDRaR8ujiOi9lOf2zprkQ1AzGFP1SNPSuT3Tdqihtykxihq
mPj9syhuBWDsvX0TYryen+Yfg9MghMgYUfqHW0pxNfE4Lax13LIlYB3exSipe6MVQ2ZyqpFojQq1
2SyVnjrVoadls/A3qDmY+ivYJYpHDipoM9y5ihLdHoPgwh1PBa3lGNucyjK5FVANk3ZZ6NNyikGC
zWznaHmR20QwEvl6IQb08LfRjwK9JLUnauKwZ5ImXHS+Z3yuY5LltET+maqNzGbGP87KgcqkqxZl
iixtRVn29eH/bcJF+BlCYYug50L+P5/aEyeL3LJX/bHLe4+cNROjOQKBmzMZwM+S9euXNKvllxdO
qEW+gR4N7Mk4OmeK0nOCLiLj+SOehabGCDoorG6MZEplvbGlzR1s/DqZOEQtDu7nFGHrxtzN67dx
/uQe8hE2kdPAcFlz5/xYCIntzLvMP1Yd5c9LYDlj886tZjxJXDn+xXH5PIIgjIqCKJWi0EPt3T+n
aiL9m8HZkfKTMp7jT0EZmWlRlsJkVq8/l3u2pPl2tJOM8lVE5w1nlrOGolH6qutWue/AStnxLp2c
cMwOGWVUTrpFObM7wAFZG/4VUbBhXi4QHJ9IhYMh3gjKupRgOPKY/r3AVY881Fl9k6gXGSeUHHkc
/SXvShwstv5imTLAf7F3JstxK9fWfpU/7hwK9M3gTqqvYrHYd5ogKJICEn2iB57+/5LSsUUeXynO
3GHHcdgWVUU0mTv3XutbfuuWvIS976o2MURA/nSPWYVfTgPlbO+iSFOTIowSar3mQJCOcg99XkzZ
pij1yD7//UX4dL25BoCB4KlhOfdAqH2+Bg7xrQGZNuNdlyMHJFqiZFQB928AXnP/+4+yPj3P6p6y
eLkILiBts46qSegvm/BQVvRUDTu8xQL3/lmdQ+s07aUq9TuWepagH7P3DJEOV6EYC9Ul/fnf6h4f
huCAQMTjo2N7qp/JWbBipTNzyNvDXkuTTpuh7VQxgndR5emwnayOA9Maqx/HY0GgNMeSn4M/pkVq
iKRh5uHdmX195v/ry1zd8NlJ+BTtfRLv/WhN9AYd0HalObG6k4lB1UIyVs/CX67Qc6vG8s8RGm8k
zy7+CnV4DsEl8RdORj7QAvn9JfU/3j7cJpglTF2x8vDW6mDPPl5SyW+A2aIKX7Le8h4TwtkIamA8
unNTv7Lp8cdkz9hjQHyNyMJVZYfFLjfT7L6PBPBSpWtjaBpZxBVNcFJB+8i7kPNrc5mNTR+DgOhh
fQbJVV54+ktfoX5fuLUWT0tmOe5F74TlWayL5pwdKZ45rce4wLQmsR5m5sj9ISRyz1lUICjsFV3D
9F6btZbDQQYec9kE9aXNrpRu7Eyzzr2p7ldtNck1M/HsPm4QmWeZyZQgqVoHJ086MMJrjewrOgD0
iuR6CJJ7pG6srKr2bk325+cqRu9KQIob08KImmZLHFBxO3hWdy8sC42lr2vIMDX6dk9pFzSvmVYR
MGY3DWVR2O2SsSMYliFFBSCV4TJOwEBoi87O+0NWlOt2IDlv4cdJ8tD5Ln5MP+wwvwx1eTsTGLKi
/FThOSCklwA4rux20r+R2958NbzZvsOUAZFldPOz1GvEmqAIcfb7J+JvDwTll1KnUakwD/qbeKxz
mqAEYJy/yqLgPGdlVTpiyCQt7A+r57su4d+7E48e5ynTZB4PrJF96rMcYyTjziR4IiaotORRst4p
dBBaDAF/OPOuCzMPr0UTajCGMyeoVlZfiWzbCwcHZNaihkLD5l7Ubh0cCrIJ79iGGsqHLmvv85w9
3WyLHExSa9hXep8U39FU+seCruVVj73yIUg4vi2M0tARrKbRhZUH3F7Ny12aGikjKmMI6DfVwfSa
lIAcE6LYN0bk6M+kIljLmXPVPyoR3q/I+9WnTFNx3Z+lTPiwUg+EdfHKu4Li3AyLdO1mJd5Ct9bd
u9/f6I+L6Y8P8xApqhKL+tkyP7754WxTVtdB8Qq1IEefNeq3sF3NZpHn6XlvW/CzRhB9V4xn4ab+
/rM/ifD4cFUGUAbxAADtMT+XBIbmNaMN2PnV7tRTFgsr3mL5yHbjPD5j3SZoRAvGVQfTDE9arbk7
OLOQt3//NRy1un14BPH4q1MdYkCEY7A/P14DA2cY44OYHKtuJtUxK+qU/A4YXKuGKUm76u183Hl5
OxK3plX5NQ38fFfStzrvK5eoI+Da2sVsRPaOECUaZzUI25wALkKFUu1cTIV3nKxpW5DldUsPNLso
NZ7OhctgbFrO7cjYhWyJcOlVuLYpG5EwE/7yfXITcbI8jIYpneKdwB90AWcTp1oZNh0xMnF3pztm
eqUVPhuEOxrDxjLbAWF3LaLbIQviZBlLnV8gHgk379uIEYCXyCReYsEpbmxH848inuwHg652iNuX
MJg/vN8fZUncYq4tKFKO+y6nWe8z6A7ZM+M13SOpmfDJE7lGyX0lrAlasCx0vK5Kuv/72/kJ8/X+
kdQGHHFIAkCC95lBQ2xmVudsnW9JldgH2mYo4MNu0s5oVCYbBhEtK70T1a+VpWf3IhrboxCBfkX2
trX5w3f5D48WlSiaXiRZpve3zpFlDogsxyF9811OoIsAT+Q3dATTZi6L4o2q3XudG4VSLLRvE6w1
jLluX/0J7PSfLomvRK684H5gc/r8+ISjxWnyZvaytxDOfQfwDB+hi9UzO4qMWDkdK8StrItuM7lx
uK6CcHyK/bqvdnEzG7d/uCb/4ZHAQkf3kocTYdxnXt6cdzhjSW95izzdvZGu0Vxj2tOwE7KNscV0
py6T7aGyi3yfjZZx3hYeEwwva8dLQZgiktdi6I+4zazvaLOls/ClSG9+/y3f4aAfFwUOCSy+ps99
c43PMs56yB3s1dykaGQ0RMcFz0eJT69fyRyHvySmjt5UXsJVah26vCvsng7XKxIrOlwBhBySCoBi
lK73SCB7r5r2DD8KrYnPU1c0O2lZ48nt4mgfYQm08SQrl1wDOBQHR6XnHSFBfrmEVO1UW40HepOk
rXZOakLPHxg87fh+GycYA0DCMORuooG6C6MOAPqcAT1nASsHg57JjLDwfkiYvtvYN5yepgJVZHPT
mmOxj/PMItHWyz2dNYRBn+K6NZdWIAqG5Ug88b6MTARbN8uiJZls1fkARK/Bv1aBjeX6lQZ8CY/Q
H92NzAfS68UjxP72uy1MHFJNn2B9+P3dMf62bZHegnyeVxzNNIfKTw90nxOpFUi7e6PrLaM7hYNs
lnQSSW1t9B72ZZ8yU2pmfDR+7ZTfY4xF6WIOzWrYWl7Z3DtBFh11b0jvzJpkPkJ003BTJ3XGyxAl
3pIwY+3nt/6vz+J2qt7+93/+78QXYDy/3N+/+yzqFC3Qc/PBafH+M3+hvoMvxI6AuwrA40C8+iXy
JbC/8HKCOzJpFaKcD6hk/0J9u1+YcdOxtwNlpningP+0WljWFx0OpBP4dKMBftPr/AdWC+TdHyoI
1aLk3xycPAN2It9UldO/HEkls0O7Mjt772Q+ofGO1p/qou23cxiPhyySzo4QAgaG4A6mV6dsvKOT
2gSbAqscrsuy03lsK+058zIiRVGuMqkMrVs3IUiXxpZbrKLG9k5x1jfXU9KLWwbm2TZljLrP6el8
LavQx1fhJQfUXet2IpiKFlmyw0ZRC7qZDI6ZUlTzi14BcBRh5NJqHFPzhi4f7sUiK85Cz8q2ndUs
mBAV5yWMpWWQhURuJXl8MPqGfG+R4xPLceytTC3yDrkkz2QRZuNFWfnZtsp85aKKQNp57mheMUIN
Tkjd9HNjEuSPW5MGtba05Ib1Ntsy2Y4eDVyyJwN3pjESaRma2Ld1rM6GG3aLQhJlSzBJZX2nXCBD
MJ8ILzGQhy9rWkeXARAu0Nge+h/bIW6wzkS3dTK9QovOh1g1VBAp6gwbWZneSTtxJSBbO9lW+Zjs
MKODxLUHgpK9yeA0aHYPpS/CC/gDw1VbivmFifr0CPTbuopStOhketcn10rGKxptYkkrRGyIaO7O
9NGV33DjjYDRIm8DCqnfekbKr4GBFqFnke36YjAXMrW7Vy2wFqJ2UGMG1ZlZRHtbTcQ7gWIo1cti
1TjheZ5W+V4Dr0Z4IBwMWRJEgjJ3K2XvfIdhQWBl0oqz1rWHrasH4d7M4/ySycBsbgINOyqt5FBb
46rtzrCOJ/fRJIInT7r5OhFuRYyyO9xU/SBvg9AW5zMHzPOh0cmE7cjFfghbuzkmnZ7dQHqutsTa
ITUaoDZAksg8zCeZZV3NgOTPIwx+G/Qi8ASJJ+GoJiqDZkCL+VQ0Vn90GfxdBjXPCgcnN1wms529
dLiKT6HrZrtp7Kwzl5b7Nq9cAmN9TzzKKjYQFFTOVY7CazcC3Tkx67XOzMEpdzWw6YvWLpvbZLaC
5Zg32T7XOhgfoQq3Lhz/ZMrKfCpovZ/LyE73gsbOLkkyWJk5Yc/U1dA2smo4M+PB5nGU9Q4a6Zpd
uH1m6KHj3h5TY21WofcsreHNkWO+j6aqB56o/P9IGDd0JCDwYNq7t+z0ZRqsCsxFZJtPnl/clr2F
hLCpwHTowAPK2AW2As9dOzgak6sFUzj9FPeGY8CCc+UzRKfkEh4ylAisR8ELiXDxtuj5oWgW2Z0v
9BxjFQJjnYb4WRJxEwfLEnu3I6YcNVQORrNpv1H29TV4GeMW4ck+Mgf3UA5yyxARKYLr5cVCZEl6
RUc6u3bCbOdOQ3tww7nY22lOqF3V4b9ksXxqy0DsPSBgm0lYckXhhZO0GJPrqsFKNkOkWVopB4g5
nojFrpz00dO18c7jQH1VmXm55IZSSNRxaq4o7apLrR43Q+bKM1kzDl4GwcZpk3wbQnI6ZwIKbim7
6sOwf9RUHzx1LeMq0SNrV6C9bbCCsZsXel+/WC0prMTsrAZ9BHllEGHYZ0anrWOoto+th8ZzUelz
JsgMnEqkDlN0MTdlCiWjVdihyfGWdT+6KpBvKEknndZdMVPGzGUHACII+rtohnizyFKaDFkdkcOu
cf5bZF0+gz4e5flUhPraMLTHBEuxooYQTCmyAKa4i3A2wOCC21M8EGmj7zMa62uE8XJhJmn5LXPj
+Sws4+DKIbh23zRQWRYz4/Yr0WrQbTzYDsSoPrsYyLfg6v1LvXFzbEqEkp96v9SXfpjPCLj8zF0j
7AjuA3aN02zH8QOxTeKYz/1Xhgjujh0RelTS9KcmsgWP0pAcm8Qtlu2kBce8s+vLFtf9eYKs7F4L
RUY+PIAYwKTRxggInp5NwhsYvFoPNMrMnQsHfQ2bpNwADzDfZi/qzgf6MM9QVdTm0s32IyWkuINY
0GcLInwwcCRBtCUMm3DjKRqWmhHGl4ZCv5EpDv4jkuON3nHpC8zuK9hz1boZTf/MV4GJNHXgeuDY
GnjQjGEZaMzouLMd0rTI6rYF6etKElvdZV24FTga1kh758u0t+x11SN2XkytPhPQqxXQxKJx48qy
Pxl9ZB4CWitfB0kQ/ICfBREx263gFT9rKAx3TMmxQKeyDp5S1xWrvBj0xywkhIyVCTtVa64mQkcu
Z+DGLxXGmEPV+qQXR15zgVMw24M3CDfEVjVX2TT4d4xow42hS/0m7gUB0GA4tOU0ae7GQgh0qieJ
YX6eXvS5Y/mnCzUjuB7tCAr1YKxmzrYLs9HOnEI3aTIUxM5z4ICpl2vKwKELVjShXzHQV57KJIlu
O4dCZJF0MpuWhRW0VzKS2a6MeaUXY+WlFMBNzRHTC335PairdA+2z4RAO2hHYeaQT4r8su8L4OxO
9+TUDplhpYrj9buh+5a27hMWh2c97L6j33zyy/G6MEh21eaBLqcl831Nwu+6luLWlFF1qGLPu+0h
Sd2Tw1C8EJMyPqCVefJ7YDM86gKjUgqTgd+iO1SyAVO/zdxRzu45pRaUOtKwU91ZC7wANgHfIj6O
kL1X3TB2/qVs5YS5xg2/d2Ky/F3WD9w4MoRM9NAk4y3DUt92E1XPNicT9Fxg0yifKhZQai8lnh/D
dCMRyucH+BA1uZ6JuaLIS8+MaCoOXS28J2dy5FeaF1FyGdKMPPNix6hvFaEo3GZzCpd/OTYDGd+L
qHWSV5BisBgcNHIO0Ww99LFSEymB6J6wVoWmT1v0TqDU3OaByCk4a2OUrfSJO9lG9sOomcPOFZW3
nPK2O/Enx02QeZSTWXwQtX3sAhMQma6VziKN2GU0j/g/apG7Yo6zdUz/4cAOot3EgE+O5IkZS+xU
06knGetUczcPc0s8XCyGZzsNpkMduBrqLa3bQhufCMxW5ZY1m90CnmR9JsSeExHqp2nVl2GL8Bx3
Hl5gFJOuo+PMsK9yYKyrRGrRfrajdt+FIUhE0EyHVo+OrpFlS7Ch1ZGws3Y1RZ782lkuCs3RmbZC
9oI85yZYa5EermuRleBjgfgtSpJBFi36yyX2KeIl9Ar8AfiVraOH+nfSNiijK+yOo1jAMjdeXb9w
/YdG72gSvHS2J1PnLpS2atUyGBb5z9zQ/x7i/nSIM3UlVvgXR/Vvp7jtW1lH4qNd/sfP/HWK07/4
9FmZEDJpYiirBnt/BTY5X6hUMU3QEkb38jG4818GeUvHIE8jkSEVLiV1CvsHhzZf/6h34RRFeCb/
4owIARyrnxpY/3JoC8yy8MPSz3bIXp6GNB4XZGiXaxp1jwhvbmrerkLv5KOfG4/TAKa086ZNA0ex
VUBFEFjm3uJUsm8UbhFHuLMPFIKxnvRq5SksY9sH9fcpJDKojIE2IoaAbq5Ajgz+9GuN6cOWMVa3
sjIglJUvxAZpL6eByLvmkOdfDrNYpX6bnzE4H/jbUBBb6C/XjWayFQ2gJSFAKi3iBdoRxmMKP5nA
oawVkNJpQmdVeoO3NKahuzVFkC4jhbCMFczShmo5KLxl00YPrp2LhanQl56CYLYKh5koMKauEJmG
20AmVNhMmq3MmrL7juWiU2DNSdLyymFtlh1zmB5Q7KrmHf4mFJIzVXBOS2E6K9L6to5Cd6JX9baD
wnkONkhBThKvbQLq01bQT6HwnxCAnk1MIoppeQCrkm9yAdUzUdjQucVfxl3F1QFSNIct2r53UrWL
UEFHO02Ou8oKBsIUS+M6qICTtj2YUqdPNnkwXM1Gm1+nRETQ9fTrDusneyIUtOy8rqxoWJskay5l
IdPHDrzaFVR7e281TN0tco+HRRX19Y20tPDGRNt5ZqcTABgtdxBxYOYE0VGJU11mwyMtb5h5hKre
j7mFeJYDPpTDEkRk3AdkTA4pQDDg+lfewKic9HKoO5nZO7vW8qsnTyQIfROvz+6LtHDOnIywPnra
xsku6GItZiMrUwxqVX30pOmvaKcbXLzA7BAOdYy7G7MqDnUTEpw3l6TxSW3uJDbIwpOcAtKB8qEk
yVQHg8k818LXNXjJV88ExrMaQxRBHP7D+8SEd0N+OBrNXJQ3HGiNk+WO5ZmtcCkcbZOvFQpBVmHD
g+8i0tkgSZ3DbKtb4+Xk9OLUtWlEvjmD43UjlIZ2QPBitQMtUwdH2aqWvv0sdSu7n2BCfqs7z9pr
ltUly6hpuarK0VnH/YiDAkUvFFehRPNw8AArkojT8lcSMEA/GwH2dGlGPJpOhwV95zQ9v7ycouma
jgrfMSfC/BrdNTim0nHTpUVg4JquBX+hQdqWXL9nEU49Kbpjm1dPMe/fVqBzUHlBnA5CpHBEbcYE
K1ZGIU6ThKon5Nxvjc6q3rDljZdhx3zm/ZslRFn5mx4rLkJfRiNX0RzTdmELRkUexv6VPfIM2ip3
MFNUo8IputsmsYclSZ0gxIX6xVsLqhvA8/bOG3P+YBYm5t7pfyiqymmtY5/cJoOdfH1/0hKn5dNm
smGw907Avd4zGKmoywu6tUw0IRkBBIVGeG8Hg/kwFAr62+a2d0WdZ+/LNByvDQBIq7oG4WVGHWbI
quemdoQ7HjToIZw+wgEZxZC3r60XC85lpXtBRPN0JkPDvA71xL8epLI28kRSbAZO+DUwgUpSs8aw
GFW6rtb7fKI3Ma3Poli7wX9Hm8wFEUWxGmzLrA3W73crH0hgRAfX+MsmDQu8mG3vL8uEKzfB0Dga
srHDhetndOTdiL++U/pjD9jFYp75B8DkJx8+5tKUpVg2yXxqivjUy+kST8ZtLwFb9U75tRAc5BiK
LAP/3Gw7IHjRZYx9dJHhPcQX890ZgjNUbXT5wUcVpnc9NtbG6uNt6873Ud24K0cf/aMLDRfSqrNO
G21hVhONe7Mor1v2sQ7bDSFkGLPda1BBdw16w5Pbs4anhh+tXK+yloZHVJDIpxNTxdUwYlYLy4NV
eOGl0WrjhTGaycYvI9DGg+/GW7dMkwVHfns9VSkEQiDsu77PsPv5qYxXWm28FtG47KX5Jgu0vJIg
y7NkVhYAM6dbbzovtdHuCt+5YpskV7fvLCBOUfikReYj7roX9HkcUIsm3zC6aOl+FKRm5RZjjoYZ
6cKszX5ZuW5501m2jSA6mV/z3oFtBKxaQfo3uNdviqSrDoGXbglNiXHvzNxg4RqbUXbhIhmmlABE
486dIFxBeNqn45TvCbu2dgOL8Eonlnc9FimyuIADQjRT2Jflk9Q78NqImI5TqnuHmgcf1K+rr5w+
fNKNXC4Zliw6Y6JvWF1XwvfehAkw0h6k/tWDcLky0vS2Jf3nmcMYfqmkbxb0OvwlNSS0XqiwB5vO
GA6SeWY9sPpsF9FvgvSEnHM544UPwhuZN6/x1IZrHUf6CfL4QOJhBLcYvYdJGwmrRbeee7M4loZ7
yljzr3isaOO4oXHJmNheDyaaU8BQWrJLi7Ra2Q0N0sYwq7eGoe4aD+Z+ygHvWFX13GUl7RS/CVAq
9Y86hoOlXrLbB6Z0tprbvUAAepKxtdUnGd4NRkUQnZX2CwcYKKpMMOy1TVk8Ffh7eQ3BkBXRI06V
huhVa9UyXzkOPvQ4igT/lUZ7fw3EwbhLJ6lqCHQD4Lfd6TCgVeT8bob+SOxDcpd4tI3sxs7fmtBL
3tq6zsg3zr1FETXhquw1+H10KTdpw89GubWe5lY/eWFSXtGvJ5MjllRWlopRqGr/VPXV8LXAJ/d1
MA3r5NLpWzpUWIvaFfMq4y1iJW8FqNW4cOQyBE4dqJFVdOzhChuHxgyNccHI0j2Zgew2fiRznVci
um/dUbtwcX8sU8scJTeRjkpYR9q6R+t19Jza5okpSBqHlsKBw54HtsGxK0+lb3gHm37YOpROvg4b
Gd4HBBtdA2MUyXpGN4uvG1rQqY18Z0+lkG4NvZRrMWYh7SuntNdxPX4vchMaEmq8u6EWw46zsXzA
nwfDnLVwBUMNEJw3NHgKQB4RToLJjSos73vtoJcsYJVhyl1JqMuyqtsEMPIUAok2fL5WRmaAnX3z
msxfNHU4XKSupp/XYVFvMqust9IkC6Ub0nBJzXA+grAn7WkbmRHtKn9+Suq6rFYJxhRESrJezkZq
LASyqU1u6+2yrFN7i036nJxfDrDwnxdmF1obJ2v6yzmlxkt7bOC4iPyLaQCNL5Nm2GHH156slu4+
Xa23waMvId2p3QTYwjZdFlbMJpl/1LUQq66eecWRpizQoF2zg5YX2Gfg6wbdtGj0wbm3qnE7DmO0
aqz5ZnIt7zQK08Bl4idb4oS2NJppFRr1Gk1x9IaqYmu1bHk97pp1D4hqPerjeBC90Sy7pAn3gwyP
IpLXdug4K7ohyR7X5ngWJj7uvRXhR7SAXWu+DlJWV+PM66AvqVBMJZzepjlGmytkspIuUqcCpvmF
Vdx08J49HUWSHOr0Ryi1955QPVL/zkeHUiVdJu8p1lNDoPXoq2xr50fQNfs2sq+c9pmJP0qlYcf0
EXt74b7nZLMbPgCeu9J0IrTz9zBtuxtuQhWwbaiobRLpy03SO/Y5FL5HOVtiPVfutQgwsCVz217H
KrY7o8F2gYfJ+daoUO9ExXsbjdGeDyryW5D9XUcT5GrH7M/9nmBwJOT2gQbRoDh3zSVURPM4YK24
jihV1ijdiNohZxz9g/LYdcnzoELIxXseOVLJQ64RUR4leLVS2RTLvhfjMlRR5pUKNYfzKra6H9zi
ahoXjMTOZotCG4beq2cO/cKWOTMXA0lOab/EgGQA2BKhPr2nqSfvyeoRvMFvug2BErV8chxUBLvp
N0hxXGLZ6yS40fsu0BeSWobU9r5N9/N7lvs829PRBlV/Vamo96zWs/Mmzl84gOJLKk2mW4uhVUDD
IixXgsR4qaLjW03mr16v8uQHnEsbhEv9psZD+ET54q4ROo3XbUgLlhro2lLx9NZ7Ur1hElqv2wEt
dRVkP6pIe5e22hkDruI4vyfey6nNLtJCeg7xDlb8jfQEPVqEiUB6Z8RsBTrh8e9ZECV1QBb4r36k
s3D0kWNcA+b1mb171dNs5cW3OYZYDsvWsjWWfC8olp0+FLeFYt87ioIfKh5+w8K49o15LxQrv1LU
fEZf6UlE3fBkKKa+KxVe3yliPLVJQuMcwAmPUERRkryj+AtF5cc1owj97U9gP9VzO09L/IGK5s98
Ai2DbPrvsaL9e4r7X0sSAEaiAFKVCdCodAAQtMe07nLOWbV/7eZ6fxmpNAGayWBfVcLArLIGnKj0
6UeTP5CoJAK+2B0Hv3DlBXG5YVrp77P36IL3VsZ/uz5/6Pqodszvmj7Lkpju59fy19H9j5/5C5Ko
m190Wj0BTUPXsLC+/Kvpg9r4C50OG2QbJBY6t/SDfo7ubVK6UW/hlUHcgV3CpDfz1+je/aJivQME
U2iVPf6Sf9IFepeX/lvm4xCP7fteQBAOZSUtoc/KKNIAKqg/s3bmE1kDe4rITX/qHus+ANR+ANus
ti7g3Uh1twzDWFSOVpDlwzoCm+d4BCaXE1kqqmL0U+u80EwMR9NCa+OI3CdwiUDXt12atGO4TSEZ
CXEEQdXTVJ/5X1EKh5wiAxshHwPZOYLdSqhXDCE4d6Y5pdr3wM0zsVpqMG6K/IDeDfBrag0KwUL+
dK8/mQXZCmzAYL+mm0TOyuPh2yiErmhId3FwIUS7HgCBc4LLfbwXS6crUAdlbLwacTKTRop1BPHR
/xnA/N+35g9vDXoxFaL8f/dKz/6ud/nxIz/fGlQtjg8PkudTQQ3Rpf7y1vBCObRKSSBDnW2rbKe/
3hrUh7++JXCaVNy2yxHcNv7JW2LYHzV7DrDMAOMEzSDyJ9CQfI7SlkT5ZUk0uvhUKt9YQgIyaGkZ
AxWf4g1UiPE9crOIDAXQXYanspgM5K+OrtXBCriYbdxkpYRrdWiIR6rHtTaPtc1kTblllp3VO83C
k9lM9EIM2tTb5HWf28Ophd1EY3YyvcFeckJSzpq2yXL32NuyeUkjxBq28MKlYWqItmLXw+YRBPRp
ZbSqzHm60XxITUdAAYL448AodCaygZnMW9OoVZwOHmlyRhq9RuyGHKbZ4Tbt5GXCS3FTS4AGTTZb
8bJuIP8s67pPqjNSNlBJllPwqCE2L/mIyZ3XI9AVsa3glePdngoIXqXwL5C5uk/S84aVFpTDV4EC
73J2Wm9TdpNDpydGfJ6QeNAuSovktkVbapSYc57tQS/FX93GkY9mY5klTTsRvJSB/5KN0wkWevLu
kZv26ALC875zLfI0hL5jqTPWbaLkEZZOX7cnkQX1Nmz8pQ7BDo8Bp9SFXXlBviiJQl1kdsiCNRhA
1gptzi87o2vuR5B0e7Oehu08e9NV0JjTQQsSCUoZILKGG0UTuzhLxCvPg3OVpBSL6x5j10WcF/52
dNx615SjcaRIKm7j2aP7RwzWZTnbHp28KC4h9LTmue305oOGCZ5CV5rWRWlH3SqoMg7GCH334Nzm
s6x1pn4Fx6tbG2bRkQLTm/B1wnFjDda8Q9Mzlsyj5PxVm/Jqg0NF2zIInfd2bCJ5yk1vHzdGdYO2
KDxRK5THEvp1vrVZ/S7GbnZ7g5ZEb7emi+7753+2qWn38bnmmBXpt6gw3o8wP3eFCrdgcQCfP2Rk
3/7YOMxau/Y1g9k/UkvO+/Naj0NDf/lvHVK0op3+sKI62EN+t6AunzPxvayLj/OnHz/1VyVi2F8M
3IDMe5THGfHfv9dU0/5iK9sTDkUffyKr5b/WVFZbwpuUU5et33yfTP21xppfHPTUOMSIPrQwdP6z
NZbP+MWF4IDRVFsAljbPwl1u2p/GUcgsykoSrnIqBitY94NCjpdWgusi9Yb+ihPHdEhGpvNrXU9b
hDp2f5faRDYsmqCQD79cvcsfBdD/K7r8shT4j/73f4yPpsb3b4NbE/sJJGoUXq76tr8Mx/BZqECk
DimtLIxTRGwb/HmvdLGD9GiEeMbt7snrK5rrde4jO5ZJzRgjnBvPXrK1Fa9B25KjQeu5W5lZZtzh
ESbkA/xu+AaUlCiy33/jdyfBr5Uc18/Gu6Fibx3E5Z/NJOwCMfd2ak8WZg7aqkCg7npMH+DwEATR
tppGg+gfjvuLWUnNF7QPrW3e16Dx655IAab3jcHZtQLN34qyX7R5jCPJq52UMAz8l5c4vQ55EzD1
9nQ9uG9ieZbS4hnX0IzccxbzPt/+/rf6+22gntNRfnsuzwaGoI+3gdosGrQqa04Fh8r7MgLhgKQQ
hc6iKsjhQdgZ3FShkT3+/mPVs/brtfQMjyEs/AGqVfUP9bV+uft0tCObRa44Ff5snIw07k4FEBFC
i+P733+SEmp//iTkuTo2DWp9Tx0Pfv2kqrCnWdZxefIrnWHQQKjXlmJjMhdpFa91xmTz0tInhPAJ
LLX8Tw/NR38GHFjIF4QymzYmSo4nnz/e8ywRRwXTMKUbeM5BDT6nnHiyrTPnzdqty3Ix6dz67ZDJ
dw1n6b21WdDsh2CyjyOlDBQa3Ds0drwiv7PqyrRWsT9Nb5VGJp/OhuotnYA8yx3no7n7kw7+7zcK
7zHLBtYOBNAonT9ePt3tnMJxQu3c6ML8GVhkEy0Q1LZIn1DNFtFhACz3LfKD6jjOMgZsZ49iiVLL
+97SO2LfJEV3Cbi2fxO15b0yLo29P/jZ8EN/vskKuq1g2Mrjp4zZH7+lWyNjrOPWOk9sWYWBvyLp
dKb7M1rBhrF2t6xHqV8xfWNWEscxQj2j2DYmXLcMWfUyzWR+XWWgqTCBDNHDkJB7MqHgBXQqqzsY
ZUzoMDBBakIxvRCtlRBGmTTFaai05oL5p7WOIiNIiMoIVQBDH+c7x22zazOJLlH7WCOHIU+e2Mlv
WxNS94rxDBdSTCZrg93NsBAHPzkCffGfQuYPh5ii+zhHYx8sBz22c87Jk0C0WxNqN0ygCpADaKs5
GV8wK7c3na55SsJM3UcHuUP1a5q3MjaGdBt6miEWaOXCb5Tgdb8QhdS+drmXr6qqMfdQXqu9IYPs
VeA247238vRG4NChYyLt6FCHNQF9XIctNrvgQg75CJa0lhvDGI1+nTmeES37gUg+grUoW3MICauu
Ci7QpEb6ygCDv2OrMQeiMhLlLPeyxzHX4zMTtNSNY7XOlrwojbQ8N5+ffbes12iFYW/2qR9ttHHU
nwE8D9+biHhQ7JDt/2fvzLbjNrJt+0XwQN/cx0QiOzJJJklRlF4wRIpE30WgCeDrzwRtV0k6VeXr
e1/roTysMsVMdIEde681l452OzHHZKf6HLHoNE3RnIyDvxNNnG5L5pqHmh/dsJwLst/HasTQg1od
OmVMVA6eXJQFdk/3HHBEXe2FW0SJPcz6ZcJJiLKYTh1OfpixO2bJgUQu56lrt1gI9LkMUwf4iiIV
vKn4Tvy2aS5f5KQpr0J7CzmsaF5NYJk9lpehH4ZWv+mLvirUiRizZT8GAGGPFV3pdvMxANc9jVyw
maF0OHANyHntgLtzuSrCa2lw8j7sGal3kVtMiR4CliKXBM+d6zWHYvamdAvMOeix6vQWd9QUo7Oc
woF34c7V0jy+RbVouXCT0BRzw1kFA7e6zESAa4eXV0ySduaSrIQJxtkQDcuUEKcgOvw0GKYYYa1X
IigAvFvsUMxVS+gvDitmbSI2J0sIIt5mlHMi7yRpS7Q1k8x/J6XLy/St3pj9PrP9wb9xtDihlWZ5
Pey2sIaktMwHqbO6pVGLMXKde4xLtwuErLPdXLrVfNClrNrQgbqZhR6SLoQvWZdB+HNtKvq2oncI
EaKotvxP10hd0jXJKSfSJa+qoDpaIujLqEh7934Zesva5UAkjat0SiU9Ti81034fY0GrH3gZW6c8
QQy4G1q+AUmU5Zr3aChYXQyx2ulc+TO3tsajIraxAf5MWI5TbpPYYjvh1SOXM/PkGm5EXOHyBn8o
QD3NF6i21lyRSWaAoz0kmVe4oVkAjttmTUbe6RATyqNNog2IrJpyOwQbmy+bCl++dqXHpb0zWnJ2
+LqB19KIT5cGfQ3hEFER2CmSEX5us7ocaL92ibUGwmbaB1lHAwAzN7O2AQPpmzcG+hYaoT45fdYj
rEZzuHHbAC9EHXT9mX4Nr6REegV/ISAX19rFBEHUX9CC1OmJJM1S7eTkLNmVAdn50SZW5ht5rri1
fYObly61wihB9gAagQqtTrUtwbLJEKwVQK6s+1LS4Tc3eZKPD9Jxp5dWpNZh9Caaun5BMDoW/5jf
45RNrna1GOGNqdayL7J3jEej1/iJCVGnj5Ni9lBmk0dIk1eZJr4RLyEIhJzi4InN93pz5jn5Ol4p
GSiQbNUzeO0mrk061XyxRrLoXvEGC56QynN3V6ySYusbAclICAZj8y4XQ1Hcmz7JnUdlA9g498z/
KD5xC9w5UCcJK0W6PB2bZlnGDRbzfiHJx1sPfv3qE+sT36sl7o4ARY5iYLQHshl8M/j6YuTRaUtk
qZdaeGtI2EBVkPDfWFMxk6e3Hb7+FdDWpjqXG1zNcCa9t2WKjFxM7RSwIUadDN/XRYOHKeSIWEBU
YKx1Mnb0J2JNg5M/ZogP/NQpuC/mxP024RCG5iny+d7qlS6vEsrc/Kpp6yJ/8Hlb7GWtGzddkHRf
yI/B0JLaaWaeGj8Jhqs4bZJxOwuvmyhwZ2vfEllbMEvs5teiLJw7NUi9OXT6PBafye5M5KEiVup9
XuhnItDpYEWzD/DRtIODYIDvVsFnTY9RYBHdR3+HAXo0iyklXbKXV0FV5M7WQQiQsOzB0djASwqe
RK6NSVSaNY/JAskuONp1Y3RvFQvyfGKYyrMxrSs24VgaZ1Qh1Y14yUzdlSEGE0ZgUPYjb1pr1Cm9
u/yrCDCnajC2jdMS9CgbeomAbFMZhjces8nkVynGI0toT4mbHElmpdWhFYGLx3Yc+7OavfKBGX+3
8T15wMqN0GqZXC5OoRtywbhUNM25dpV9rfW63UQp6afjVQKpFJ67I6v0kUpEfiffj2WEpVOOBLDI
SeLmHf2Ot8DcPeDxMrJno0G1PaLQ0or5UwsDNuCX4fDAo6AVyUmL2+mFvrA2hqUnXdwpeJgvaIbj
ZS8GYl6ibBm4SaHk5NadQl/s3FQugerr9Ep3IYWmtgpnqhsZTSljq2jyaxxiYiG0ceNLCaxAWSDC
x9L0BQ0XWsubwlaJt53jGTcFqlq3+zw5s/GYf4Sk8aYLnrjXK3lXB7XBAmu2AUoT0tlQ0Q1fmK45
mrlxy9U2YtYI8SZIL/aZVjI5Fh1aCbCMCXd0hAqNq8nGYVbXmdUXzbUn2tS6M5VeusdYNQHHpZSW
nAuhkfcJaYU1g2ps6M9om/j+AgzkTqZ+kSKA0fUjGiuee/RQHu2qOPV+J9b8tzf9F50U1BqU5/++
NR2uxvPXPnsd+p+GOh9/7Y9WCiFWtDuwtHt0l9eZDn7IP5S8nvUbjDO2vzREbGNV2P7USgFoCIUK
L+bvpss/29W2/htWTNeB5kM9isPzb7VSIAz8vOGw2bqybdVNOuT00Nle/rzhoCpB+Qth+dDUiUF2
RYY+HrAomMH+eXaLFx8SCImZSx+xiw7CInclQr+5YIEit07v/Ud/9IsTDO/irIbyevRt+tMauhKQ
7BskhVQoObX/PNgKd0S97Gyr0re4HiymNV2wawMNA6U7AHELzMtHAjftQEDGtl9ERuepTYKudkMF
TtAjGgmktp2+JSnmeSwDjBwZIXJtA+jPyV+IYNW3tLzlpjAQ/jSjJ47tKJ4Nn1DHxRmtTU49GVWx
9wTU6D63jJdR8PGu0z6XDW0zomk3qvGo01zzYqQAesya43Fb1Ue66J5dIw9A1FN2TRqHh3jHxFtX
69tR845C+MekhtEZS07NSEma9BVgo7x4hx+mNi6hvRtIrnKrI4rclETX0qFIPnEInAbdP1aZZG5P
43wz6nwH4D94tmIIIwPs3kNui3bXlBgh3M7lvxb2BSVSH61/M7fp1WTBgKLPXA1xM6egLa0+cnpj
uSRNeQnmki2O5COpCJHK2h1ffyIweuj4QtYaCY2d+1Mh1zxEb7V5NfX7XBMK21nCDB3EolsY91Tm
2MFf41JDVCKQI+h4Aq0aPZ0k2iSEj80FRm0CmXvEfpoH8jH24+KaiT+xhFq57NqFaMDJ5+xZLOys
kt7RN7THj5sk62b8gowrtq1HEjsF2aUafebpevA44Wil4uQfle5cxowvleTIgy3mJjsjH+S2SSp1
8oLejEZeAlu952f1wLvJpFFsu0aakYf6Dj6By7aElyFxndTllePccD+/w9bFRWTy1cspeyFAimu/
8Kc8hvQxGlq9nXqfsB6wyiFluUKAhrnR9Ag71zsZMPYQzx/XmxRClAfY28J+4nhB/gcrSJdL3zHL
HNBhnnQjeech565mUkldw93pe9wqzfosJF0/fypT/gg5+cUy+CI8eZiiWpI6Bk6XZ3uPMzuBCHEO
T5dHQvcE++CM1LslU0g+e6Seha7HFfYHbiafp/HjZNQtD8WEQPWMWOelaiYziil6TshFnMiOuWnL
QsanGVPofSUJboUBgHxCzETVge7eIbQzCW5s9G0lyJ3v9JHvkKTyypea2if05a6tjgDlrl/MqPB4
KJGsXWcTmbVYi7nL6jVdeaqLs2/yoDJ00bf+iCMHb1EZ6TwnejlmlzF1bj4eL/Qgy0E3BjNSdulv
h2YNFx1w9YJ8kFsbYjHJyXq9V3iRIqDoPIYF7a+Pa4uyceUDk/I9ouJLDG6BuiXp3qIcCD/u8sUr
lh2M7GCP/a+I2BkEO9dKyy2BBG34cQOsdziP+CWzl3pvzSxjhHD2kb0Ey+HjMvfDtEZWcBvhEe+j
kVDyb+SLaQcn5VDB8WL3GgztEAcWq5eTvWDA4hIYxTs+VhhgFk+PjmQqrFCAhWZtxCddDPU1u051
4yhn70/5CzENjMm9qb6OC+SOGJ2AMCy6dkgcntNmcQx0vmmw81xusrpCJKPJgE8nnIO1t2LAyuLA
tomqwt7DgyVsHIrwdWxMI4NCyw09hOiImRksdqYUx8mF88ZW0N+qrNIPOmFwkUb+YeglBovbxKX7
ANnHg3lJQdlAfK7nPUWcGcH9HkOHtOmQtPgsnAaDp4iggAPTdP7hkd/7sTaZgTKjj4eWTfuIJ1h7
5Hend47glhCOfTHnfN4TwOdvHHrovHYmbqZOkTSN7yssmlLf0juo6Sva6mbwinckBpyamSfg41xj
ZilIQOZXDgbX1a5pjdjo4Lea77AErkZJUJfxHdnR7Lubrtz7cffeofv30GYRFeQQc5yxnthame0M
IV7BmDkwSWgRNZ33VDWUv4WW3mnTcOOtxClr8pPTnClicLVSluiBaMREUBvJna0VylNgn8vXwimr
ceNSEbhR4BsooEkCyV/MvFFbDJoBg07dfHSSotxKH5zxmY7EcALvziW0CMSOCas1GO/lekfcbpP1
dynxv6gxMZFhqReYbvJwLno9UjM9iAjba2uEbtdppzYevmmImr7LYHy1M70ZNomlincfowbRlPC8
FwkhTk2HvhbNjl0L+SGEo3VWSGY1z3xujxpCVMIbGP7EZ+j/i4ZuEsr3DX123zuyy5TVgVyHXnsm
VmcM0yEZS+wegQX7W5TMr7u56LIbZyS2LErMOtbu64HygWyTxx9KsX8xlvmlkbrWNTZES4uil/k/
0K6f65oy0MzFbsRw8LIZMSap8VnBy8Wq/UeSdIhiQqAS2tlfYpt/Gf///rn2qiZgEOZZ+i/1FL1u
k5SFdjgY08dixzNoZcX3eoKRQgjl+38+yl+a2r9/Gm1tmB5GoP+vLMdlSjQ7W+rhUM7cIGslEBQA
DRIM9NuPT/rvJuAvNgHMKxm0/PtNwPat/DZ9E28/7gB+/zt/7gAcVF0BoynGn2wDPsr8P3cADpsD
j1p+HaQya+Xq/glkCX7j1mV3QFIlWwRr3Tb8OUv1CcwFnqK7rkOGpalbf0uvEqwThR/GShBfHFi2
q92QLFB4Mb/csEVOTWQsQXeY3Tl97vO+brdua8FGUwuQAuWJqt+1mEEQ1i9TiImECtzD4BHrcJbG
rKbmtBbjOc4GGsd1TV+Qzfr0pnpXW9/uOX58dJFl0t/VMNnpEZVfbU3wKA6AmOqEtvRs6UkkVIC4
gpOYHWJqsoe854WnIBLclDh2IEAO1I0ePQJ7JRGLk2voBSUBL3fNK8kBSXHP0KsUV4p8nI1bWaA2
SJ/fI3ygX0cWRXv0liw+krrW3+O6I4JeZl9zr9Oes7Li/YP8ZGN3qqaJbyY0cymVW1+2t4tikaiU
vIx+8t3RCg4y5kiN1LzwrBe7IGAfPjuWRlOw7vcE0ry30EEmNKg9XUkYp5HTZsvO7HrysxY+HVXG
xbWUTqe1P6MEJRHLpMgw/Md4HM5GHBDyCHQOlZtxrXgJAFqoR+Sk6HxNn4DQubq2/fYZwjppT7iy
TtRPXymwj6t/f7NCR4q5+Nph5mNG0DwQIbh8IVlW37bwOPFJtsNuoLcVkhMQcgs+KgvNvsdIo4jd
9SsQSejwq4NOWXtiYfRbJOoa46eieUhkUD41bOae6J9QE62VP2YYa0c7TAE0Qd2U6tW7XNo7JAQL
YYTaqQf+/62xDfHYElgBu5CeXmi1JT0Zs71jKnyI/YX2ntN3tzMJFc924T+6Mmv2jRLE5tCVJ7ek
IIEewtUh6FxUraX/CQmU1oECmT4ldoyskERgjxJFVhdcJ8OrpoNpC71Oty49iuIbzJEpye6kM7I5
SbslKtP6wWK6HsECFjT0Gute4qnaST+uacinNNh4cjCAjNk2BYsdkkiG70p0FjiApDUMCoS5AUvr
oEXyR7e5MQ01XMET7ofdJDTnE33A7MquXP2rzYFv5dxT6GW5mWHAoZO2M3xGUmCEZv2K4DWnPzbw
LDYOUYvzu1Y7i7b3GavG73PgTefSFKALE9IfqAAzhjK88IFe5MbDfxf6/xvdDIPhlY/871f6A+t8
lv24zv/xV/5UzTj2b7zyaedYv8eV/7PVY7j6b2QzgBNkof1Yz/+x0pvmb2A9oTAyYbc/kF3/WOkN
/zfe6VilkBb8/VbPL6PlVb6BQhKHo0mYhA9pcq0lflAqQDspl5zgqgeYOy2eEcb2Mxtb3kjhUlbB
dWsn4kL/R7wCwDAf07TQ7jEHQeO0NeC8ZeY7YSkV7QXGOYj0XGBQgQYARY3tF6nr/B7k5DQItLHJ
mDxQ7QA7cqxjkyrapZBNo5b2ybWpwWrFYzERfF7M+4Y19H6dNR0C8CCb1NCGt3rRFmIW7cm+1TDT
3CoGfSV2pX76Rmrj/I18yjmjFOW0hWkyrsqaQiw7HKzdyZm19mUw0/wb+RPzHf1l2lrMvr7MYhFh
AETDw9S69G+jSAz8h6UNBIjmcpK6F8YzWbZBY2d+Wl3bxe811Kv6P8kbgrySbMb6R6nQR9H5z3ft
xyVwkWRyVRG9IDn9RcJRwSrPtVi6D4ug3e9YgxO1phLuhgRM6kOLV4RHT7sK7mAHmtewsDi01vUb
tgUkIu6XFDIhWtjmGCzDeF5iJ72BpdZ8B2Sofa47R96nKzrRyfL8PND7AUiyOnFpG/v7JKV/NEir
ufV98akvLefgtNM1eA3z0UzNPVvI73kHoeuHh+RfHHTwszCHg7bXOhj5iA8Wwaat+fN916IYS6gV
gKg2VfzFWK9+Qhr2M1ke6k4jGIM4REscCRdgZ53WlbmpSEjbSXb/dBSV/tIWBqchcCZ1uy5/p6mx
nId45t86yzTfzLYxrhKQILfp4NKBgJlz5/jxE2Zqcx9kWJ1JCxpDtyj1Q1ZP9T7VhLYHguNu50b0
0aJX3NNWr49X+mJ9r93hehKmceiH2DnMtOt6muqMOWkSRcqhZ6LjEt452ZeSAcDJtpvpNUvZUTCv
n15b/BZHMgfFQdB+Ys5GudSOw458XXXPQ1nceKPGwySL7FBY35Gd5gK8rXDltqA3eYUavQI756th
m2UMYhovD/b6QrPLzNjse3Wt7gk5YqBFtkR+rlKruyaZzPw8U7e9+cg/BG09vLa8Rqjp1OIZZABJ
eQhUm6EP7fXzx+zPr43xzDiNgzMt+mBRly75YRY0q0IQJeY9udvqVvYGJ5RMyB0cd7p2zvpsasVC
V26Sn+0Uel4ACfraJlwr1HG6/0U2wS9rFv1oH3S9gaPNQFVtwl7++d4xE3hXyehp9ymgoksfAE/X
iMV5mtVERq5H05gcDe4d0Syvk+kvoexlOzPfmtPveduom9Y141PX691nr7OBVaWlvkdB8KyCtYE1
uNUn4Hz0F0bhIJUYKWlKrv11E8cEoPbMziVcJHpDjXmvdPx9eAA41HnQ5rO9tnhYrubdaDvmuqA2
BR7btjfoumpmtI44+Z1qVDf0zJbLx23b5vSgssydz6Kjb2O0vN6b0teffa2SELYN+RlpcUfPMqOK
rdoUMCpOyeyl1ot91wgsCTQDB4JAhsHdowijLCr81L/1dWKPo//86H40//+5Xq2nn52Hj0QQaORK
EvlF3DZ1NCiSRcT3jPWo5nvDMzaz6LSHfAk4AiM3ccl2UnvM5wzUqqPaoD0TvZeqvQ+jHmstzyCm
7rKLT34xtt+K0RXzJsDSRO1iiPgLtnMOZmU2HLts0P6uaI0DsNfXKxtk3stE2Px8/9RLIYWBbuu+
dCnDQbaqm65Nkl1HHjOgx5p1Ju4m1guTvKwVsqVFdGRbyE26c2VMIJN49uhUm3PzzVKeAahP0a0w
2yHedaUfP5Zet87D6wRH6X8++b/Er3+cfJtWrmHAPUCy9ut3hwCRicWenPtmcBwGDlLG79zNsX+g
1VySb5Qt51xJdVt6Y73vK58jMOvaPfptNp6aii7hFJjiWDqTODbscx6JMgz2wWRThopuqG8XX5L+
ZHL8U4Ukf9Mzqn2nAMcTHWT2i4yn4agviz9iSVzU3WBPRb33GKrQEHIW1AJsuVAGxZ/N1MgPcBj9
E8NxmspseneltJJdW6bqi3BrprbTGOOdS0W01F6N+sE01Rt5AaxXZmVTXcvWNKLFamGiNcWLAf9C
plbNnq5o22Np41ivPR51agJ19/HoxYGWfBcxGnckRfyfA/73E14J855+NqiLKqfViu07/a63ctnl
TJW+cOeNb6AA1xVkPTW5F5+GrF7Otr5w+uyKla/NhI6NoioedWwRgL2Ytjx7Vf5qNYjpuiRVR6JY
JA4HjP2ajc2TwHe5dQAq3LCT5l3yn28EikTu0p8eQ7oA1AxQWJ2PcvCXsoG1mn43qR33uGp7oFc6
D9jmY20uJ4WlOe7AlCNSyzbwtpIdpVj7zTX7BYwLaxL+K3lM4f2zi8nLU5chud/MlZ4V4ajlWQWd
r971aFx4XA1Pf5nhfn9i+e9fTMy6b0Pm2dqWiWTlbZk5N4DyKMfOIznqESDkmfvArtlsl1YZl7vS
ACa2CSBXH/xEU9t5ab2jsqtP8DIMi28p5zLUcH+wjdMuOJnnaSsHffhOcjJLZFGvHGiGTspY5N7m
qT14ZbaWnOt1baes/ywV1BKtAIqizGyJAmv+bLQtO7YGChzfJyWWMeeBYIfPzZqb0g7Jj/NesYNV
qJfH4tQYuX5AyoFCCOtyt1+wfTdnU8V2ELZDkT7xHsiepJYjJ1jayWK/mFX5ZwkiBEpJ0bnJIaVu
UTTtWQ02kmjF7xpeknsNKToFjlDNSfdpJGiycrcCY2dCzD3zGvgptLflULDklaR76xs5Cf497gce
A3hsSxz6rrTtbUlL/TFJenmMdZu3zmLk1ktqxdkcMg1tiyut79fyJ5gvCQJsLVrwUr9UZcO62ncV
QzRWdj3UajoIiTMVp5kbAXzHBMiGLD48JY5hWasKI/O5n4blQu4yKFnDy9W9oLY8ICgMko0kvP0d
s4dPROKiRQAeCzrFgBmgq4llimj3IyyjJ5+GrsCZyraXuzDrqDI3KhGoVxEZbZw21reoHsp3hlX3
NDwQwjmUrfFmIhoa639R3XjIDu/MysN7YxJeglJ/Xi4fD9J/W5h/0cIkqsGmq/fvd7bnb1n9UwPz
j7/xx8bWxUfK5ph2OugvdAcrOPrPDibuU/a8bCvREK2JWf/Y19reb6ibPaoHNOu/tyn/7GDaIKWd
1bHngTjTkdp6f6eDuW5bf1gcaYHTJGVDte6uqBV/BUrPrJ0AT7UF5EM0B5Ezn/389oez8S+2MP/7
I/AFUv9ga+ErOwbH/+POmddgycaWmR8m8U1Bq0oju8J3OaX/OOf/D5+yfosf9udEYSjlpHwKgXNS
+9qot94J//8+Yh1e/PARXtYgMRv5CB54T7+wh+6Wv9juUZyvv+WnK+Kv/WTPW9Mq6FT/6sSQBPzk
yQhnx9Fq8dp4rj5RDLNx8iY+2omL8p7RL5NOsKQnS+rDDlCQitxcYXohznCftUI8mSkgmTBbZL4V
vXcxHaA523RU03UA5GTXxIyk0P6NO4M9wgNTMxbSdXb3OBd0Ij0Q31fSHb3Qb9qvlQ+2w/dlVDbG
eBhygdGATL+NFhjutkBwfi5bip6iGxqwrKK5csWQH1O99K50f3G/aJVXgwxz5pRZv+ZeIcIgjgSZ
bpRqznjVJziRN4XqS3SwxQB+slo+8QItt7waTPwO3avL0naKM8AuvtbRCvQWXHWmvMah0n9S9YyW
A3/nXhu8MmoskR/taiUrDYa9Q7PPVFK1xtnXC8DU1NSUXmq8R4TMLwF7d+0t9AWaxTdp6MzSOMcx
7ZQGtGyYNEN6ifNxeiVse76MizVIFBCKTinD6r2WLW9T7cbPaTuIfEsVuHxyJ5yt22kx3oRQRLA5
0u7ftc5WGJpyooICM/PTnXJ7+wJDll+0nmDHNs7N7Jjwj6CChe5M5lDVxv116cYM/7KVFBE7tdeG
fL8iDPB1QuvMtZs8sd96qdl4Afrhe76oT/ZivgV14HwBYZqE9qBlz32h8iPAHk6JSDtjX08AlvsG
7XdKk/yQdzqgnrLlIjjx0j/hIbA3leJ75MorTlXgyCfS3b2wVJ13VflDem4r9LyWI4w9XJL0Aqwj
R7tjjVtgr2LHVlKnMWViK3fAVYUBDJnIp0+b0ypjzOsw5TssvIjhgiwMNbu830+VXxxyB1kwm73h
oW9jflgEkhsDM/ulTOgV62WMcAqjHFTBZohGIP63fsDp3HQrma7CE7M1WTtvUOvn+TE33YoSekXV
qi4zcG2I2Li3hzi5zEmmP+Q1RBRYFJlzywYq36dEQeNtEPFL7DlWwF2ixTfmFDRxWECYHTY2NFwE
LbF9SyEOGJFZfKgWRiFzK7rrTqOGMcAjH13gM3cxcTB7uSoTPWg815PtPMVVxy6cIm4imG/UD0Pa
ueaxEz3R6IMqVYgFOX4h/afcBO3U9BtLG7R9M6f+u50X6OmTNYVSk9OV8IzgJUU4FyVDZxsASn09
In09IA8vWM9HrBfu1ljU95KRT06QpUKYlrT6AQjLjJwgMK9LqOqPuiqWiMRXmi3QkYy979Vi70z2
9Oyb8fi1pkV20ckCP4yZCQfcHjD1ZF6GFKyiWftqFLI/gWOpbmj4Medjr32uhyS4pQC1HvEjwO6W
0tci1QEynEzoedaIbiRphX+XZ6L+NqfOdBEzemqVp/0NImb32lDefJZd4FwVMEv2BqOYsJ1796GF
v7sF+LEcukljX4VenA/oYOpTEZpxfxFwC+vNojPu2NRMALeZbzW7MZ4AumZuX21SmM8PHRqx787i
yoMxsggV9A723BrOVqF72LVzK/d9A0ZqK9tMbnmr2NGg291VObnLKhvo0seFsDAYChDLKh6a1IUR
gjfc9OrlxLdNHk1qw9MM1urKyc05LJ0468Lcxfmycao8ODK+dHaYiNwtFBh6maSg7UCkNMjREm0P
1JyNRe1a3BM+jbwdVQJKl1mIo4YphcPo/HkXs2eJvHhA9mvqZRCOFMIp+rtFsZH11V1diu4Fm0rP
MjYWF9A2/j7NdTLIWQW+ZlmwgDHyvENvYsrCTM6MDbLUFTKaej81kCsRNeTtN1Clxkvv1WxwyiCL
32UwsP+TarolLqU4ffy4WbvOA4RBcSTljhbk4njT7YQr6Vb6M8Iev6C7wj2Mfm0m0JukOyr2j4/M
lpYCnaodctRsBoz7y15/KYpefvZWwcnopPyoLSwt+uj71G2Sh6Zko2nXKv6S22nzNGZVtf/obkF+
w2ewGPom1+DZT3hoQl0Nxclthm/IHPoje2u/AH6BpBxhnX7IJ2jV0yzGmwBDEcPJtYkhcFKc3UKN
Z0Prk4AsxEYdGi3ALOi3hnUURGdRwvtjdcqlwSYGvyp4VXsVXNFI5Avrir1XAGj0wVBSf+5xtSCD
giewadfOgtP67K4wMmDIagc+NiuQoSk6ChvE6Ugv135Dm7kTaY+KS+8zhb1u1g38UFrp9wB1xKko
c/ehEq5zFRtNgH4M9SNkPRpJHcKfPdWoOFqtVjwRCBgA6O/ch3XXGDlrt9Hv+3qfFIiM6LguBxmg
NNJyj1aG65HoYLAvaQKJxhS1350lZvsbvLsyqltucDemd7xwR4eebvcR8K76DdrUcDSlLh9lAa6Q
Gym5c1Mtue3zIQDPV9FBtmWwz0RbM5az3OeegpQUzcyMr0t8EnMooU3tTVIq7ticsfnW9PFtROLy
qfLaOIQslRvbVYv3+3Uq4Jy8z7imELdZ0063W+PGwZD/mMQFi4xV4GEuTTz8jsq+1IP0L0Ezqp2m
D85nayCJDOWq/Tl32vmGN5W7S7tU285Zpm211k4PXhw3Z7D54r6BMxCZAuW5VpCj9HHWezCT+Ed8
/xZu+E6va3J1hcyvHNEYmw4OOrI1hv0NN+JOOY1+5XVpHdVB3h+rubeitquMUAnd5iH2IGQPmJtu
Y99IjkaVwu76uJcXcEkXoPRMz9mhXC1+pm48WWOsIwYuNOx+7OhS18UtWqbq6M7KfQ7AtOx79rwk
VWW8DPXF5vIv3XIuJGA1SJZBmEyBVUFoKFKWQMO4B+L9IgrSL1gU5iN5FPWtJ5YFX5IzJJuZfvCT
rhrHwdE0gaEbZrkjdCS4LgMYkUPh5Yy3U203WGZxsofKuconml3YL7QoFq267TzJq9tLme17XaMh
EMapWqCBEjFWAiPFga7K8Uh6x4KX0paEPvVlbYS0uZrHoVH1bmDBoQYCu32F87CHCYUOUwwI3wiY
Xs7zZLSnLnbXTDraycSf1Nrj7wM1vxqpmG1rVQuzbOgf/bLeQRKwyIwEAH9EPIDlgf6fUZdP+sDt
VLULZXWQGS+E19Kmhv67taeJxg6xfqg6MmYVmo3OM5U8mJnhmHTNpuUiCs87uZM9R34/iyPG4pE4
y3lsu00VuCPM55Ggyw0YxOWiu+ByANOVoNFi/vBoa10CZDFOx+uh13KQ8oV9h766LjZwS+MDJE97
nwFNP+Z+7O6nLtuvR3TrpQoNQ8Aci34mTbUhqx5MVcCn8/MaLluq7Xun6ZmSO7P5FWOMn/Nu6B6s
0SLosMi0qyQe74Z29jaNTRtsyrU3nynazrDrZwYbxqbM5/iawyi2pd6wcjqJFDsmYFOEltrcx3FG
EAt1yRWIO/yhZad7ERViemoXpwp74t/MNmuQjLrVq1drr3JxbhWckZ2ppmqt27qjn3pgOZfscWow
1whfSw6sVntOxBgaOpljSVyJHcDIZ622RIhlBbM00514609Jsiks0YPw7LVj7bQ20/2W461bx6aq
MgE9+219Vm18bus0YVIBdtgFAs+c0hoHoCN5+jUZcOoU8FkATQ9qjBTR6Q8t02b6VQnq5E1lpldp
7rZ36HPaZy0BtcxbvfoCj2Z4bUfPffAMYatt6aNtGMZ5OZlZUNCAS4cDjD9HIa7u7DvbF8sdySri
oU0yJLfV4MEuUwIJ5eK6EVqhGFZkmu7hfOc7YobZkutldkpyY6a51DMuEkt1ZQSadSAUwAnEdmoS
C1SuT9JwcSXrF8p74wtDZv9s4DDFJ2o6zWUEmQArthmmu3gh0/d/2DuTJbeRbcv+SlmNC2XoHM3g
TUiQBBl9p5BiAgtJIfR94wC+vhaUt+5TMPiCpqrpM7uZg7yZchIEHMfP2Xvtjsz3HfBBsNYOYbB6
nkNwS10lWjiJ/IrAmcV3MzJrCW91nm5MrUvuCpSkWxIQmm9WQ321GlHwXE9YG9HG4OROzbh4DiZ7
wfMVvfFFXd6QlpYTpho5kT8WRX8RxY55FZH4/Vx0jE/HrpaHTITDhVSm9EdnJkyNIo0ft8QcezvY
Vf4zb211PVia+dq2SanziFT2QQOZctl0kVhZCgfs1TQUJmfdFmHnpHTmk1HY+SYNhJZiehyi61KZ
3tLBdr7qpV1sVHd21gRUzlvRZgAuB7if1Hgzr0LGRf2qV0aIQ/iRLojzSfyEnCWGyDQssUY01oFk
DryDkTGvpOYQl1XNXhvnj+hcv44kEq3ITSLl1SWfu3AnDsVa9dwYiUHgDML4lUpuQO8JKuNd6Vr5
Y0kozmU3Z/q+aQJKKbrNUxAaazOtnF7xDRzFuc9xyVLeYPYtpMBG7DVU8F/gA6JzqnoH6BcoQ0bd
wVNmKN0lL8XsllIxeR01o3xK6rT+WvUVWTYVZA+ImwEhhjvolwHxDlgSOEx1xZ1pEJFJ6F48vqSN
pS8RTTI5DHr/FkpHrnraO5fI6AtyExkWFpVqQcKxW89S0mvsbxlZUYaS7brUrteSn+qSeZXECV1X
3bVJnMR1QjGEKyVL2o3jiPqqCbE0tE2i3/P8/+wKIot63mku8A+dWX7QzQe3bPtbvHOcO8Is+jI2
rcGLC+qQVuTBXVsZ5XdDqV5MsJgv5jQ+zD3tanTcgJqVQmq7pEZ33lWKgfaozx6AhchuHUV1cy/U
rM3XgdVurahXt/MAzFpwxzOFKc1dBN3pUk+tic2l6YH65C5n00QPv5PTQZgMOyHAWyWE+zrajxx1
eJ+Ebv4S0ND3qtB9NkdTXqiVpu/4U+Dpjjjzzdj8aUODh9zdTd/DOSC6O5UOTEICv65cd5a7ocG7
75aOs6vDhCQ1xeWiGIH9jPHCfIyHstkmfcwD27h4/PEOAlWwiDlSxK4zIuyqrv2FDTm9GavZOtQ1
DolOdtamyorgtXTxnGaNdPwlG/XaGslkWi1+7JXeUN2OLaDbcJDFPVlFIRWuckcKW7eHkJHfBbFi
3dq1CuwksfAQR4PxSwuLAko2NOKmj8NDUET9TSHG6DITqXgAP+0W4XqaA6X/lpDvGERpu8vZbnGX
GBWkrlG9C4Le8jMJ9qjEx7ebBiN7wHFNRM1YVBuCktRdk/WPhOViVkWnfDDCctp1snlB/2L7SRjx
xqIQPLCRKn5uuMMlpZx9kAyiCCWqU+pfbDh9h84SHkD13agTtDZO19ccAeoo/U5uUqJeaMwjL3Ao
Jx7dEsnN1uqPva6QmatAE3SvEfWEOna2uh5RQpaV2NbFOHM0ixr3upia7LHIER3mYnJ3UdzCA6OF
9Wjp7RsCzH6lAn5iYmiQojDLHzCP84MgZ2RNUcUhqR4m5hNpgn3J1TYcJ3xCF5IDz79gbGZ9yUNq
Y5OYe5+qMPNod/xoETN4JZCptZrwfiUywu9H69XmCAIv4VI0EAy6bEH70yZSekf7YbqZvDAXJ4JV
M1tQ06K5CQPNH1wl+BVZhrgVqqLftaP7qx5N5UvIo/fEYBVhn2jLGvlIMwZeiwluhbKu3IEm6Dd6
XBee1YXDygEAdEa78LELSq6uTXQBxEbQKfZRr9UacfYOYC58adK/GxSacXFVck/WO87j5+g3H1rU
CCVQ3WrIjJGxWb9tfn92dkcxUifZjT+VmOzVlr/FOX7fLKyyMyqmU0tBnMSXKBAFsPW9byKrrVXR
ftT4YpETPo7gJcDWDtqVikD0zOjzvXQIqRDfitxSHTC667Li0TXU8NNPmcFSRVP0lykeQx+PCyUn
N++qDsd8V5LQ+rdNchbFZc78C62e7h4vKmII/UoZt/6UchV1k79ZBIetOJOaZ77fwpx53ylnKYwC
v9lRFrS+95cyZfOfq0pp/HxiuLfKAgjnSg1kOdXpaGa0P26rCVA3/uboqs/Gc5HTy+Diw/oGk0+X
EShS8qPBBh4NjPlp2PpOjmqMomthy8mnz4cOH5wYXE+YNqqzSBpUxgLvv+QINmXqECL4iIM1egYR
VURoG8F1pqPonicde13vAiJoKJI/X/rU/WPo6OQXtd2isX+/tCvMUQt1o1maJNOmMkQHgnppBNuK
miEtCKnApgg0/efLnnr0jQUrsAyndGBJ75c1Why1i0QXuToDdy0fnqBtzX5ocde6Nvfv58udeiAN
9hjUdQvo8tjqEja1qgFWZLm2E4+1Xu84/I+bOrDV3ecracsFO75hDBcIFCdwNpoP7pZ5/tdvCaBJ
/mh/35tT0P8EUIQOH9fTFS1ldWc5s/oaBUszSdKK//xDnLppcZUBMDMNbMsfHhrb6PC9qOSj2KF5
J/qSbj7MnjOrnLqo/ITL+Ap6C+bt97+hiRqgN3O2nt+7AMHMjCLcaVxpJr7Iv/9C0PTogSAcZsS4
fJQ/9u4UwvUwZZINFSi8p8vyBcXny//fGkdfJxadbvGibny4HFez1exMJ/9nvP5fqltP3hzcf0j1
uBVROR8/bW7iIJwkjqaidr0Ke1U/EBzFoGyQ8ddIYYchYUO9CRvGLKQIqXuMIed2tI+PnqGS+Wig
+0Iww436/lqaouoNpUT5GGoNQSRlZy1uy/oyUxJSMyq38P72urIeDn+Ah0LX7ONnr+ZY5UyVUfs5
uUcXJD/c2ZFmnyklPt6LBjN0oQlauzrktaMd1MUaOTegvfy4C3uEUmW8LqvhEq1GfOZWPLESX8IR
RIdpwjDto9vEbeN4nkDI+WxtmJiV9sKY7MeqSb58ftlO/EyabSKr5rdi5zKPhIVWlcMVaiA/zTFR
V9mr4mTrJC3WMULBz1fSP75jUS39sdTRO5YelRXkC2SqH8CpmYUZrnJpQ0QbCRLY1EMxP02Cekww
/2i8GvO6p0Kz/YaOXtlgZO42CdPfnd7SRssbgwZ4bs7pQThJdeiMUdmTJT9fBRnnQLMusPKETIs4
V3WgXXBTHUinGq9l2dPBnnpC/Wiz4akmpuPMFz1WiVEs8QZnrqfyAGiGOH7ZZdmsGC4+a39uo+7Z
hUpAlKdzDxYkfs3n3j70GXE0TYbocoQfAiGJnslo7S2CcmPBZFarq3St9095wMGog9dVlMDkpIPO
nMYSASvkqaX4nevYsFeE8RJDgaBoWDUDeYpKosDtIQfZZ7Ytva5zsP+PaeLRwrMvUxMtQ5K6ATj/
MvJcok6JRx09k7ePy9XSFc6Nc6t+B2xWnHlpnbjXdBcdAgoWgvDgdL7fEoJ8qKk+Jq5LorSXg+Ya
e371kaSaBiv5GBjS//yW+1jwoFvDzIHbAtWpe1zw1OBGB1nlpe86HdiluERdHTaQzYwKUJcTdpcR
rddHMyb67fOVTzy+VHM4AzHggmk/fnybcBoURPCFT5tr+jpYUntB7Kw9Cs1K3j5f6sSXRODBbkSv
g7+OS0fmopw3p77wwYIyFRk0hnhMgjBYJ0WzBzSIsKxlwA4vWadp//niJ74ndRUGSfDeXOTfuuU/
3ph2Gva0nYrCJ/sp3tWkNYSgexbCWfPXZQDGSJ4nG4WRTZri0YZID6gN0QtmPmCIZzCR0tPR5vMU
GcZf36aUGwimEEZx+vjgw6xaotuA/2XoCsjAmy0ar0ZyI6WwSIyzfv7tBTRVgy+mIzZlinz82iL/
DZxoRuQtshrDV6qpKJkhMtNpidhrz1zDjw8gi1HaUBoIBtrHr68abUhk9TnfTDEfI0N5rmfnZzIa
j6G0ztQgy7P8vj5lKY6lFl+NPV8cvSlzI4qnQkGIsdgLDXqlbomu386GmYSu4UCb8lw1enpF/L3I
2JaH7vj1Yla2Uy4r1tpwIA/7tQQZZTQpuVqRhWep1y///qej8MZRQ9XBikd3pGg5d3SBnfpK3x+A
uvimmd7ElnpmmY9V9oJ55mho4KTnYh4VUoOjjnHMH+0Piq48KoSu7auRN+LnX+bjLsIqmkqxAVzW
+uBfJ8h3hHGnpX4DZG9Fp2edJWQmF9ZdUncM1HF0GFN5ZpdcAgY+3CXLxkEshsDxfGx5Jh68czn2
pb5LcsQSD0MbrqhS7EYuU/rf3Ix2WgTxSmmmSKtnOAhFq9q7bqzDfcYceSspi+ZJ1PcEmaYeQE+K
g6UsqEtdXCCLs55cXVo+Cl5x5tOf/GGAw3DH4dj+B+j0x96HJCHKmGxkPt3pYpNMeJCUkT7n5z/M
xx2WHwZdJS0liMofSs7cxBtTwA3yCyinxHIOvppqj47dnataTv0UiMdRVVoWHuGjMwOieQMsS8FG
NFYGQpYg2o+Weo54fWoHwn1JGw4+N82Oo5t5TlR9DHslRTzUAleyeU2NAkE2HLjvQ2L+fRXNmRGZ
KK8M4pzAT7yvOJwOpgmCq5SzY/BzuXZNbN3lTfD8+W906uFZOBP4TenfYOt8v8zYpoSKlzw8WSyc
23TSGLEF4ifDlnLbhML5IbMq2dMtbM+8qk7teb+TMmgcnTj00DpVI8McUj8M9ZuuUF7nBKtH8gWG
5wMP4pnVTt3wHHtAnZmcLD80yTK+o21VbepjyU93uSXsO6knivf5xdRO3SNcRExCJr5e5Evvr6bb
62MvaLn7RLirX2KAlVsFxTF0ZGINmc3Z8inRoAv1ZTfc1KRyXovMNnaRg6ZznioMd2FSeVod9JuM
5Mlt1PfJudOtdvLK24sZDk8lVt6jn7wJWlXIPOdtM5qMCbr6Vetc0NSG0+5j23nuR7oTdhUxxCjw
MKRywEHgli8Rio7ZqrpDJXNzTxeJNEB8sis34nt8fiFPXEdm2pSgEMHhoR+/EDObz4BXsvRlMf+s
wBNs1QoxZQCCrJxeP1/rxOXQfmuMxdKopep+/5vp2oTl1Oko7QPtp0rDwcuF+orFpPDJ8Uo2tMq7
MxXGiYdO05jYUdHwxvpQYg9NNo0N/lVfJuJrFIfKWke1wxyjIcJZn+qnupE1Trli8P/+u2oaXUw6
UhSIxzulSaZI3Dht6XNWu64tiW20ye7oxoODTcMvkyPCv6/bWHBpA+gap99j4y7PiuxaEzOOooaQ
WbUBVUJhdHeydnM/tzhIf/4NT7xzWI8ayuDFRrF49ATmQQOjteTSjgOey8xspIepsYYTJuz/l6Ww
VBkQFlX6/EcvhMo24y4vOKJpYO5uRUZkWmN31kXca9qZ7evUPWrwQC0+hKXTf3SPDkjiipnOgN/m
/WMflW9C1I9YsJoVuYp3EBG7vz4csYFhutAFzkEqxKO3jzYya9PbufDnxb2m4rhp+sar6AOcWejE
xkxLXSXZg84zNo7l9/yjEqlmMhXUgCNgFopnzL87Z64fz9wSBn/GUUH/bo2je8JVkjQxTdZA0K+t
TGjjh1a04l7vLVBYmYQkHKpyhcWx8lorCZ9K2diIhZjV9k6T0vzrUUMWgE7A+aOAMzQN7MiU+bHR
NQf8+NGd7pL/W0wYDIMKmFzeIs7idDutkcGSAS8wPs+EYt4KrUGrmzC+v59dHIRqobXptszbZqcO
xB9xgBrDmyRTqQ5LMAJFGjc30WhHO61pJ2yYSDQHI8qvBqUZfCd1H+MSsDRXON3m9IoAHiAU9BEn
Ejck52oT9JFALJzKy9I0MHMSz7n9/PKeujfNJcCC++R35tz7XxDrLqxBi3sTmfBrPXavcDJvTEPZ
Gnm5CRQyDD9f79QTTs1NsUf7noHQ0bMgIoCSBikCfldHS8/pWurpXnbFmeL1Y8uPVHmmhjT+6BGQ
9/D+a5ljGhGc5RY+IvK7Cj8nmkHnR50+MYS+QpCy7oX+EjbFmSOTcXpdurRcUQ7XxwWZW+V1XklB
T6Sc5q/RSLwVudrKHUYXNdugmeGMs/CzNx1mTi8rEAkq8MqZuenDXqDyF4lU9oaKD1rrzGIdIAzl
hqt2zDuZYLvJd6ENHNRhzJF0M4ee22kWvRd79kIteIBkD6d8FqTwdYmZrrq5CjcJn8frsuoNz4d2
mzgZGOdRAqgXGv88n8UarEaysRVb/1Ib4txPceoXtwzuMZcxHD/Icsn+2CNitRV5kQ6Fr3avE+Pe
Fe7SXaqBAfr8zjq1F/2xznFhBPAT86MrC98Rmbou6DfA9I82ny9yqrSxCOdgrsC8zXKO3hpqDWqi
NpvCZ+iEbRJTNofx5zKN0NS30xnT2cnF6FdyZnFxtx0fIqyGzagAaIj+zso5iRK5YFZbFKBoqbv4
zOU7tRFYtP15W2DZ+1D8ZtNESi8qKr9Jmju9ta21FkzPZda84S69g3F95kpqp+4Lm1MSB1gkBPbx
nGZuq4zrS52WjFmEy0vXDs7cyL1OL94rDSXyzaru1gAFjPtYDSJ/CjE1hGQ0XTmhA3SrNKcn3L48
UW0QEq38+S998uMxuKWNRP/2Az1QjkEL6IsyR9bVm+GGXyJ9eCAI4Nx1P7kOsMeFEG0tlrn3j0c7
KBOBIlbucxKt6OZ0r8WkSK/smzMv0lNl6+/8TkfFkcn/3i9kSBcHB9pLv8MzQm7ExpHFXVOKQ+Jo
N+QNPkI/PdOoOHUD/7HkccGazGaGRk/NfUUCh+3LN9fMELdbh6Yczpw5fqcsHZcJnEgZklE+chY+
Ohd10jGrebRzthl9eumi6peMXWs9ZJqzpn0brhXit9Y5O/ImrhevgaItyswG0Z87tM/k4kXPAanx
fq/jWMDVhs8o6poH0sZLzymybE2EnbMdbel8cQS75soqWgRTSjt6c7q0Nkv9lwquZ2OXYFMr9SUp
+2ukONWmo+SLnUGu8omk6T6f9IcK0TUve12cuWtPPcXu4tSlxcF9ezyAzbKqbQv8Cf5czfuZTOJV
p5rPohIX9Eyfu3iSZxY89RMvzqzfUCvxoQ9fJVo41RRDfly7BMRXPYShmdOvZ4QBcRDtokn//MH8
rZ04+qVRzECF+R3i9KF3FypTxpQ0y30ydtx1JHvrwYwAPRfGJC6iMsu+VDr+92Qh9v62C/wGIOU9
+I8OSd9OkRLl+ucf6sR1p9hYLNAuxsAPR164hQ4oPiPzU6ADZNhP1lURUTZOSdk+J402++giv3++
pnaiiYkqga7PsmsDcdffP9HhKGZg6TzR7RwgZTVCc4sg1dgSotDuXJKHV9wpKCdFtnHDJlpPzGRw
Xpia9/kHMU7sYYsvHDnGEk5sHrf3VaQRVt7FxFUXicFoZPE1xEY236GtLsQFV8bedwlqZCxW7Sok
c3qjKTlz1JgUuFtpSHU7kdfzNTIpvKFWqF8pi6E0SW4pHFPpFlEfIOQ+eiOzEkSFOmxMK4k2aIVN
r1GKzo+s2t6MUW97Tnihl6nxkBrFeMNjiwkN1Nf8HDnk0WWq/U0lWf7MwfzU92cChgfdXib0x40j
2m1JRmYR3z9Lx4cIWZo/WmP8HGtKtP38Wp9aCuE1WoOFxvPh2MrQqa7z5bXkEoHqVbWzuPngrB2g
OofPn6/1+3c7ftKW7q/B6ZXX4PHxv1CsrJd5zOFgEMBlOwbGmL1mU9sFVTl4hZ1pF1qpBrfdqMtr
XVfCO71TIDIZWbWrCrhevz/Qf+MbzuEbYABxLP43SsB77V7/x9tvpOH1a/72H/9z//M1ehcrrv3z
X/xfLqEGpMGk+8DzyVyRx/Tf+AZ2LOiDhkYJRgf5T3oDeeMg6siDoCoUFJ/UE//izxI4TkK5a0El
XHA09t/xZ/+Revxxm7F9McviY+GWYxj5oa+VakEN1D6wrlHFIqYIirG+KOxp0jeEYE7CDrExoxYp
DqPqWtnDHFfC/Y5o9C2CfP5g2qkh1lppPDJdGJ9TW4kvBJk5HXZah1dQVVhOvkgLeI8rxjx190qm
E9EThYitntQCp+GK0KvMyC/wEra7YciS5NrWI7deocZytnEbFfs8mGDXJH29zict9Aq2UY9OltiS
YAXWMHH7O7RFnOATVeIGNKrqsu3JDJusoT7obiN/Ej/1Yuad89N0W/VbJkt7p1Zx9dLkqbo2RY4M
w2hfMf5DVhmdCGearTfRxTxFo69Wpbnlh1KuC+iBo2fbwzZSHfxn6wZU7dDQ8e1RGS52ENTaOsD9
GyWK9GdyPC/NHrG6Fo8ENNDTvp/aorxHPl54Q6c+ZyJ2n0YxThAWYb1Wuvs8jo61GfDYBsaQ34Er
rH2zb/TrJs/xbjrGItkmmT0fSsloIYqvXCV7dbtaAEBD8y4Ikrio89TdZaUyfG9TO9hPgTC2zCqy
t5y8ts1Myfm2cMdqyDENKgk9fut7vdm4Mh6/0jqQBFjESbiqCXpb13nmvOh6n26EnWAOdsrnPM6f
a4Wli7oibjCSw7egA86Od7vcmGlMjGRl5yQjyGLAOAc3QoPB7eYP9jya1ipQo2q/3JFP9dBaW0cj
IGwV9Fnq23pPhR/ZdsenH2yvUMhqprljWJNXZaPsV1aqhfdmqqW309TON4GM1HVEd+8yMnRlSbUa
BasY5YbEcnNnJhn6B0IS4weY+tmlyKvpMpos42rJ1ca5Echb2dTNtmjb8Ue3nIdW2IG6dZ8q1S+X
WRWIdsmGm9uJvGzmIPZHUbSXHbxclCuWDH9GeqasgVcIP9K6ArtjX9nYAdwIg1lnqwR4TSqNYnfO
Vk2hq8W6tnCohE7bf4E7Swh5bUz6NjXSGiMXoSOeHkb4OiJdrHGVK4RW5Lp7MeT5mKy6ikbceoBC
t3Ul2UU1H8quLTpy89Q+haSi5KsBEvyvsp9LPDKZC3w9tS4bofy0ZqECQYoS6PjUCyujUQgJhT2Q
r43KqLZ2orrP8UCDDQ/JBR7O+JbcwGhLa1H9PgC33+qxZv1I62DGrZgP8IaGCB8hmN1Vo3XyKwdC
41ZJA9tjcB5se1IDwnWRyumiRILarR0nKA8O2YOVR5ZXtJl6fb61BRT/uSZzzrJG2iGjoe9bPW3u
M1VQcmSy/yIi/GeAkqMJcAIsI9sN4wulMiZs8K6TE+DLVyIr1FHB3LktYdyyXs3NMG1IoEl2YxdM
m1g689MwYr4YQOptI7LsvYhAllXTmcFV5BTNrWXVnhY4zSMgT+veNXq/KYz5RvYqLtzRPoiexxrG
hT7u4yCXviOt8jbJOXBoUoMxQSji9JByiLzK2wGep04cWKxqNZjWlDhiydHamYAz7AvKGIjQNXjn
sl0bHFWuckyjalHKu9Csm8spqZI1m6d63fb83KUoGI7nMZnlau16mPXU/VxrP0nttK4r+tp7XRv0
fd721irW8CThfMH+xI+8a3RSLIO4Qj1QTeRB6kb3MLvR9IZbjzgexZ6okHPzzp7qHIIrphxQh3q0
1mKR7hgjVV4csJGr+txdxFE/PuFbMrd1hS3Hgrd8pY7YcpgXyL0bRtILUtf5ZpQqvYJKAhkjTXLT
mKCBvKQV1jdegrOPzUB505JaWY0yMqiJzf5XEigl6XZxeQ+6QVtXtF9BVKmv4ZyHm1rLkOSSjrZz
hlYBfAdr7Rt99e6yybP7RbNziFyrWBtNU13oC+R8xl6ylTgwb1Utdm/aaNGCwBKdNybGyV1uot7U
jdHx4LoMXm9H5hsd0WEj7fFHv9DVU/bMbBWkMlrjjVcuIwWHBZ4d+VyN2N1NrZrvLUe6XmeU1rfe
iXg2DAtHknCyPSDYkcNHr7BhhXIlRWy+pNlAI9Imd0FD2beb1VJ7lXloesDVn4KeLV2Xk+4TylDl
RIME4iGOtdGr1JlIIje7n1VtT/UA1q0xNGuTqhM/cIGvyIOjcSerNHyGtJ6vkz5vV5NVRLcUxBCS
sATLL2po1QfXqO1DSHPZYQcNXJ99UwHVqV62hIbez3N/24dxt6rpnV/0XDCYM30PVFLPDwi8VjwS
UOdcjTCXOYz2rqPcp5PLrSabklgMY9FmF6Hjx6PVb0OHsMzW6LGIO8FlkjIzLq22B6SWOFjA1dhD
m2fueaCibZ8jHws7YpP0MauxzQY5uLSG7VsG8jWK1WqnECd3MQ+t/UOzs+x701bKtWibu9bIxcPs
mE/qZJJ/4Qb1pZSGvW86ZeawYiMtFfbw1GLIPAgrf01mvPNRYsOeTCGbD8s5pJ85y65GJWwPUAT6
jRmH5j1Z0uXtDA7Pw/wtBvJb77Sw0r8psgB9xFsZR50WDM8aVn8/mwdxmVdxgl8XHIeR1Gsivm5S
y/wyKtKE8JBnm7jAW2KD+nh0nbDCluzUN5XTYeDHgbhV6+DNSUO2QNxoO6dF6yKjNvPbMpsvIxMf
YEWq99cBbfDKbofSq+as9kxLzL9EnT0CFyjWeprYD2nAR+i0tFvz+aaVlRhXA7vqpoq0l6A1FRSk
ZnQDlRVcAvhUzkiXU6CZTxl+90MN1mhDLMAAYIEom3hMg5emn8YdIczNy6jA5ie50YX3QavclkxC
Mqt9kRr7iqvm2jaEjZ8ukKGsj16VXkxeMxnEIjoJLkx3WiEZzC7G7gLOhYlhtMyHazMrw3XkqOU6
wnD6lChW8UBRlV4UtcOrXmjw7GKZQhMry07jSB1W1xmn7Bwd586BBnslDbzdxSgUqCRmvlUjPUSU
XbDt6Envh0ESk6UuE+u2FtW4j8xM244Os7gpScQaRM0LEVIJqIxGVDsptfmmkjadfdFoh3Juiq1w
5PjaO4GTrciZpUjBhI7llQTFgvF9bXoCVMqPgrSnFwucP77g9jUP3cDjg/yCaVNvE5AUyAMKBa5J
qzrrPEmJDUJMTuhPneYJdoa0uMLPla6NlEgaOeSY6BUz/Bl0AIJMkAm80qymWyGkGu/TNLmh7l13
8TLk0q15q3IW3MwyIHGSfYAhG9VmRMfIDwxF/cUZVqw6RGqrvpOlB2Mk3GgxdBFKD8KRs/RO2DOx
W606jRcB4oZ1XQBiUvmpX4j/DVEFBcHGLvqKxsHUgtdtwVeFkdJ6tcx6c1Xbgf0VktcSAdbbeN5m
9c6ueCExjAuTa0122o+xsjNCHEY2hEHP1gYhStugmEE0PDhj0CeBFwxOVP4gv2LAbZ8XGd5He4zS
1DwEwonTi2503PJRTgNXrex+jgqQBregUl4ljQUnKFxlJGyuCyQBnoCZQohkFBae0gU4qTGojW+V
BSNSIkiDQNOKr/w35Qt59cF2gSzsoUthltUGZ/TU1okP/eDUV3XFv122VvnN4MkDB9JsWVG5Sl23
9vpw0nexLapyFVZjAQZV1a6wPjt7i0QjnmAOc9d2bz3OUVSt6kZYP026g8FqtufqIhCu3IjZbe6b
JSUrsYjTUPIqv1Ml+RCWUeIbLmmt+WbWOctuMHlUfboHYQEyj2wXZGi8WPEyc2NnQr9Qi5Y4DRWQ
eYymcONAffWENRFhZiusp6ZV+TTGg/kM+4s0tTaucpvuIHmZtZoRvMqVu4ezCeU866ZvUgQ3YeJw
WYECjQ+jdENvSMI4WHfEXl1NFV7WpAMWgxp/rFctTqWeWKQKCDJvYfRdI7nh+FCpkduqyA9jniSP
oZN13zpKT85M7XA9FXP4kIu53TrLxSbQI9kpjNPCldDz6FoJBgb0ZQFLweorEjaTtn4IglztwIrw
r/YgK/Zp2xT30HUarLha/aWJGqDmlVN/LcoQVJatXpo6cC6Up2R1GfoC3S9cQAX9AE/FzauHIRrb
wguCqrCv+jEy74qofrXnBpk+3ewQwEakklMtVV77MZguuQDErJs0m7LnRK2SJyeRwW7xUGJU7jFr
cxTqnnB8y5+DAm21wrx40eZh5fGJii16dx5C8MyIHaxOTCuOHtQ64MV0L4iE/D5T9VHxK7TpcFRP
t7W9RIwWbhbfN6FLJUZ6CVbWhEA2kFjaRkcZuZeAE/YRvuhLEQ3xHhOzfZ0JTg72aHEzqcr3zCnn
J2KqsOvDb+TLGRObhirS6Tllq9C586W6nhN7vlGmcvagBAS7Th+ye+Lm6SXP3FeQkIESYOA+BHoa
rysqXzDabukXSaDhLNDCkvPnUshqorkUCxwkLlSx7GDhxp1qiTG9jZO8/loyLMhv8Cu3BnlhFoex
mqBHdTWU0G3XiHbbRU9gWvNPKI+qvAVWkfhWVNKvxM87PXfFWI2Ps1QS3q9Kx4G3u+3VFvr0psf5
byOqYvgsL7gkjeNs4WZE1tpotbJPV/8rN4c2MjtlvJ7DcRcoNlKQLB/PNcmPpj3YLFEIC+Z5VGV0
d45V61U9ygTfrLwOlVZ4eMCJq4GIYI/5XiGNPQhf9NzYDYl+MFKxVcxmKyJt49gwRnqQ5yVhn4Oy
g+Hhkda1+6M3dftPZ+fPEISjHuY/nw3lmmbi4MM2dTREzbWhLtSAjmFVNdd2Ra0Y+PG5gdCpRTRE
KTbGBFSYxxeABJWRQ+8gr2OdlB3+spRsW9jlP/3Y/25Jnm1JMvP542f/2JKktV7gkX6XlsIZmP/o
X11JBz4so1VMAcJlbvK7w/gvqKyr/W+hMlEwUIHR6kZ9/J9UWZ3/y6IFjm0BQRqwkX/3JQ0otQgv
HIe8WkbmaPP+hiqLDIz5yR99SYyMOgJGniPXxFRl/461+FO5YMW0b7Q2Ooy1ZscrWZVE8ySTdVHV
Nq2eadRMaIKJ+1ClNZz/LsA4ToXhwMoJWw6QfqPlATznMrMO82ybwYZxKISoTlXHu94wc3OnJfak
3KVu0jzXBRX1esAWSXxfkFnEZ+st4d5QJWt84ZxWVn0ODQs8Ym9dugmGtgUezZhPmzugTEnpbjhN
GM1m0Bhmrg1ZBgeI8dWwMh0F7g66pR+8lwevc9xwE86qscBXsq5doxzUhafRaNIvXb2LvNbNrStJ
qscqH3oykXRla7car2MKOYIiMV/ED1WSTHdjpHbXkCXy+zwhUXJjj6USrRNnDIFtCTXktJdU95mo
hh1/fE1HpJx8TB/uQa+a+IJtdzfGOmQfggzLrSiEBRgvSrmY6IL+D3tnshy5cm3ZX3lWc1xDD/ig
JghETwZ7MpkTNyYzE33r6L++FkKp0m1M75rmmkgyJdsgAjh+9tp7G+HkyGZnd575lovMDBKrzZ8M
c6I4Mba/RsNc3znVLMJysaz73kzb41DNdhgb5n3sLgSyl6631eaEExbFs/eWp+UXygofHZ2Z1sFc
TyoOdNanK816b3uVtWGDlZ2NosjDxJ2ax6Hlpo6NIwEa6pV9gbcn55wZpL8h0bYxq+oi67b4mQ5k
mAwZWWjKwfXEIkw9QiV9OkSwsdQht9PVYjq1FP8RO8ubsCnPbdlQblDnTsNYFRsvEeVTSjzMozWJ
6WzV3nifKL15qLP4W2pa8YdTubiCounMamoOHdJaA8oAbJ7ktfYwVFPxlLdZwcYrVxeTQDMC9om5
lSJ7aPO0u2hT1m8S3rEv2UQYia3M6TInqgjryaGJ0+EnJTUoCvVBRs+L72lFkPsNze9pWXHSxqTR
0ntSG2crbvTTTGB7zsffRb2dP3hDmdOANknx6CVO/eCbNs3urUxZv0fLcrE1VpppzRMlI4htv8A8
PeomV7Tn9h0xNbZ9njFb1K1l7xjd1W01Wcs7e0An2ZJzHp/slOau2s5Wy7412GGTZeOewT3aaU1/
di2hTnrs3g6DaryAAH5a4IkPww42MXeVObEUimswnPS5CHqpdRvKIF41ngixWh79ZNYJsTvbw9rp
25Rf5rFP7wHI7jSacwzqPkKR24/MHqQH+vWnqj2PsprqdbbiEpVBfS28Nt9lidnNtHuZVCuzfSrX
v9T8ncDTOqiMrg6WXn+ziTnYDLOQeDcG7XYE/AHyq6Mw1e13bobqzqwLIv7YitPEGzkUuyv71XY1
4lZTooogZMksxnYJq3PyGNkCmZjvgyebbe8V7Z4yCpPB97R0yU1XdOQodgSClcmllBwhbFcEWksI
PrvcYjuOdbLLxnQiqSlVj1ix8wcSW6LjkPIy0ytiHYnGmB6KCWKs7DIzrHlg7xcco7d2O5zm1hqP
xCpKKpwNNT6MNrm7xqwdtGamvhfLV8kbrFL2qJOeSE2CCBuDc/H9LEeruBkr51K0/jey/p2t6y7i
OWUq3NkmgXGxn8h7kPbkzonVR2nXbGuagq1qYny4iJFdELd691WRF7HXi7gO2zo3z1FecgTHz8bi
KsoJTLJz5ruYJCluu6ik3O/yijq1jVfOX5deJAG50XIz9FyDyTzNX3H3J3iDE70hX3V6KnVKdqhy
Lu4qckFFMAjm0vvIkQahPJyJUEtshr3cGQirX9LqWGeDZOteEvtc1aV47FLvZ12xv41IS9mNsZ+z
VPANMD/N5VhVu/DHkgpSsqM5OPcOy34CM0H/lnjZ+WZX7Oa4IYaAKLgxn/rXOCc62T6QFdadMPfG
Pc8WrfnMtLSa6cpKezpfYw7ld1nr0+2aVpN/yHoWIDeT3boPEw/sJ6uVvEWykUuPTdXgfFFG0p7i
pZhJWlos51vH1Z9sjJ6ai42hSY9cZrf2Hptc8zkkGHp7qkzdPzWzpBBQpGV0kE13nBMruovzNaJK
SzEHt9Sh72OaSMcNsVDxe+3bajuYdnEwkij+WP2kIij8lsbwaO7sm8hqDbZLeOncYBl7eRxqTrqj
NQyk+k6L9lBza/9ZZjajOYUv4203KHVPhUejhx7BkS0BROSqBqlDim9gT0v/pkur+WhaPXnnmRxR
n1L0tyQXFndycMRPHVpgoQ9DWpQ2ZMObRsLKpdC9I00yyFSF5X53iKCmyiC2GhLVnCHfRoKDjlMN
x4K77UYxP8whRU+rvCh5FVnUxf4r2XkOmdcq/66lkBEEO5nm2h+fjA+ysd1XniNiW6N77HokTo3l
z5oNamSU1BzbZJo+M041NjejSL4KWh/vpzW1CnYo1u6T1FV1YFpF+06mYXaxcqpsuIo729uYRI4f
BbFQ322qPHBtl0+9s/ioU1yWJwSrIjSymDdrXdGyuDT0dG/USLZtYCoEhS3JtfotbS3juzPO4w/p
E7ALfzDsEoyPbSAFeyVCqGftROvPcF863G8CS7Xap63P6m5uiVAMLG0lqDzCpA+eNtZfAatpeiFC
qz/WRmeNYZqkDasTylTeGh93YeBXVvdIeT2B0dpkNRe3q/Mj77mEI7ap1/Nmtjnh85OLreW1+rsU
nbS3ZaJn1CUPxIb1uZ08SoHDBCHLI7W0p4+08e2UUtGYhS/ALApTZno3M26ZE1CXS7uprYfzgAks
x9+BO7ReNhOg7rbRiRBzUyz/TkyXcWCo+sHoVRcqlHAiJIa+CDxZdeHkpfVReaCgQZGX7XvWph3L
wqhXBvVMqvpCKl1dbjsSQ5qAyqflh8sAdSt11CfLdL/ZUSxeSBQtPqpIVTtKx4ec5CtPgqvQDKlt
RgEeniLM6th6dO9WLLb3dXBaXH9xPUcbM3IIP5ut2frmjejEnTSsV9HFMYmkhTWxGGuRPsvKrA6R
P/E/M4Lp/UNKb96jn8lm2Ex09nwMYjA3NamTXzmddw+O6JDC0snU30l/pU8BtL7nWtJVT0KWZ3wX
hMukW+IUIu3kV6n8koiufIGwIYfOopTm3Kt+5lypaXG4tAq53LOyYxpl9/rSJ1+a0rtgUSd8kOS3
gZiEEaoH9L4TD3YndHq87SiMRIEM6YjavHNzZkNCZb09FTwUckPQ29+Et5gUtdJ08lras4csV4ws
lw3Q/nljqETfC4LBL6ozl+1Io8oRPIfmPNvpwqW28l2v6/0NaA6Lnbb4Eadm326S3vV+uPhr4mBQ
VNBkbte+RFAJ31xaSnZDRcF8wF+Tguy6tfvbmIhSWgNXq7SUDiudpI1SO4gyO/1e6wK5hcNnGdRa
nHNrscbbCtnoLZdT/syCLN7ra0V8a8j+pkXTYQubuf45awvCbXVmxGKMoGGBC3dl21Ckk1BWgOAS
ZV+U7xn4BOSIChAT6iK3NfgoUT/Lcs40YmRH8I8bfsP8xsQs8SmXpNsVVBEciroZdpGwymOTR1Zo
ZstbTYtavzEIsv2IEGjugYsQx/Tkv+DOL/zmb07JqG7rduPfgzsX6gXj/wk/sqr7+P1J+dcn/jop
C/c3B6MaPmnXckgyWRn6XydljHagPdSbM9ewS+fQ+6+T8pXg4ahsQ+qwDvJ+R/A49LnAEfz/Zhbj
Pzkp21d2+F8nZZg/TOJwb+ZqE+Ng/mcS0RZ+rdzJM28W4hqiZU+A4NzJkEGB55a6JdCUR17hEYHM
6Tht6HhmvNdI4zcoNTQOaqi1G8nCejs3WrGDKGVGqxaOAVF5iFurP/ms70ImSPdc9aX21JSqJsww
0s5d4hsBgq37NPj19JIS5loGfZVqe6NuqqBQ6GGuIvedr2dQwNwkZSAocSFYkygSfu6JA1l0oLXg
1uWxCqpj10HcyAcip++4j4cer2NgF7VxaNDK6Hzxs43Hgd6wUQ36TIRx1HzvHWMM+7RGKRnadNNa
5Xwr2yjajp0eToP+GaNfIm4qAqUxu+9mOtX2TtVE5A6be+IIyzcxD+lW1VkSLuzU86m9I9Ha3hLU
230QqWTtcq/wN7XDk9UqXL5/Qdw5r5QddqUvDrPqk0cviquwMKBN68wUm7FCGxvresCEnt61s0Bc
UXQlFDRJBD08WGDrWK5j/F1hlIBRMCEBKFB+egKhuY0NIQPDKh6R18YtgQN7QadXTQUctiuTZ4+g
79UmxSk0pU6PSGpssPe8Ot0wb4Zu/SXqrAs71OUwn/toAwTibnO//1YoEVqoMae6NJIze4B5Y5mk
vy3eTiOWYucswEl95mpoCZ6HX8Y9CClO3VzpGz8zudcSycnhK6kCnDIO20pUZaufph3bbk44pOEe
TXb0zzyjl6MyENk9mAwoUsPZmUqbQzXpNlttB8uuH+2nHtGnsVx7K4z0az3V9rnR/ONMyTfWTgut
RbVMnXm0j63eW/Ngse7k2jZLm2fkmVd/Wm5Sc/SCCPVopzGbbA19ifdeXXwsTvqVIAN7n1JXQzb1
uIb3cnZrTPHDXrQ07AbhhFwTGAKnwB25JPw2wiibklQcZTPPeZlvsqjjaWksG+L39cDonGNjpsbX
2V6MTdaqM9Wx3xYGJcZ/v94yY80HpwSsWUgyCMDdKJws0yZEv7QPwErozPE8bfSc/y8z2i+a6oow
84jHhGmnh6+am73h8xesLGHv3JRUPmmlL63pRrccO4qd5X+jtV0/EbnSgFq52jNUcUF2txvbIXVt
yWMxZP6mVC4tBlk87+tEtM96yS6fTSBlv5CtIc1it6rj4Oyn2biFFHF3S9YXoUPG0bYkti/oKAq+
T9x22eog9ltD+THGLQ6icWehUtBXfjRMGLgk8oeDaUbHzhnMsyIgP9TMuH7pHZozUE952Nmph7wt
xhDzdBPoDgiGclL9ZZa2HnSa4fLObZYdvgFvI/qF7cySlU+ZZs33su71k0EzohMIF95tM2IM2bq1
P4JPFC4lNmW2tdAmd/yo/Y1HwjcfqN2wHc33VeZeNDv7lgykKaUlfMbQADT2/qCF3sLrWS/KOXj0
8rHd0n9OMsY8wNH4VA+LiS7XPel+ciQezmUeYAlpt86jK9NmO+owZrFgNl7GtdXEhpMxG/HZd/kj
h9l7afT3OdbSAFiPUqVE+0E6xbzL2+Xcdt5NMvLxilSr0SXhubTLcudRFbApwBvCWTIvxqSEIQ4n
H00FRhL5y5OqzOngrV12OZRlwOjWbQzCz0hRRRpsy4ZLCsDldjY9uArzQzRWTYh/umYXK/p6TcLL
C09se2r3iG4DjbKbH4PKR5LTZ3lxyJPa67lhnJC7sx2k07AloYpFa5fV4SgK/xBb+l2Vm18JNLhJ
Izs9Kmd69UflBV7idpscD9Ox15PymeBdhi3sw3XNWBePpIDLpNuMUf5sGv3Zs7v2UvvmKSFyMnCq
Kr9dOQyI5fs8pvtdWghBsml+tm1Pb52wZeAsfbXHh5qE0pnTbUM67c0a2Qee0HLIsGBa8hQ7mBWz
RvDF82zPhwqF+by4oAoDvnCSynNWUD7fsVyW52awk3uaJm5Sg4fQBNbJqVzwfjaifNf2Dhmu8CV1
Rk2Di0J3ZhN0JOiRtfBgaQHIihnkdOKGcdG473DnX6iP6g/e7H2vepSemLjpHQTquAfs1HYRNTgb
rxjEXZcP93qEGNYQJskPPt7W9OtsOsessbg8VinkHuFkO/qG8MG4NkRRrL31Alm10abvFqUM3Av7
/ugPS8u9Bp5zltI9cP9NTvFgj1hruMuNvubQVsTZ2M9Na5+wWthF3khofl5bxITVxj7y0rdxSJzj
ovnPc6fOKmtaRubop6URkZ6XudxpHsFjdu0aO7Jt/a1BKdbJr1EMK8LaA5Yucte6bRWO/rxY5TfO
3WX3grVbKuKRWXtjAZ1GLbHrzdQ1fjW+dnIoPN6KJEunbAm5+gr/jtx/MdaBFzMU8yar0sJR1oH9
LqlWoLWsWV+sfiwtNwvmuVV+tCVSmLs3Zk7qIZOVhZLOIxt9z23f6egol/JExqHyxCYlCxsZv0zz
hLMAm5x2advb68z4XxHqb8Zr3CY+ppd/P14fy+/JR/mHyfrX5/xTg7J/I9PLJ+QImJ0ZFhXx12Dt
+/QaEuroEqd21ZL4p3Kd1v/v/4F/90hDIPXRI+LFJXL1XxKU95vHP6yf9ku5+o8G61XM+pMEZRn8
FHQ2sRRYraB/tPgQBh8nS0zEIA03U2g1ef7h0N7FAyTRGYTiBRiKgpOZ2uue7lEGBZOG4rgtSPiU
9rQxqN/YSj0Zvnvw4XeLnMqvgsRtoBGRRQS391oRTpXkiMg1S4kb3eVkNZl3bTK6HXXYrXULuE4I
U5YWsFVK5NiNXf/JI43ysZ364U4fPoqq5UiKbvPaDTpvgCwZNDI/c0p/M72ePoDSi4m6C42sJc2K
TBlizWZNZ3VelG1rt8m+xRyS6UhtiygFE23ltjLn5JhBzHLAzkVPqiw5fRzd5QL01Jo+42WFKYpZ
m8rsIPV5djSC8ttgimV8Y6Xe4PNQ9pI17Tt3LVjmrPqsVV2/VxSJX3o165veytWZQWb8BLQr32lF
dlgb+9F8hvpqHmZKDD/M2ER4Sk3OEg338X6ttuspvZ4Sf7wszlTdgxpUWP/9iZvXTLDkPp+S7OJb
xfRg59a1LiqcVXVkBqWNpkGFGcoey7c970cz8e5XjxqPeqv4nIjPZdtZ+PdkCwEFER75ZM2jChOl
1JZKc+sgl9rgLqIBzBFl7IXpvPRnfxoTeVyU0ZyGJY+zQI8cqlsTp/FufL0wy02Lae7VKur+qbcz
FpW9MS5Bnw3Gl8TL5JdOg07Dt95sy1JoN+NiwnqX6GYVU+UGL+xys0RG/5bzPGbgE0V7M8q2OcN5
DT8FbHnKUaTTslDlAH6DXebbmltvGpajgFQzYKNuUYtaWt7cPvto5pRlqpoaZx8lBVyFmY7qK1UV
uCxHHrukUhIScM+5pjR4iM7JIztM682MiuRBLA7fjXCc9smoQej7JrbPBvVfOklrVUxkXhcxMlR1
aHZDcxhnY3iM4iLfuEU6vWtl1J6onhQ/4KG9dufqULAccigx2I5NIx7RVWk9Ul1UaV/SyHLvY54z
IOm+1Dg4qiX7JLCSTKCeRwXLsaUIhQNHSRlS+czfMXtBConvvSlVt8qY45NHRbTYGtWIQUCWNjD2
TCkbl2v17FvNGoXbVSQmNvy7UUX2LVNBz1xXFfUlhVZIFIcy3uX0clCfk9LlQmHgGtoJp1OfxJDo
/FdVGtE/0kzn1IVIFpOe35SIzEx/HHe65VCMcP5YBXX5OI/05pxiJ04PzejeGwzfCGseKWsW2sds
t+JpohR72Co6/N6lhJw0csly0usxrmyy2qQZah3n+t6hy2NOjG7T2XOziTn3XGzUq5sOV8jeblIn
UJXi8JLNADhyyLCtg5O3vF8eJScw1qV4bV6mqxqEDqin916iFmQinLy9/mQvaixQkDy3dC6m0WiH
sW9fKaQZH7TMFxkcEwKUhRJFIY57W63iVLHKVPkqWNX4bB8QAc1jv8pZ1Sps+bPKH8bWgu7/JXsl
HGxEvvVq/pAW6hge3wTIKL4UKe+PVUDTUdKGlNSkhK9kaXT6rGKbQHVzV/nN4SxHrUbQNxUHM99Q
fJlVrFtluxhD1lGuUp6xinqYstVdgs4nVsFvXCxY1lUETBdDgopyt557/a1cpUK5iobZ/L1VVIsu
vIay08/pVV80xFrXpeKX6So+okL6zHxH+k0/Hf5iW+T0R32VLCXaJarKnTum6X2Hqgl9Bbs3n71V
7iz06mlILKJsJ4+5eNVF9TEbQvMqlkLe+xxKqOkE5qaD6B+yKgIrmwPFZKPO3aq9Uic17OmRwwql
Zhh326Q8hPNdfGoj8nX49erlHcJN3Ypp5CA5GoHJZXR2V9VXj1oT1nxVgqem2mtOqe1tFskbzvnL
Zb6Kx4qyVk4QKMrNPItHODBoNDjx/CFbtWdXtN+9KtZZV0QM2oVoKJCE7WJNMhnrbZZtUuBz+T17
ehuFpJJUYbOq3cuqe0duNF/yVQufB6N9WYgU3WgOKLcpkgen1RreEqjoLaIyQiXKOrx/8TTkUj44
q+6OKYomRDosQos/k2C1H2arTp9P8oN01+bBXDV8c1Xzk1XXd1eFv1+1/s5yT2pV/6eeS4eavzdn
JQOclRGI04m9lMtPambe58jm/tGnWnyz9NO8s+ZF7PrRy3+6SpYX6rfVyiKMnQ2W0K6EAvcY7Sbt
ErCFhpPBo5PHedisVIO18g3OSjqIScWf9hV/EJVSGy/rH7kI84uo9Pw+XUt13JWcSFaGwjD0e89W
rJlWvqJYSYvct0So9St9QbysM7Ssnw0te6JixgyodcVoDie6U1eEg9vhinMMlO1gWix3c7LiHo7l
sqCDANEgJ06OGudDSTnc0e14RNLn6R613HB/GZX/Oyf/zZxM9cIKL/37OfnyY/yfw0dRM022P/64
h75+5q9p2dN/c4G7DVAp1/zXqOyBZBG2wyMHD/SfdtDObxhOAbwEe1KCPixALva41yna/I2xlg9n
wGZrbP5nLtKVGfzXBpqekLUDnHQtiDB+ir8ELtqaO0WN7y2HrHRgn5h+A7ZVf0NV8iv+9ZvQO0AK
ML/nX1KFumrQaiGw9feZSSGvpxCQPQqmqf/str97/e//8ZP/npFc0zj+/PsQYcTREMqKBeyfvP1V
IaeG+WMhCQ1bTJLDoJsmJg6jwqGTcws80Eyg7afFsWnOnau/+fZ/eTnRrnlR8bOv8W/Gn+lJM198
Z3TN5pCW4zPF1W8+LbL/+2+IMPHH33D9Fg7RooL+cP8v2ZUtIynTvNEcHGN8nhzrlQJPshVNw6Nt
qPnxv38zImv/+u2IA/bBdkFCIUK5EH8fQ2RFaO8ThsqDPVrNKcoKAwVBaMUpc2Rxygf7xZZjUwR2
1HQ69yd2ACzsxdIGBbJcG6qKrkfPjAwap1OfirwRgHsz0KXebKY8Bz5WChqCHZxRk/QRi6BNhYn0
WFjfGG/30aC6nyUkHj63TjdpnxX1RpsFC8+MjeElbnq24nFmhT1WiNc5le1N4kYjhyLTo8PIJnLv
2XUw+Scz5B8juPUgo8q5c7oye8QlBvVus1rqoy669ENpBFGBD6Tyex4sqNocXZblmPnRbZ9qA/Fe
xU/byx+rxP50F/+ha3kujVRCnGp9Aq2DNBdF6tI9ytcs6O8Ns3pp9lnj0DFXGqGj0vEHPp3miCf3
rp5djTVZ1W5ts+i3YzW6l2myaPnWXHkyI+vV0wx5SmN2cI2CmWHy+8GgJJ6nUiXhbOC4XkQTPXfs
mzY9EgsSahR6FUjBNMqBkoBcblOYjdtSsVaKZaBLfx7PTqS72RYPKORVhOFDUPaV9tMuqTzx3HAG
xIriIDL5iXdTX4uyyhoeb1dObeu+2ODib3E2tHdlZfB1/Gkyn4lTHc55m/QHcqYx9LYt/chm48Rn
uq/b2wr6bkv/JIltrCQDqKT0vqkowWS1b2wHTKU7zOT6q11lPogBO1F8ymb/zoG9AdLXZ+NGI/j+
OYmbBYyBslXpFjCL7KMo8U0MwTaslTdSxu1DveALZSN7wxRuvZOZ3T1j5ib6U4uNW2OyXDonuBaa
hXVdD5W+LwvrPc5awP4s6aNd6lnTwVaJeNDdCHeDVbdrIWx13+dzaCLU30ZTxYFO1Lm+a8e0ea9c
B6AkcSFpjMlJ9q2w+3MiV8lnid37xFM7muU5scnO4zBnRF/TPouPfNobkY0nu5AN2TfjQz1nZKWq
CDEGKc4uSuZYxfYsidksD33ECC9ptzOthJgdvc4Pc0FQvlOr5ozKg/mRE2x1V8w8N7iiWY2sdlL9
wZLN/KE0dKCcN80N9aEogJFr7mEmWZPmDJEhhqdsB+DghY3e8N2ibO3aFBoVeuyv5U7W8XyaNF++
+1lHwpofEQYk5XieUmAkj4bJjUuP5F4N9EAWWUHrpA1/A6EybQonE4FFC+JpAZ6gTNDydzJ1xSse
1HRTZAllYl78YUnrTRjLvOVYpj8mMBwHc7C+0o15Q81FRD28zqHT45W2KIHo7IpZVXIsX2ytC1H2
s7DxDfzNS3qrqaYmCVvmYdks3xE6lB9Q2DQHvoyGo9SinigV/QE31a6bKFijgwFlRNQjnB5flrCl
5qU1NK/g9jRqBIa0KCJmZX2oARtGFdcuBz0ctZH17Di12JRG1pbH0hvUfa/V1gf3bf+YFCObeSPO
NxO+8G0c9/yFHE5pF5lnHetgWc8vFYrRDTek5WhMYgxq03lvK9IZTcyabEckQGMtzVDp8Q1M3T7m
AQBdrA8dVqKC5itO0BdV+Md8MF9YemOmlka5ifz2ZNOnGi6LhuCaaf4t7chE2Yl0szRq6/Wm/dHr
dv0t7a3hrrZVIQIn573HLcG9S+Z0uhGYx49uQf8URGEWkqw4fqkmaiyYhvjO6HEz9eYubyB2RVP6
E30ufzPGRn+W3mI/WEvqhlbOat7Ii1QF5Mlbe4/d+9Zd0wUMbIzfi2LW7jJSrHmZSyQ5L11t4+Vh
FkmVbxoqAJl+J3uTkrmNBtrk+Ic8m5yIBK+4VS/DXYGf5kA6trtpGu+TPBDKdAfB372RTnr0U99b
FUJjXzpJsW1Ne954w5wcYGeBd10RU/hQVedq6p2D0znOnZsQCx1rUfTVd7ZFlMx7UEhefhxHLwZ3
LiQx4e94kfJny4+QbnWjBsHi/PxkN+7WJWP4jYoH++uEcnVxW3d5U6UVstsbkyCt2/bSG3W3w0HI
lTd76QE4tw1yl4uMhyeknjID2bTZzo2kOvJ8HOFKLe4ZzUSY87kziMHCV52r/h9zxX+H/L8b8snU
/F+X4bdsCYmNS/4w3//jk/65DYcYIdjF9kxok98N+MJhqy1MLBrrgvyfW/DrYYAYZMLhCUK21m/+
a7THiKHrTFvkJKL/sQm3/5MtODURf5zdOIIAlvDOoGbEIvR69ZD8fnZr6S5pVh71RIQEgifTlstt
g65dcwaitYd3PSq8i+Y41WNCkQXnYqGBABY6FdyiT7e4N/SnlEb2mXfOlN3Ffod042qAgsJr93jq
rVNX9gb3owRt3/En3woqKezVcDt6ULg8/Yd8rFhaYGUJKjO/qTGp33Ok9veFLuK9xIa65y1AzkRU
cKdS8Av7JYnbY2Zb7i3rZsktTGF6t/qZmJhi9M2VeXffEm7HPdKcmW4mDx+7FfcDzcZmdxjKCj0O
mW4MEhL0UDa/ZdlSfXhZTiNPxlMmaCe/2/IBkCY4rXnsTe7dKCcEKu4JxGDGstKPWKTtQ0Yd6udY
tc1PDzH+zkKLPlaUUv+IJlOyvYNwuU/o4t13FvsxDvzjKc3wlgVzls4AlKn5I9V58KYOm7EaDQ+I
eY7cS6SXOAzrRfssXZaZgVFX5kWD4AAJbvCM46JIQZL3WewPL3HddU9CdBNnGG1pv9nSi760WpYJ
dH0bxzhjSo9bUrB888tjrmeocebKo8WOyGBcV1KtuUJrpj2+uSbNtKov82/5CriJFXVDsU4+lxV/
S3QA/iVyTlnb1ad2BeRqmWPSdZhivMlXaNZuMrPiY2jD6rnSdeIK2vEq9Xy1Fb8zlZWfZ8MjaKcq
XH7RFdZTK7dHRoV2SFeWb+Lx/FyVdvyWdUlM4nBZW8ScTlW1Jas+NUICFSAE4ystmKzgYLMihOxT
oQn7K1nIllru4oXDQR7NutqMK4OYL9bqRmV39hMBAkixBmEnVThXrDfTuASNYKNnN7N3E7W4Jp2F
im0TyfW2poD9xrzykNmVjayunKSzIpM806AnRR/Z3zAJrsvk2nF5nvE4rmq9WJMD0RWGFcSs/NK4
LIUjHiI501MLr1mv4GYMwem2DqWyYvgsV8BTX1HP8Up9DisAaq8oKFWBUKHpCojCs8gv2pUalVeC
VKwwaTOuXGmsg5gOV9qU9BfjvRO55MFfNj3obdl8bWedqJJ6ND4yVrdgo3M3PyqWYP7BtjImjBZv
9iExAdjFlXyVVwq2X4FYa9Djc6PH9rfebQjjNWwu2o3XLmC0Uel/TVe0FkMylO20ArfLlb2drxyu
fWVy6xXP9VdQ11mR3Taxv2krxOtiVrk1enf+4dQtjK8yjKrcSl+W6AY9FHB+JYLLFQ7uvJUT5iFZ
U3gHPFxcOWKe0uIGjrQL6659AG6BN24S3s/tCiHPK47sr2BysSLKyworo5onoR2LHr89KHNWGcTC
6Irl4JV0pqI03VdX/rldUWhthaKHFY82B0Dp6spMY3GGn7a9Vn83V6h6WfHq4Upaiyt17a0AdjSD
YmdXKpugue6xvbLacsW2syvB3Rgrzb2sYLe8Mt7+insPV/LbXiHwRhcc3pwVDbdXSLy68uJqRcfn
FSKXkYDVokEMtpyI2IGqBYBzd0XPmxVCn+3SuMX3DpneXSl1y2EnvCH+ormLMdAQjmHWIO2aGk69
BzsMilI/RRn4CsHa4xkqgLjPPGtgmryTXc9dOJCm+yBItggHrORHqKNoWxl2s5/04jkqnX4P5yXh
cGy2zqpNWrTDbC43ohvYcOrT8n2xBiLEB4Oonop8ka1exQQN5DoJEZNu5EN/plLJJc+d5Po6eVs0
LCmH2bPLTP/iz5nLfhSc0ei6L30/q/ROToSPmWhOdwY+7h072PbRLXL90eV0cM9tcdpjwF6OAzEq
DozOY0MW52NvKMnqPEnl69i65RdLa32M5V45nuI5yl790kW/UyNvKz+py3u9n4p79GxWslHhEN2Q
2RcRgWtVMEbb1GkZNQ0eeZupmJNLb4p+xyqtSdlrF8UlFTo/rpthS1G4BwOVazVvdWy9Aanm7k1j
8OMvU2feOk4pMZYvnXyy/dY9Upc+0nyt+Wy1Bxn/sBZtvis5shR7mt8rWt6hfgS6zdPCNX6M+MU/
66RZjiPN9eQmobdOslm+wlRP/4+9M2uO29i29F/p6Hc4ACTGiO5+qHlgFUdRlF4QFHWIeZ4S+PX9
ZVm+l6Jt6vrd58FhH6kIFoZE7r3X+hbhFbVGgKqRTZvEmgBHGR2AlQ5mSoqRHYxObMxH2JFEncdE
XeQjZXnGmNWuTXEdoGm0FpORBncjevAShf+poVxilIWsnmetL29ClB/QpJziAee7gcFyJirTwsWS
1A17+xTZzdo0R/uWplAEHMOKoc1oo4aHXlYcR++mwzS70y30qHHrT76/H7AOPDZBmd8Mhj3seJ4c
tFZ9iW+ionvEJQoH4ADTpK+6pIhGBtJ+fTsyn2Qynwh/qRp068imSE7qzLom8iw4za4v91DV4MtX
eKgL33vRy9h/MVrBkBoyfv0UQxH6Cocu3belVm0LEWkeLReWGm6/iJc0c2l7CZPP3cRDkt6QDzJ+
xdTGAAOc+BdkL961ORU8eVj9MM4QhBRvZ4LI5nXTmGZ5X0z+U2xi+FgPEUyfY93WvQHEwYPdNNAX
+RJrQXpvG35b3zhNG7c74fogl2bHSW0QJEatX5FhFfMeg+mD4H3qohggVOFz5ktznu6bOkQkIDxm
HpHjbiqMv0wYCydYJjQPZsMskyPawTbf9Z0WPdmVsGOKVR7xJWwiiqxmnJvQWaTYOGfnZBhSDt22
DNNY7w/csmaTHnAtOhrU+2D+wt5Xfk7pKbwkgzTxUfTug1GH1QHB8AOmhWmdizrfu2iAl26PocQt
5Z2TzV9YAF+tOHpOOueL24/9N1G2SPWR6YWL1u6/uBd2gOtlN3Ck1qS6a1dcHBORZ5Xui7SrX8Vs
YxToKiyN8AapUBdxH2e7ppy6W2GPSED73mIwVDV+GD4AumjWObkOt9HMfgdO1WjTorh0S/8toX5R
QpHXpPrGfz8n2ZfjOzHR5QN/yPT13wwEySiMflISod6HKOTApnYN/O6UVv9dQwllZgfeS8YamVTY
qf6rhrL034SjtEnMMkBmqk/9v//zUxJv++6/344TyEl6X0OBJ6bSQOXkU7EJoWI23pjZ6a91Q+HG
3kGvc3nUEt6TY2qmd5KkjO/051h1LzYyaC70pdKLu0won1miLGeB22o32HBohOE+Gm4s0QWP6cwY
9Fgrz1rUgWvclxdTWVAwJ1/WF4ebEeBvlZn7ONndeAscWrBdm/IsONBEz74Pyis31L33GMkyoQF2
MdN1F2NdoTx2bDL2kXLdwcHK1snFiudcbHm0Op3vjKqy/xSY9kKyT3lTyQHGdW3d4TvE3NcPVfDa
KcdfqA2nFC4Um7AiTnhocQZaNNA+MzRC4z210asmBE1PP7TrmqrKvamgJCKNmkTLRDSULLuNQU+8
saZXN9e027JIAE65Qx6eyccL9s7FuhhiCoQUUArryowILgGVOTMxwGUTPZPFQFCKE7Rrm7fhFwNg
s1wKL/e2rcIPsHkFbjoZUXSNsgKbYU87Lx5RnYMg9w4EHQ9bvSQjbTXn2B3yKJxZlIsoc9Ekso3E
ZGz22FzBbMIntUr/+2ToQD/ZSLoUgmpzwry8W5pBWh/6IE3WAHKceYGJ3VlmtfSPDbvfC+CgoCdW
eWcLXRMCCcLS7gY3J1B5ispdquktaq3A65Z+TOLC0iJV6r7Oxu5guB52RlNycvwMr4dWFdk1pRPc
OC+cEyIKJ9WStN3hKet1qr3e6jwYACVi1GieyA8PQtdHnuME3SrkDb7OgJlfw7LDnyVjfINA7gCP
jRK2pR633aFjuhItnEiGN15Xvbb8FNr23VzHK5K7ytcxpCJfiBEi+SK25u6laJg67AIExo/0c5P9
IIp6PftTIvZwYofnyvARX40NDjVMcRtfE2wCE1GLjVH6CNRkbIzXc9eGyWOtU20Pt2hXafEBNsCn
vnWNIb4bJze6gZk5Gdl3rq45WlTXTcy5lZRFBNDqM1m08Vl33Dw4hy1MxdwoYeBY3QD5aHTQqRjm
p9DjGEFbr5JsvrdaSYlfMKlbdoZBmEZQGNVGo4BHWZqAuWfOdsBHCyqbljWPt2iWE/aMKkxRVxdG
s7B8QJetXuXLujOCTRLRQ9bczlzH0gfZHYp8laUGOygfjJROk0OW1h1olV026vbVXFnBctIbDMZ6
Me14qXLeUfwyjBwsWhuFR2NlYRW1ThumnBzE/b1Y4jUG5JbM3cHMGyKGIVDs6dSPV72YgfABid3W
Nu5rEKNzfXTYRBxMEIJ3k4EgfREzVdg6SQGw129v54gHMy2T19kTnwwNEGvmpd+9prRWCar8RRkn
7YPWm9k5G6W7bAvewrG0jfvGSlm1PKBe6LdwcesOjncIYNEiGUNviSeZRmuf3kBye/StJluGMw+2
Vopd0oV3DjDDdU6AAHJw9hZJrA/2Ap2et2tmB/5g6qizXY4PuoDHrWPt37ulNa/xNgGMNBPzzqmU
zTSb0zXiKnvPwDcnlcyncg+ttj/R19DXtaRNPQGj+iwyy3pycztZRSnaJ0mQ28HtO/cBLWp/rEYn
kyxSLWuK6j1BJLID7UWfGeOoDLD5Wk8dzlwRJjfzwNqYwsTalYQc7XrSw65GQ/MlyrtQbgJz7pdd
oTP1a+1wCc2rPuf9EG/dJldORPNZd9B+QWUc2IXnM32IulvnTEWgN3FSbkeEhusA0TXSujDjbJsi
4UFFrOK/xPHES8QTA1b3WHaSPhTjmhgz/3XSerCpdJuwgCKdEWyZ+lr3KuY2lttv0FbnT6i2vJuo
CzH/hlz+pwTMsmn3UBdTWVwbAxr8KQv1BxC62Ws7Wd0X1wite7eWxW1dR+F6Yn+5yWDVnoa58/aJ
bjFbY2IEQdgzMxbdKO7vY0uAg41a8Sxabmkh6vEKOznpIkbV7qRmG9dta6dKN97zVI3TfWjkDKJy
zYjPuHZQMCFqu2pt6EV6ZCfLIWkZLlgeS2YWXrP3TXZxoMUgaXvXW6SD52J1F+FKJB2SUpoU80HP
qmiTI62FUpQFnyJge9Eir+z2KzIZZOWzNsRX5pC2u5YmXYvHXX7Luz6l4K/mBzEIvLtB4tJ3pwEW
LtiefoK4iQ0Pf+gVHZUBq4ajqxS8Orqznd64BxZtbuaSnMJpJPlp6bDz/lzVVXuDZkLeRIy5wwUL
U73jjS6foxTAo4gst1300LXX48hQl6zYeZlwVx7sprvtLpVs+HtZq9eOEgFNSL0oeadL/Qu8tok/
W2imKIy70ul5E6WqZJ4v1XOhCuleldTTpbpm/jx/91TJHajiu7nU4YRNUpM3qjwPo6nfjlTso5T1
lhIzXHOTBnsuZbbqVYkvVLFvU/X3oVatatUI+Hd/fKHJ/2J/jALS/HB//HkqiQMI304Yfnzmxxb5
YldFzeI6KIh0dL8MDf5wsipIvY0IUqiBwUWK/8ekwf5NN9Dnk9RHbK6K7Hu7S0ajT9YWYwbKVTaG
/2iX/G6PrKBpBltnBimWZfmXnIs3e+SgH2nqBvV47vPvIXdTlH17Uy38harnnQjlQj57ewCliXlz
gEaKLK8kB/ASB8gJag3/GfJZTIxJ/v3jQ9mcybf6Gujvnod0xxTs+G0LitXPx5qM1iD5wzJOiZ1N
elKxcKETowHheyYyjq9tIkPvJSrZyemQ6BEKz8sys6e4OOhCr8P8O2QWzw0V4SdiRLPF0KpvJ6/o
CbPBlJZf9Y3VatZRd3BZZohfgubBS/Tp6FhsTB6mutskZmwfCBczbpK6TOIFqpaaRcDEyc7boYHj
Yg7IZRE5D8LnmSVYOUrv69+R9o5VDC6CzZJoFSQJExSNojehT1Txp0lm/TEjN4De54ANa8PkRhH8
3Y43py2d+ezBmRy/IhWgB6AhHF94ndksAcVZ4pquTjUfk86PtPtRxx1UrAW4DZ/GVpcCjgtUO5wo
gH9Xjf/JqoFcUCU//X1VfSTKon9Jp7fLxo8P/TGYJHHC9dGLkVpjv51Mev5vhN/wrCIjgyR7Ear9
WDWE/5thAb4kxUKQRWvoVMT/PZ+k0vfVgw5FTlefeldLf1RbGxTpb580C+0ixb1nI0BESmC+j54S
jogabw7Cw2DwVkc1bLi3oxHOGzEW3TauqWkG/VuiRnjVZZqHJ8y/QzrW7WCADVtRG/UWnbmu//6e
+qkL8Lbqt813VT+/Gl+OganOJMxiDX03OZWtPeGX9Zy9O0CKvfbZbF57s4MbgBwJO10YfXkf0+W0
1nETLLoQZ4NWDdjYKQqC7x75hLctKsW6WVeTiwxwxp13niLcj0srao0vJOx1TgPXrpo3bDg1b5XZ
CfhpDAJeq8GI7jRvN6bBvLL0tIAsZ2SjBbmlJLWj+cQcKdyVUssTKEFEsMKgalEmsdtAmI7FxT94
TW8oK1Cylg2CLmAhTb/2R0/czIbTM1ZCszA2dT4s6FFm2KIQMX3Lp1y/s5ApXSRx8JVpCFNuesx5
jM2ADTU7AE7HYhqzdGSYYQTc1bpdsZUY4W0EjzIItW0Tz82hDhNj2/eifYn1qLn2c9h+TtIegY0e
KqDiD24RSwChctq6bd9BMI4GxEWYe2N3rtmX0ds/15aYroowwt0OjBybilHeaZb/RReoSbQYhDwJ
Yln0ZMKBRfzY2+NJw39yC7AFWpgbTe16jAd5Fbrzvd6HGVb+PiY5gRkaLWTHCDdeqlnfmhaas19F
7ULakO5pJuuxc6d7aXU3AADH3OnlN/YwuxDmoS2lJ7burfiUEA1FN12Lr+e5XlPMmZvaz8aHSdfl
oojAhUinsrdASotN5XbMN42GbMWWd8l6Zoq3k8h/1nBgtYWYdRDqelXuqbXHJQ1U55azXh9JXWhQ
o2X6ISS49qCSFQ+RoWfhKij07KnqjPahdCnu6tFwyZ1AenRft/EMrc+UVwzx3O84Vp0NiJoafAHf
vjEH5fcdGmU+7oj0wHm6meuRYVaVVtFzym2/EGYjl6QW0Vhqw/FOd4fxzNxiONpjS0a3Fftbq46y
NcB2hJsjCQdz0Ym7qMPw3uv4r8Mmxo+dNbkbbJBltRNTCMt5QtVqLTWZaYvAYxhn+8wmzTCJ6GxP
03/MOgxOhDRZK/SEzQ54Gca8jir9S2tOM0Q+jBV73ntJgxRJMFedO4Bk26E0mdq4dovCy6xz18Rn
VWc0OoQ/rbIwC2f4gYH2YMsW64ylZd3ex1F19CsbgJrkPO6JAW3aRW5kSKyoA4/AwDh7FskDSwu6
RIL4Z5NNpp0sCi+wXpgMj/CaMTE/zGNVXPkZYGm4w3XKKCcJNqIEkYF0Uj1dkVdDt8msYNhSVwqU
O50/3roFHJutm5bOPu2aT340zt/cYZbrYGytve8k0NAcOP2ryiBhgZVw/DJENKQWleeQSpKHM1JS
QnKZ/4fA7SdocY37tQhcv1/ZINiQsqFHH84416y9NKhoFkRuuOByhi7Kr6aSBsYCcsawL0OntFcU
Y/TzEto7gCFLp1kMMfn0mNLGW6cZAGbQLxskTcA2u7Z4MDDgeUR3UiiVGrWnASIQf65zdlgOjmh4
sxhaYJY/Bl1R38W96Mq1xM18Yo9YX2m1sm65ysUVKz+XW5patjL62Frpyu/lcI8CglcusGG2m9No
RtFNbI7pp0q5xTzlGwsn9L8kxlKZXmxldpumL0nYYTaLL8YzGlDOTRtPmfYEGRRrmlQuNfNiWHMv
5rWwYtS5sZSnrZmRNk+5MX4haQEno/K+EbRa72gPrGbN0eBUK4+cfrHLkcBrHSN/SDbuODT3qLYw
1gWGE90atml+Loc8vnMnmcNnadrwhh1zhfkcM362NN2o/VpOOnEvFtg1e9soR1+gvH1R7dcG0C05
nDqPjKBFaIx2BKjKwwaSUm1ea1I5Be0BZB5qh254ZX3HeKdF46Z2QfojC+YQoa/PVyDtxCaZRLJv
Uggh9YhDkbVB7hPlWgTbZvAPbjqaUDzkKX6dxaSXyrE0o7SBW4L1MVEuSONiiHQnU5kjW3ySiCqo
GQdq+2PnOc7lsu0YQR9zvdFobQm+5GC46zZyXhKBtWf08JCntRSPON6qfcK47MYXkcFR8xezVhZO
307FtdSqK3a5LDk2csjJC3B1lnvfBRzm2Jpc0kTQVp5OUFJVWcl5wta+tZjS8YFZmtcFDzrEPWUu
tZXN1ISSucojBp59wz/YeWtfE2VObUwhj5Zdo5duqwjzqo0WY1CGVuKw3FUDom6r9iXfMmV85S61
xRIRCH5YUBh4Yydlk22JNYkQZ4rmKDxltbUF2Iel0SJOXINpAKaKBc8Xm6nRYsDh2PIenaTrinWt
TLvWxb87Xby8oaV8vUmrPL7dxe/rRe74XLSXvOGLI7hX5mDStNJHtnBcLmIarGS41nQrvZt05z6V
gb1NLj5jYTVYEos2Eqf24kTGDGReB2mBoY44za+Tsix3PeZl3LxcL6I98DRrqJq+CkiR/Ewsz6Yy
P9NMxlnnKku0V7fGVctyxlOkLNPhxT3NvgsndeZBhl+gQ0ufGeJ8aSGCrOzJELhfE78iIxVSN41k
T6OdjBMZDkkWQDnQyjq/GxUEt1Q4XEuBceWFkatwb+GiUejcvm3vQI/wsgbYfSJNKMJyzSN2FTM1
slfYsTBhjVYMn9LOLbySCtIb0Cx9waVYf/MAztD7mDX/gBGLTBgmPWRlASD16XTNHQRYhQGmpFS+
AAUH7i6c4CrOYERI1Ob1wk2SgUn9DEJtvBCGmwttmO1J89m8MIgH6AXWFjQawM8LpVjnHgjWvoIX
D0nDmwBhVVHvyF+yJIiSIIIZAa8RwmcmvHspgSGXteIiWwqRTPI6C23kq6CM0smSUxNNKSHrSEgw
tnrysTH9+g7jrfu1DjxkKxfxWBqn4ASNQLHl3LrY1m3DEIjyDR1aZMy8Mmo36rexEquZcCRzWBCI
2cLeJSyr0K14memhvq88MtiXBXadRSt6BwQTLmHRHR1vMhl2/FvW/U/KOno4DpXQ35d1d1H5/T//
a99mzwW9C2q8uJv23//v//7xwR+lnWv8Zpi6CdnsD2r3f3WE+CM0T5b+Ox38rfTU/I1PMGd1GPD9
8KL9KO1gMxg0OwyACZSL/6Sso3/0vq6DQip0+kGAUDApqV7V225N3YTwAX20ZZrbFouE6dc9zc0u
XoeezzTDtJ/GfFDG9gpFdF89kVSm7fXRPSPoJNMinyOs1a2V3/pDXgDj0R/tQAe6UGV1siktQnLn
XhP7hlghlmbN5U0nx4XXuudKEYthxt4kcmyefZGfnDE7CW3cBl0VrLrGRjA55mSJDL23GJr4tdf7
+AxcB/m4W0FAK8oac603UwuYzL70+Vj6+o1jtLCJmvEZ+btc2CnoFovAtaaLX9sMI3guwknlF58x
jmzH2K0YIBWvUEhPI1uJQPIit+IeRm966qf5hif9CEqmWjYJcVpR/DxVHRkv9fxidymeKuMFqfdT
PbWbMoNi1eSRIGPZ2sWN5yzQ/mGAblEMFZp3Rk72lA7Zs6uDadPVZr1JT+oMdHnvrRDWviZVQWIU
JLONyKZyJXJMKb3i2Azj8BCK8c4rpLPEaAZGNfNfUL/4WyOydiE4hxSN7X6mSb6k2cSJodIm7utg
Rr3JCEc+OEAxx8p6ikR6CGX23NTJM9mSZzdi+wWpAfgCX4gl+rXsphsr41pNoqNOqlDBWukBpBZG
JbakitFIlFTJiTIjKmrAMt3CN/VoHac+qX7aUB67KsYZoqlzGeXPEJMJ9YC2vCAfh348x6os/oJW
zzdjq990JqDraD4aHjwvoqiOlQsdlF3Pq8j4a7YRn9JUHk0uzs4rYbolMd8QvefjHHTYKjoHlrkv
tBXVCzwfdqorBuozkXzJoZzmx8aqg0Vky4ecrAw5FeOyQCG0InTruRhGf03e3AvpHcfBDONlEjXx
Oa3dp1jq37xaXPs4lpY0+0mx6XYzTPJdLYeHubZ3cVwBf2vEDmk2MSa6BwigQ7Xd9/PRKaeIUQLX
E0qhOPgud4KcQRjUhFIsqlZ/LELjxRdjhz0d5WQXZgyXh4e66R8smb3mvO2XuoOSss/lgwiMCL9T
V20yUzHwQa0vDbKxlpfzbhTOGWbCU1kX5C1a9rmyLXcDj4SxBtcmkogrR+HAwWjUXJPbUTPkuTK1
6iuxcD6ZnxFJUqTB3ArG17AFQgahtWUvJ2SBu9qdhgMA62HfMhvay0FDKhZN2RouUI7WrZrIhMqG
Qx7V7ZLyQLxQ6n6lbHWuDOoPZW8rESys8LVXyconi2flpvP4HLgletywYoy4TYjYe0yL4DGXmtOv
ZquFXJ2b8RLSyRlp4VfEnmTGSbz/kUOFKmIEpVOzri0JNL1xHAe2mGwAipYdyHi3PmdadFOUzIPJ
RXwsNWxpLbyp9dDbz7KYmpeiMNETaiphGQI2fIGEqtB3wIjm/cpk73UDgg7fTsHtPyfmS4krddHW
ZDNHg750pGlscJtz3VBsshXnNqwBR6+kaXnX2F37LXM2XPep++RqDoLDetwHQ/Oqjc3RctLDm5fO
X/Tc/+wzVc1BZgc8+i7Nwnc99zgh4Y8dc7mzBo3RZV93eL7kObbr00y1s/j4aPghfu4FkldBo1JH
bKNbhue867r71tgXzuQWOyQn5Qo31cHMlERBsKB/fKR3pgjQR/QbbWivpk42M9Chn99Oo+tKkZC9
tTO79NlXFj21HCfGCE2xhbyx59/0zcfH/FM7UR3T4wVOaAdjAvfduQxFQSMA8sBu6uwIBtbwAGKc
oEVh7UYNdo76voy6j03L6vbxoS8CpZ8c0erYgA90F7u4QfTHz9+XbLFxThg/7Fqsr6ukhJIzBQz+
WS6OSZmkO92XL2MrB5j2w3BIBjKrGkqTBTvPlwg/eFjMxz7EEgqKbOf7uUZcIe0jbzyODsu35wBA
Q6JJckByKiipc3u4k3n4qNtRvnKkde49klZR9ftbnCbVl5DUnaVFUu/q42/6F7cQ00x4rtQ0OmXA
uwtrZrGfl6YF+dRsN1ap35DqdpPP5C794jhK8vX+jFoG5msXaCu30rszStfKk/wh9yrxBvtWypvJ
iK21nrEIF46frFovPXUUrLfZMN24nZ7fQpUjf3IOX+uBdVltVZKUDQSZHMdQI1zMH/sHzXfO6PS3
GD4IjavifBmGBLXW0pRPoW1O2zw0KzglU3zs8Q3cFal8lA2v/d6MrQNAV6IJnK48WkX8SqAgWL40
uzhdyq3UktegnB+9sN+gwuHlXYldNBF9C30G4w0sD1HJI3RCyvd+vnEnws1Mk5+NCfFrYyOmdA32
WB+fyL9YYQSmcjWG9FwwvO8u2OxSBZJwUezmkURFthOSlc2GyrzQRrH7+Fh/mjXwFCAZtLhaWLIQ
ff38FDRQsdzMmoqdnQ64dOJDXv5qwbw8Se/uC5dy2kJ1aKChUHizt/tenMlpl+l6sSv9odq0sTSX
VjC/qJUejN+07ZrgkJrWztfM8xj4EfF82UGTwec2Sb55aHAXJhhcuH+J2A0JL/HIZ3WqphwZbvg6
O6NYuwHpcZlAfpZAIFzQbG2vspjYaa/65HX83w6Qvb01xRgzbfYthkGACJ2lamM2KHeQSZtbIDUq
GjZ+tQtuwTpOT4NMsfOH09JzEjao6PUQAFXLogDaOejdXVmY0Rr08PEX1+Qvnliuhc+Yi3UYyoX5
8wkrzArv7ZQXOwPB2mKIcsLaUGksTC3lO0ecgZjtFhRc75zbTrUM2kZHy5Ffdwn3Ml2NNcmT/WYM
VDiQY5SrPtKfxgSpn6e7M9IR5xz0LqTRwD5HvsmEs2Elqkqy3NxketTN8WVuSblyaT4IdofAwnHp
axLTlf44sRFbVEFUbUWGLr0a70KUIIsEmitgRRa+1hkQNtKKIV0k87emPT/6VTP8zij821nUXzwk
vDPU/+jwU729O0djWIN/HlGujV6xYosjCefm17F0gvuq8BdXBErFn9c2xnIg/WzDYDT3/plUIxdh
Ela9a8y2wAwHydkLkkPAm8o3uD5zyS05TxRIA5MEkhvYAYbZiWxarGdlAPmsgM9ArwjWkzOjs8ra
blFMHnnmGPgH75qIyHYZ+ez2ZVGKlajaF5hRdzKbjgRA8zLmNgtF+hyMapc6kldIcGHdo3OSpblk
u7oeusTbEBp1vpSX+HDEKrb5iz7SdEfr+AQZMZsqQB+XzV20l568uRRBQSEBXnZpeSj68SHuKCQ9
BS+aa0o9ex4fmi7UQXn55NAND+Qo3dRafEDfSo6C26/gmU0r9S8aRHioYOqGrPoB51zTrtVj1Er7
XLrjgxOqAsJONZ6niozxmt2SHiQnWWOvdiv+NtnbT3C+eMQ60m/RtL00Xbcae04wvMsTmSD50pds
xa3MekqigYhHiyi80sbbmB9gAxzmXOltQx7grssOFMVbIm5ofocDNyZPhzN2p8ywv0btWBBiYZ+H
loxos5mWqjCSc4NnA0/70WNnn3XWkwlN+hfvY+cvHm/2OrixdNvhjnpvP4Uqm9SmZee71p1eACTf
MYA5s7/g5DEnYRKSPl9K7RLt5Kbz2eldnvki6jbA+whYT/hYnQvcFUWyxma28lSw1CrrwpoGr1es
fdlPO6LGNAq0FD5xCDwLM3n4UmuZf0L5T5hCyHuxmyMfrnDGLt8VZ1NjjUm66XEQbLf0RoAm1ON+
KcMOuZvHzjqkMOR9GAlwx0nINttN+oduYAUFKX6Hbw4Rb5+dSMC5s+w+3tLsk0yCgZDU48wAZHxI
gtxDnqqh/yunF6edq01TdXcu1QHQdOc88BKhyOwfBOoxtZvv3D/er//aEX4htzJ497Jn+/sO21XZ
x+2fAKe/f+oP5YT3Gz0ykwpX/O4iYN39IbjyVXIA8YgwmByQ/Z5akv/QTggabKyfOL5xLVDRIGT6
0WAz+YG/v+lMAmEYPv6j6ADxbj/Dwk1aD9tdW6FU3T/tZ+KpGfsyNpo93jHXWyWJZtzpoFFOHlbs
TVknntpDuvq3VnODBzfyiTHOi+CgNTHpdkzYgPG7eIZ0p9im1jyoqU0G9I2J+INX5cznoooQsVLv
/KUBW+3aKLT+P7z8oHewmX20TFStVe6xe4wwVwHmILi2MN1h1dRoqI1Qx8zV5VjP6PQ7933Ry/Ob
S/br+pQzYFmIM2xOg0pDfI9aoqRpkIJU1Z5hrrzBHgCOZOr9pdl16nvxe398vHer2eV4vuDVSOOU
6vH9amZquALCNK32o9aIhQyzb0rwvIwDzsHHR3qndlNHcoWJ6t9AG4MQ7V21OKMYxfHuZDhLUFeY
DEiY1RKV7Ykgvh/MzNpOURLcfXzQv/h6LrGSKHK4mYCBqT9/I7FLdBNqJPPdPSx63iqagvS1OGLs
VS/tZlr886PZaIgIvfAsh+jJn48W+t4YF3kCI1sf7fRUNPm8IXcUk0Cf+Q8fH8tQdcSbfbk6n+RD
cxAXnptF+/vng0kCzKM81eN9HckMdX2EWmZV1zlbm8bA+TFF8rpHMHM1tinIpAwn7zpunfYff2fE
hFQfdGoAM7C+//xr8Jpyp7xnJlvjR2SU1U7tCshH8OA7FRDMj7/0n+8hmvlq3sweDnvU+2K4QYoi
usZJiI+a59vSa9pVp/EEE4IEd2hqY17AbuGn3i+O++fbiEYD+AqkKA6iM/1dDZSGyRiHTpXsi7Ee
GHtzNUfRj+OiiAHsfPwd3x0LeSY/n30x3GhWQQqIn0+oBdzBGCI/3scoZgBUTi7Vkt5Mx3AaxaeP
j/Vuvb0cC3krp9KjVKHF8POxkrxDBcB0dD9PVKurknncIYvFYKw+Ps77TpH6TjatBRIRLrer+fNx
eidrG6eU8T7Q7SFhXsjEfkHdivCd3cp9FMeIOiXwW/yvJHYHa7QM0S9Kjnf3jvqudKlY6EiKhVP0
/t5B/pDGtd3xOwxtiARlqFH04Mk+BWLKD2XoIRhxxPSL9fxyCt88puqwJksQudHk15oE1f781Qfg
JOUcuERikzzxuUmc/MC2cjpXWHy3bNIKgva0UuKrncjPWAZjPw370Snkd9xsdfNSYTw7pEEBFFaH
TxdggT8Ec6LdfnyF/ur3tHXe7SgrfUyB71uVKZkFI70Lbcfoy/k2Tb3VLAeQd1yizBmdHVu8Cm9Z
ormEqFIunXRSDLKFKIJg36eldfQ7P9jDwRZnMG+tu3GGqEyI9vLdYfvx7/rnu9bTOZtomm12JM77
X1X3C6Q22Rjvc1+fUijnnkxRB7S/oi7++Un0FLeGxU3BLN3378ZYMzkpWhvjAy3nWz9WQI4iLe0j
9nH7/uPv9H455z6hendRaHqUFmR7vmsbTV5rt5ZMWM7LJl2FXjCs8IP0S+jLKfacKlxWcpyORi/d
L1pekFNT2t0vTqxqKHI7/ny7oriHMcnElAvtvZeIZk2lmTwZwQ77cjPt3cxkMe18Kap92FfzrSYc
/ZsdBfQ04p7Iv6mKkpB/J2Ny4TA0OrbUagcfoMENrhgGB20NHmpZUxTESzPN51MWtfg949q8mzMR
vA5gih+9KZtP2D0pFvy6cZR5h1Z57tnHodFZcFtK5jsbiM69E1X6rjM84yoi7a1f6VWsPWjuON9O
YSD6RYak6zpv9O45Cyb926yxjWsZvMwLXxbBa+5pdnUo8hoLU4EhdAcm3YJKgo6APhJDH/YIJbGS
i4Ia7zkiyPGl6HPxabzUy5K0CKaOZHC+ZkNnjau8g7u8br0kOoWCJ9uyWVqMZoi/9RGLd9mG9mtY
EpUJJJttI4IH3QuXY+zTsSSh1tqOls5mqHBl+90DXrYml8f94tVj493hMuN+4+kPAdjBcEOLVzUa
YbotayekFPfLDMN5JVM/PLnqsy1SEsD4tiC4MFaVphtn2gPAjunEeyZ7rOtpvL6c3oA6GmphpN9W
Aon9gaylLNoHRuiIg0mC6ikNCXdiahUlaDkvqxWDyWPTwYJZeobUvhYl46plqUsD+F5GxFQPagm5
lQ0ZdNnoesRkLrY+941Oa8qECnSjMheVrYufM8JkODkd2Ou2duNvje6PxSJomikkYt5XCR82LwV4
p+KTVwyNudBMzm0uzPhbFubmxsDm94yQS4OvZrdwxoI4n2/tESkZiv1G3uhDLYG9WUO0ci0j/grN
jaUJnsajMenEwAp1H+YqEdv7/+ydx3LcSrau3+XM0QFvBmdSvopVdKIROUFQlAifSPhMPP39wDZX
W3tHK7rHZ9StLZFVABKZa/3rNwyDkrXGAoqkLWVRwFhVPe/EWLKWgqqfL8mkSya3tF561XfjfFd5
BgPjJSEVYK5DlZZzAfAsc7wk1ljWGVv8uOVbOiUmbOaQ1esVrrptY0TNhyGlY8DO2WDIvEDlZuJi
u2iU+akIy200Q4VTratuaqMkISaHT8uco94SycKI0ajbuwRrhKMZtuIKerILJFVmG9/uzIvliPk0
NKaPuYIXPyR9sK3dxV3fF8VF82lrkgmDm2oO9kU2y3UjYkXuYO68hAQGrAhNQ0+skekWg7MxDTVD
67PtteWLdhcp7EAxrYHGwF3FECEbb7JE6FNuRbs0RQ+Lork+MbFh5mfgA4/NULRqKi4L7712nRZF
iftljx9Rx0il99yXFlb3BSHGTavIvsVNQ21GHbprDhxn5zXZo48R5lZ30r5Ct7I2B5wiZC+mfRFV
5rqYGfKms+lvIunOqyxK77tUfyMj8k0ORrfNDfAVjWRkZcPqOjJv/tosHtmr0ZHlWit8JMlZtl8r
xz3NTLeA/bLr1M+wvHD9h3GMr2qBF1UvyYxMXa1OaVmxAbtLjVTZ+trPHOeCFXtzZwEFAl15Be43
/rkIGh1KAuJIZ47IgWnspPuBNFgetFXjZSXiMcbeInHyk8XEFbdPIwnOg1fyheoSsAlGpT0/erPr
7NRUYmcCPBNdIfJtbiiU3HQz+Qs1PTDLx5bcz0dIgdMXXXvUD3Unw2RFUJS+FMHsLKmcwc4t+vB7
XmGZpQBzjim2sXwoVfQF+c49rr7TfTBpvXXmYdgu5w9y1lqO6TqTTXXb9dDuAt608ogogFLALkgo
bjW1SBFCBy+E3wEyBRlbkSAVysVBbBUkUXCQOa3PwPrbVJR5u2g2YZNNI6TJVtrVTWf2T0T5NBsL
Kvu1i5cpwb8keBCA5uPvskM1gJBWEqIl8sJbLGu6nR8MyXOP38eVM6hNjw3pKZ8GE9FQOEWvTq4Y
OHmC9Nr1yD55FFGbnlBxEmNgTzgQzWPFwsypHWgRSuOu1G2wrXT7VRAGsDMr1NaDK8KP3lVooX1h
2Q925QXPasJZY296mYEhPzh1XA/UY0I1BznP0bUyGp9Edbjg+Ipi4ds3wYEOOjrgXWKDtFtD+0Pa
YbiVU65PTe9cgso1LxFpVNB8IusMUxOLyEQE+yEooztUTDEERtzcaP7z1AWmaK0HIyOMy+rL6MRD
JZLBw8+AQxhVvTBG913NZncXENtxVGQhbsK6sTehzxJAL00oQ5x4+4kh2M5HSEkUU+Y+FkSQ3CY9
/J8qtvIjEWL2hTuYQaQZ180YW/vR81jYkbj4wAfruIrs26QpsZNsAueM9wjODXImxstrrE0VTvW+
NEEDy7kL34YlNZaNplmPHTT6ddjXbbYqYi/cp6OwCSyZIF8nXZw8CVM514MZ1jfmHFP2R07tM8M1
crHVhVG7ZK2M5b4sRPDiEQH4wKUl5Nt5Yb2JY8KotBHpHz3t+Ll3puGudw1F+J+MEK2gGOFMd6Op
Xbh/3jUdu9wXFWHt8WjVp9LSPW9XLy9TXpW30vf6m5Cp58FpupSEvCg8VADKRwYU4LBWHF7VhG9f
8kGEezcZq2+FgJ+8LWTUPLsJjsoQK4qPyKuyeC0DRA9kGYAl5WX7FHTyteJXb9umhqAbebMNTTee
xzcT0i9RHEZnHBM5UMuGlslkKxXexs2JcrFina3NGr0LeOy2qOz3CRuvTTbIGG+GyOm2AkLTBYJ8
/S2wxHiaVQ6fOOIMhOI477WHGh9qe39rmWP3LW8L9uym5NRgE2g/cwTdoCm8x94cRNC941wSuivT
FSr9SA1iPPoMlyde7F7QJvXGR+On4qKYZl5nkzc8Emc/fnPbLHxJhgigfsmLIbjYxC+cYw9nj6Ai
a5BRmOG7+oSiIUowwRufdY9q2gTbxphhJOUmbxZtwFRYa6ooJEW2DjZ92YBqQA3B/KJUDt+qx75Y
5ObFnbISe4KJMwOyOHaE5I/5PtVlnQ4rK2/UwWLOcrJaEm42vUv4I8fWnHwJsS3Uayhw+GlEimPE
Ah1iXcJ7XSfdbDzgYGfuItJZt5JDYe+Ysj/JORveJb3Rwj/Gd9eouAsYoL3G6BaxSKXEuaSBtMUq
QF9y8E0nftKe7bwZtjQ+bMRVZ7ypkwdPzPnaqvm1ylXRoyWycWUPXvsaQ/CinDSjNRqXRwrjmHRN
30TA39z7zlOCKmKlZ7bXuIxZVBUMBGGuzNC4D5hwrvJAzAgZwx35kf6qFai4sTioVoriZBMEabqy
RIu+kh57JRy3XiYw34rSTsXaoE9eDSkkPe0nB5w67N3gTz/IfY/29PIuTrV2tCswrFkXlX+yO+zC
LDLQVpU37DBKTtYI6AkujFnOZq6sK+1VONlaeJvwi9N6CPcE3RUr7HDLPXFK6kvjYwllD9iO52L8
MCRE3mauxMofR9L3AHa32CWpU9bq8hCZwAO2GvH5kO2wl2mP4WWP1QE9PqcOhdCJcByXEKqswX27
x0mjV/m5sBh0+gnVPAXXmqba3/STupkQ/q1SV/kHr23StVmNIa2J3JRDCDmPUvBWWQxN+zKXu7Dv
fvStUW+lUc97yydZtGqi11aTRttqiV2tBDuYoRbnU3eHvc1bRtJnHafQ0IbomjycU2U0L1M149EV
nxC5P8o2vrDlAhghzb8iw/Ijb5InJqT3gS32kmp6TSbcW2Rmi1UzICUedt8sD+9HfKuGTWRY3mNd
Eq5n1vY3RVriqTQSNvnUPpY+BD3Ibbt8kGh8Aubnif9ejRHR8BWo9sqDkLNNpmF4np35nQSBIxmE
yLpI5pzgrenk2ZQdeqK2DQvclSURYoRAZnXm7K15OzbZVzWq7kCMw9lrHs1wHJDeNdE27bIvgZOk
h2CKinXbjMNXw27DrZqQMo70MOdhaIm1VuSKGqE2T56TBV/9zhVQths/3HTp1B6zxgceZbxNOxFE
qdrX2FJsMfksXIbi/nzuR89od2ml7j3bj77jk4JfoAEnVqO2iLrQ3NujPTlX6Eu6jlRCJD23pd0u
v89uivwNOx9/ArhAjYmpXM+KZiCLwAJU082XQMzSwsuOrNxVQT10CJwhMK57TDayDd7iOZTOCNDU
7yZaziJikj7YmIUnRfzRxT4vIJ/KiMFDZdRSitBIbeywpi1KWPYDDsmk466SZaah6yF+GYgh3MbQ
OXeEsXuk+MzquuGMewqbWF8MeKhkIAfGtteNb17nhpeN2z7StB1DwLY0YQQHr2rpTqxMjT/y2Z5u
ch8bedMq5p2VMC1Oiyl+wXYWkDtxA+ve6jzMqb2WTgSNg/mtxo/fu/TpuLS8UQ/NNMVq/bnBvnoD
p8k399Jy2iO1Pb8aKoJBABUNOgIIRKyBFdBfwch59cvK3mQt5R/MVXnrtaTCWSNu4TLBjJsj/2gX
HQdp58QnJ/UABTqa/HAIwAiWSc3n543SNbYabdYx9h1mNgXR7GbgVl8//0kUVvY9lv7+F9Jdoz1D
2fmAbap866qeHky1NihB6Ew300zZY9BsMuuZhQ8xm5tJejupmWnf7D6BYlkqxiiqDjdDAW5cVpmE
JJGl0d6I+IqMNxm0z73Y+8Q9PtdZzwVkOb+RfWRG9zqoWy8rra/VYPLU8XDkO0+qPbaeULeFot6d
jdQ8EFo7X5TUul8rk+vCBD9+kB5tXzOmsl4TF9rsKdXo7YehDNrNWCxsvWwGFQG8ZDMYLLoTk8ym
2h295ljEZlWx/s3ZOEd1It8A/7K9WeQgiuF8FbVth1tQGfVAMg1yGEKk53rXF9OEozjpFdcekqsr
gjyZkM0e4FU8F6fPdWdkYt6NOU/AmfvyqWxLfOQw5qdNUsby/VIcswzkGYAitFl35bDck3Jgymbx
R56VghkwctsAKdeuJeeLLSyxrxcoDiPe+RLoGIOkEkpCXWczhFtWQO+isSd1e/mFZe5/SezI2EYp
TDxZoqDrA0nmrQjMr5XJj6DxaY+BWP627rlblg+3Zm05gb6M/KItEkoSk5vJML+mlgdrpehhemcd
6z41KK+tAJyV8CQafgtjro8ZvcDVmLOanJlfmiujfgNKxMuc43x87CGZnyNrik8jZslvcWpCg0NN
KleELPAwnYHZ5NTHp1ha9VsRdMguG2Xgi4yDvokup4yte5oDrlAgwobNkpA4sA5RB+0jkdln+pb2
uSd/ANKuWRanoeY2jV1t308FfNzPF9buivR7NVfyrQkzPloN3Xgqex0feyBXbCJCfApnnGsTE0Su
b/i5qF0iYdB3DdAw16lFSozs5bswwwhjrhhTsRGaltnzdHrSUJ+h343reNARiIWI4HCN/TapfX1x
gMAvshrjl3ZCLb6e/dm6KhPbuiHvND5hds837+l8vI1gO9ybjgf4wVg03HjLKpgk0JwnPSAFDx/X
dREin8UzcmCVBLP5LcF7Ai+h0CDTPZW803XrkUtCd7pDtBC/QJkVe7K4jAfcZOOPIJZccNQva7A1
ITYHnoxPyDhx6g/Jv0KMgSAgCAPavtBPxx8QzjCzpMFQX7s6U69qDJlCdRTkLVCqTMg3h6C1smVO
xF43imv4WMNDZk7hdzm68UdWK/T5XlrqVTJxMrlY8u+0F+hkRfxgeyTgJX7JfcxN8YTF0YpUEgDu
TSmzWm8/IeH/Izr8huhgm0yjfkLPN2/92z8EQ9dv1Y///Z/LG/XfrzKiv//QP2VEeMS4RK8yG3AX
VoLJYOsfPIcg+hvjDQ+3B0Z6sBwA/f9Jc4j+BqKFyidyfc9ZTOz/RXNwgr8tc1YLv4nADYDHnf9E
S7RM1f6AsZsscMoLMyIa1vZ/nfAJc8gRvxTzIUgsb2YE5opzohL9WKGThR7reb8Zvf9pYIIZDmA+
aD/fnD73l1ExuEGKqN3XB6Xy9s40xnHt+1P2m+nBn4Z8XNLCWYDy6LvWn5jKvdeBu3qpgg7ewMOy
VXNX1C1cAnSBW9OYypXVkcFNFKRx302B+s0sExLBn+4r9h0EiDiQ+3nG0a9TxkGzXeqgJyQUYzQA
tHTelQFn8giBFjevtD3hrNZ2e82c04IF6cQLipEZpL+zj30BCMJhHQscfUFYmVEuWW5JQTEVCFoK
/m0JrRPze8zqR7zYcg5KL+7YJPtQ64+m18W9QxgUQDKhYKnrscMGfgNkgwlvjGHhfhkfIPhKLPIV
F3fMZsXscD6YjbIefMeW1y0t8AM9j7rtnSE+TX4n38Kqysw12lz9kWJpuBvJZHwiy13v8ewR59iC
3dzGWWitp9oW5Iqa9WuaafkCW4UfnFQWnTv2e2iPfnwfjaDam7GTZn3kVgno2JBCLEQQruvs8QPj
Ms2gs7FwyOwHXWt2V1WnN14zi3PtRrjQcRqUKxlk7V1djqhaxwD/j7zH1azzU8Y4jsoO1CzTBmJH
eyoQdNxRr8WneQjU3sf49tj0OE1bTj8+5TRiT00++194OiQxws3YChvAd8BU8F2TiLlOAos1NAn9
mPZx/QI5mCfTSGEe/CniHZo42JxeRGcf14oDjm/6YxpIoDFbfgSTwu7Zx0HuHKvEPTZJbz0MgFTP
eT+J88LeP1cVjkKbKG8IVHWriYxIf5jNVVGWctsREYCB/2hvgdSKe+kT5DUwJlnndt2+uzF/TApI
TTjT2XNyAHzClcgdGlTevM4heSp7H/vlI8Gj8loHckJ7mtMhdI5oBWJkiCmyCxmwzQDIAeDVnmCs
4j7BLw2wLm2uYV14YOLJ+KMw0buKvidpCjY2m4ZVv2aqGZ+wa54vUTPyq5xU7yXGHiv8u8NzNBny
Osapeu0bjXdjJOYI4si1+G4eMdNLCSwjjRXPxlSMP5iO6z0+c+5N4vIk4jEKcXCUelPRPuIGCTz1
MWEg+AZK6a1R/OaAtYoSkhFvHN/7Zty8w5mcL2JK9aM9VdkeZLXALoNwLLC4/ruZ+9YDPgbTBqoV
vYrBve0SnmM+LLd6WaKloKfRuJHs5kLjCtXMPAkXgdgewzf9gYpYvpRJEJ/KrniZjG5gkNhi6Bp+
0HhTfmWECqSrLq7sY9p5rybww+KjMjwlNmtzYWBne9ukBXDd8pW4iRHsMJDM4j0W5VISqZQH5QdG
v0OZKG8kA4KbqJ+8m0HH1oPIOvkyeH79agArbWfEWbvWjutXp/IQ2ziG90WFywDAyKm7QjHVbwml
iVhnjjao0Uip/by4MOUlIA3XuFdain6jcMW8TOTRPgN9Fve6ZsC5woKqBPMlKE2VeYWszswOfY2r
8FrFKtt7KoMcgJ8fj6nCU3AZYjVfLYSFZ1y3AmeL+W9z3ft2EtrPYRFZhf8y1mLq37N2cF8yS1RF
chidWaDA7GcD0yuT6IWLbqbYO02JM7j3TgEQgHBMP1oh/QxmfXjmWp5q4RnN/o516AGZwAxk+qB6
tqZBXA81c4KeFXZyjeK2Nzv8X83y3vCGa7eSFeEJgXc30zStPCRL1zhjgyHH1wAmjJ0CXqLEntNj
ZRePHVSrLcL6YTu4+htCkGHrjsP3IrWrI8nN71AU0mM6+8lKWIM81yj5t6U3KqDVpP9uIXzcJll3
pfom3uFqYp3UDNnWAvdfl4GXbBKZZNfuzAAOTHXU65YOyc/Dk1FgK5uVjSDZJIqbIxQBDE4M8poa
cshWVVbgY1GV5Uci8ZNcOXgL7ofO1evIFfcaV+WtXRnRVZ4m8tL5+bTzU17YJq+sq0zHajtEiBlm
zYO0rdE8mkD4hyqgq5G9E5KSa2DjuJh5ktqX71MTQa1tVObV5GXRYUisL06Fj6qPLdLZEpFTbm3u
/Xsnp8lfe00ENxf71MUZsUSRaMsMJoY1MbCNwWM6kDphm8MxmSILhDXygZEJBdvouHt36mnYJ17C
mccBHu5GkqZXKTbx21z4zT1cRWtl9UW3S0AOUPMXhAxGoSJRasQ0xUF2KlRCQG9ZFC+REdcB2j9f
7xkWgjMFPm0dHIh0HYyuQ4XoNHdUZ8CWA27HR8n+am40m0hKJrq0u5Xkvbq4ZSevmKvOuD6Z9tFW
kkTlNOWt6rY0Vs1K1KxA0GTvJP1WPc6TkyM/ZoYRdmgLyo0zGjVAsD+/EWrnHW1dzQ8yl3WCq0V0
ULMXHash1rdZ4cybMR6I0cBcZu3bZcVyL8ZViWkwgzHHvQs6l4i0WFsDRkATAcky3DXGWG2NZWQ9
kWO9wUQw/xr4iLpDU0/4E+kRT7/R2GErVAPLIZ0inm3d0W4cs8wB1HbHcZMYSfRUkrq1LzNWvO/U
6TEcFW4LU+xe6qh2GZ5Mxj1kA5TRzUywACTRkil5lDLq99vqBzGV12k8B+eI5AVkaNME5Ft6tsf4
LS0usputI1ktTGSy1G+vSiyvXwaMHtxV4E0Y6NgTTiFLWkS4zq3c/CGrqipx3hK+2pi5OR5nfGbW
sjLa/YCP4MtUDhkDc8I/zi4B6+9EQvqMoDt3nBOg6SL3XuyUw3lKCxK08WABmDMUSXxB6o3f6pxo
z76clrpANndK9eXGb8g32oZjlV1hpUQYXUxASsDyq9Jj64ztOWq62l23uGPg8VV72UHhWtRhwUvo
pbbj7DCnQn6zJb0xM0ZdLM+Gxm8pkfLc4RxaWAq514lzZDNMD4Xsv4cMESVeQ3Zd7Myi48CR7MIf
oiyBG7QR30smqbwD0C/OQWyitU+8pd1MUbE1MIlv5iwz7g0yK14IX3fS3YBlRbhJzJBYA4q8FMsz
Jb8pOcyS4AYekjVzOuuBqvDvxVeT2dZDbunuu8yDPNzYmOJSJyO9QQusNel6mfS/KGw2utVSMIqt
jbnNJk/t8ghPS5zLdp4PrtnBRaknNuM2R4NSScYmm9TrONxRDxr3IomGp8x2sG8ktHAjkB1dJ/Pn
t4gaEkN8ytK4aZZNGWLDB1IUEiIQYpegG411yzYovjvSr8eNAZ+NUxuOj5+wEa0qDJU3jOn1PsWG
+SnNADWITDdCAcbe6n1S+bgCjPBICLKaNknCWV5TbL0AOVfrTi/lb+TXL0GvyiPjGHPlJK71EFZK
f4RaZog64hpaTBYBeE5wMDSuCQzLpVMeC0xDfkeD+6seYiEI0i8FEPZ+FSYx8CjqJDF6FLt2cyL0
i/DJoAvEuiH4444RNeW904SbkQfz2uk23IhJcLOH3vtdQ2Mtbdkf+8S/fxMIGwBauDXw9z+Rl4ea
aE1wiv5ApES3BEAO3k3gY9Kd9ABUeDUwJIq4s+h71G2Q1BWeXp5zAHt9TWLBwhQYQHXOqK/EJBtC
Zlz3Zsxs9ThRce9+6sBv//6tfjYXtGiO//RlQ4QDsDy9yI9+/bIhyTTBaDjdwcgWGkMHCqslL5pp
kQhrDKw6jiIWmDWy4ou+Czcm59QySa/fckndHDDx/A3l85PT+cc7iLsRxO/lSwUQ639pfJOhYY1k
SXeoKodpYgTQi4x1aHBDNsZ92w7phq153moHHhSUECqoXNK8BunymrpjQVqZ25yc0ofhFHv1d1x0
grvQT+Q26pv5EBstzhpN7xm/IcyiS/vT/YQtHwJe0FQT/fAr+RCDa6gqemoPquFMw6pJ5tumivSu
hr7CvRTTJkqd4AMW5niAdZnsDMt+C3P5PInE2WYe5ZLhTclmkFV9GVvbfRmlFBc0m8WVaVbOq+0W
qbrIRBLH2qZpCARvFRvTBXXNALD3FVsJYuDMuyHsU27x3qFeLavoTAHJ+EI5+spNqebbZpg29bLD
ILEz7scEAp8BYgbZLjG9lS1cFzPAjj3Wd6H/d1MNHR9r9uMSR0cjHaLTcJOCf0T6DiukheMFaWOp
1ZWYmztRNsueEi1le0FBj+0itkK4GX4h8EtuSXGV14UDBSAfGKuM0O/WyZiOTwu5N8WGyy7xRIA7
eOrLOcD3KJ4SblIGMcRQXa+2XoIwcj1IJy6Ng4NtOUoPz+4NUu4XzaD9VMeuxbDQIaMl8OcyOeJf
lW0wO+c/xBT08cbskN2s48zHnm7lUXFfRbiMfw9Kh8gFd6Kmb800F3AWUq44ERHOcWzC6apUlPIB
LDri8yjyaafNA903W2zods9mTqsJpO6tOw/y17qKgNhVS+MWpq78pknb3bVZn+2HkerKLCZWJBOM
fpMKf3jqs/I1aOkfIbbJl3AiXnTT6oVvs9y7qIAIcprnRSTjpcZ9m9vO0eLguCswat/HRcqmhytd
eexhW7wp2GdvLiEG1Pulba94bYud04ftLZ1oeNaNic3aRNPvl6J7FrDjnjGBco6mYjfql95OYKCH
sXGP35Y7l4opYzkNO2tOqmPb5XQtRMetqJ2Cu8pphyfTgtIIJl+/eYRv7WGv6ytp0T1vWjFzAvS1
1WFWBaDUNKVEaJZhLBK77CZ9LMKNE/Z0RrHr9sGaFFrekQ6Kg7VSFn/Zm3PzXgvFXalmSIR0hyuP
RIiDSDkTG9mAymEASVJHtByhKVLOnadxPWfk1Xwl0SE8WxMwC1Zr0TmxZHsihVucffKb9i0H6F6g
51+Tlzc+hVjP4uWis324IEDYFcrrqgAfCjLa5HAS8wdTx2TeZuEsX8gPuB1VIL8xf6TdNj2c44UL
uXBKfSJj+aXCWArn5Vsrd+FyETfBwqjL5Rk4E8qT5VUlLH6moCmmDewF+eo1iuyslgDvVW5O9hZf
f5CRpXnFuIUGPlVuc2eKlidT55Qin2exFIlA75nY+OXgxQ0JpJ3AdRxmoQCrXF0Z6Ks5YWSgRtC1
z2XI8IRCgqw+86AGQ1/cBMTD6XRz94n4EFhRcin4G/kWyEmDNeWxFFZ2wHsTEkfoh+ch9r31Jzxg
4Nb+rXcbOlsAR279AuTNGRFQBdz99ZSmH9js6svM6ybWSi+pwZMCCwsT0CtTquK+ka7CkpAxBX0K
JdlQM7tshhFwTvQ84mTCJVPNXJGJ1TkgzswrWGOE8GBjJQH8V5iQDgeIABijAWcA3E1bUfHGJKry
buzCX6QLptkCfI0d3DTiwtjDiubrjGMdmcj91LwnOYgLfDf9KNBarWK7LY/GAq5A52Nbo6NnMrog
NcuIfPFQEPCV5ozfVCEl3TUzW5xj8fGf+M3nIakKsFtRpy7ERuOHac5LuRwYPL6yolhqOpPgj8+l
CaVmh+FoeRS1Fd+TSSfOBHISKO254RmaQ/O1tijTGX+DqQ1LrTwRoXIzunRaTJd6NnfD7r7XZVS/
qoRipzWb6DwF7LP1lHILUw+JgikcHkhRYM7b0T5tO5/yvGfGdl7Wc9Mu23AX1x28+RJEMsoCal5y
yeFk942+WhL2HtIF9aYuWU4BGrRXK2RJuPPQfR8aBnGpFSc3AQR0yL/L+inIW6PVAYz0uZx4Qb8+
y9swAiFNClHcVzi07hZa4sbHNOXh82yweiBg2CfpTcCWD+4EiEoWonsTfBowRVMUnhui3i6NLuwH
+O/jOqoYYvnIDY4u7fA69XPrQfpYqmQDDzICID7q0hTn2RnE2bMpYqvlGaSUhy9dN7UIZBGXb6rJ
YjeDN/akJ8pkWYDPmXVpP0DlZ7NlH/tad6F8QR/HmDZm2/+EBMce0DK0GXklBMIxraT87NhN5Jo2
p9gtwoddUyuKk55mp1oCO3rHAQWtS14KbY71K5aDANQTmLGTxbQKPYWz4zfTxgZc3nLYs3g+t1kV
cDdAjuB5127yTFev4Q7a1dJPQHk/qdaBxQxo8ygDqnYD+1UNwW/kZppsb+nIe1RASXs2/VHS4zms
NcOM79UEXkbORpUdBQ6Vp0mWgIjLVumY3BTkxcXNjAk9jzLzQL2g7zoN2U2rFMiEd7IFnRY9894g
sqwHpwmGH8HCXSYvDiYhBZ4DWY8mhOmx/IYbDCVH083lMScLb5XJLL2BeP46jh53DYGLc8TklVdl
LLgHGFvQDY1T85WqJHdXg2LYS4JjHVG3DF52zVyZTXaCVEKoe0wFqUe9GQceuCaJ8VLYQOqff/x8
MXWVc8QYcD7fvYkzFa2pexRzr26VbehdleaIqqeaFzqjqkwCj01m9FjZrgxmD4/QbL5If6YjmwK9
U13xMbhz7cO0oYH9BIoXKqFr05lOSxWgVUNLBkl52AMkcMVIust8Ogyh+wJvCJn4MonpAVS2g8e4
lcScITz1cV//XbP2f6PK344qCQj4qVH6i1Fl1729pwOEsb77g+2h+fmT/5hX+tHfInzXLeysQbsw
p2eC98955WconON5aB4ZFWJk+K+BpWt/TiXdkB9j/Pkp1vn/xoe2E0YRI07HZxdiAPofeNr/KoQK
+QTUiLhncC7w7X4ZrEWO9gFFDXkIs/IjpdTfG2FNNGpo/s48568+ySYtHAkSAy/ayT+2vCVJT+5S
rh5CG/eTypSvkuS3Ff6iw29mon/1SXwG5GUCztE/Ln//U3ONqXI8k7ooD/1UDFAhzJtuxDHdb+an
nx747Z8747/4IIAEm8ByPs7ks/74QWNQ0rq0MxIA3ueiLD5IAfrI+d//5mOwbrICnvifnlHP6K3D
uE/Sk+LTF4UMFxe1NU5weED85x+FlpIpfYT+2PqUEv5868iFduuUKxrh+58V2gxY8TY1oMh/c1H+
L00wCw/LAVyHeE5LBsQv9y4YkdPgLC4P6QRHyh/0vU7Uk2XoJznC3vn3l/Ur3PL5YQ56QmRvABi/
Su+hWNa8m7U8ADUC8nGUHHJYeavayN6QbcFkdpHIE5/e/zf3E28aFP8k2lBq/nGF+G1NNwx6eQB6
qL8MWA3A7TaKJyPn//37a1xu2M+AyOc1AomwK+ARx1v9x4+ah3zQGajSwRia9oAiQm8JaIi//PtP
+aslD1PiX5+yYBs/LZCFYTEaDPUO5It50JLUEzGw4kSYwn916376pF9u3YTkvGYgzgIpB73xVf42
I53Cbua3r9enVcAfbx1BRGHIyggi1/6T2x3hel5Y1bI6yNGuN9Jc/AM1Vk+3s1vpbcTYfWNFrbVr
YJ4czBZTnrx0ImoZV5zgRUBQn+g/tqHCm6dlEPf+CSMHeezgB27idxYUHyignGMyW+NFBshZUFh0
/sqOwJgIY8dWMyX/mjbfZjyOa12gmupOt5H9XAQ4mnpxHr+OFQXKVGH/SbI78woNu2vKWc9FoHyc
HfXAgBvQDQSzobbs+1Rsh6IU254q6QtB8e4Jg7npvYnZ5a3e57v7WL7p3K2vkNGM+ToNwrTGKbYk
xKRIDQiefB/Djty3KuaiCyQVuzpK5A2DvHrTE0ZEIKETx9j044KggLF76OUxlXFjMg3LGxB1A9np
ujK5uk8HIORT/Rpygg2Bgs0lTTKx9X2OAISSeOpAo+zXI85SJ5egn31OhX2FbgLjg4pyBzdeAxsQ
035O0tG7UomVvyZhXT75E4hS0znypfEr+znm2uUqmMBGZOUOM99pjMsVXH58cBxH864rsouylUEv
99RNiFEpuqs7qHv9a8ytuUrzRt74Q/5hWjzTIfftZ6xDPlQ3xV9wLauP07I1pl1XX2nMSMFqKDfh
Y0dYet/mma/uc0SSR3Z0TChHBuZjgrUdZUBGDWoPAp4bMuiVS6DZdYKoBaIv/rsY4lvXqMm4iUPp
CSaTE2j957IvuwQ9mxmHZ7RsYku6MZc5pNBxXbjpVSOTh3C2lxY9yIrXaIakVzXYhsVemjPi71Gq
r+u59ct9xpRQEmg/ymjjp/H4NY3l/2PvTJbjRrIs+kVIgwNwDFvEHCSDM0VpA2NqwDw5Znx9H1DK
bpHMIk29rlqxMo0JBgJwf/7evedq3oaBZeNip8FB6Nt0DM41ZJ2fXK2Qd0x38h8kAZRHPuO0KZi6
LhLrem8hJH4oYZvfmfhwkpWkQkdFjTwmJUgi6sstgeTeuQLe5yOX4itogzHFh4bnGYh7mGqYC2zv
oQHstK4sZLCr3mKLmyfP5bRT9Z0vs6GKHlrCxPtd5xbJkzcAWkev119AQUfTE3u4iJo+GKmbvf5x
VnO6k1XXZluwJ0a8Ba5GmvWMeAf8FOEg5EmOqfh79qrmmzHzblkag791Nsjmvgek8TlMkJE6U8Ya
SiNM+op27RExGrgp3CnaSqR8EzIK0y91aBRHImQKGqggCtH2/+AA4qHbwWzLH4L4PMyntTY1nEci
5AunkJwXQuwyb5dofEOdydaHyYDmmcsJXGJKvk16hbUuqsboe1F5cl+kNv00O0Iub4nusWqmfmfm
JcpLr+NBmDExPfOKG2RIfq21zCBFtvNU+L3tlLOOmvEWryLygh7j8gRGkMz4TRdgdWArdK6jjmqC
YfO4WWLtL/pWeZsw5T234OSjpXTSTy7q3zOYm1t8X0to5li1K5jMJC0yJIx9s814qFkVCRXMEJUU
XeJdmhSVjOl469OOoJ8ePzZ94mTazIrVDUtHv3vmHFcWn9vIk6e40dxLd0jkUzY27rXZt+JUIpa5
S8j3OY4dT1TKgvql85BO6AsXui/4+LIhJdTP8SxctjDSvjaaQqsfNqw5kZW618KGpmnp2ROWN1oc
ivXDjjTneo5RnRr4kteBg13Wl2bnXgdlquj+daxkz5UWvqca7xso3AQ4wio3unJtD1xa0Zjbxw3J
uMDLh6+RLAiVzQo/9BqdJxihk4qzSxNG9jYaTJcvIa8um3qpq0ujPMsINmMlryPibXJhrVKHuxMH
Hr0EkhshubDqIlL73Kau+K4PrFb98oxIiNmnNGjjUyLHcNvD1GGNo5LwNa2VpySU24ZBy6ovFZEy
BK/uyC0ZV/1sl/fIibzL2QkKHFyOWllaQwY93zDBHLpS+5Dd4K6HUozStiiAUHT5ddOx9mghq8fg
8dKnPfiZntSBrYlrlE5gH5/MwND/9kTXntFqoR4tu0s3bbJ9Y+v9Longp+ZeqF20Kr40QY88aknS
XE5j1F4Eyfwp1s0B+QoyNJeU3J01C7mfQTHQTibYodJUcJWln51a5WsGsD/KMAhXWI3ueZ8fVK9j
a3JLDAxhjpdNN6tLa0IDwbYIP8G2/iadFk+yw6aHi552Whxhky9YeRXE0wc9dxEs6QLVPphKuiHP
iyxM7mo78x1sOXthH7NHtDeuVayIjxq7fW5IS+1odvsGrVgIjkThYeDKMhazhENezSOSePnCkiLy
fah1DE2I6TAUqFxhkq5ncqIqM84ZhKLeR54x1Llf5cZ9kxv5cahNYCXQVyv6y8gViPjo1p3IJyOj
DTaWjn02DQZuBDafDGyjDX4wuKnpZg8MCJJI21lxn0dHcixMIhnQUffuEVkNfObA7kziPqjFVWf7
s6ecH82URK7v9mn+vZIIbUQcOoeRHjZiw8kD+UeQCHm1zci6PrlOiluxVW17VdgOaReJ1XlEQ7lh
smmrSFlMTjvRM/UFeu2meoqiaMxuh8Qc0RMKm0YTxTVih2rBaBcLgR6Lxt+W22EnThAQTOSAWVKL
tsbC3mbh6K8h7mmL9V1DjObkI3u1Me14Tw3TLxOmxR1JHnuj7lp64sFTGsl04wxGujEWERihEtg5
WmM8kcmBGZsOp74uLKODmZmZ84nXNfwaAhTr/HSh8WUODpIk07QDUcK6u3XCnPXNslm+rZDqhNOS
NfiD5WVyXfGB9ykTEWY1k/yIgPI8hn5RjAJbQ5Gs655k5CqsVxV2M8+h1TV6tqczxXpjDOTrhB1W
HFdRJ7SUlqfJ1DD/GTN1Reqp8owXXp61Zo46RXgfHdTQZ788Vyx/Dx0CSMxyOey+PqiFBuE2LKF7
lYsH0rzPVMqaOjjg6rLuJpjY5t4/Yrw5GXqEgHI0BOezEGtej0dRmsg8pJWI0YwirAggl4qC7Ri6
a3mmWVN5eP964s2ZZrmgA5oF2bYJ9vrVyalQFDjgyDMWFNwmPqtEuY4bGCJrxNxPIHy8TQr34dKW
7nD1vO0AjRH2LjLg4aP300iZziQ5AnW/Gxv29ff/vuc00ldPBCBsAxXWont/cyivxhjOCIb7fZTn
1rHrm/xHaRJY5w8twQH5Ys4fNxmOm8SPEtGeltwuXwCav6wEhTYyyidKmeLoGqgbJoOTZxNXyIOz
qZNnloGIuFCJoqMPnZ8QKeYFLRPxfUg0wM4cObhuLALMb01Lt55MG/aeT64AodeacK7RTrIBB8R0
PuhxnHx53hWLQvfc1TAv2dvv3wvxCo225HMACYOXjQGA7Ow3HLYOdSq7V7pv7WTxPzaljzUU8Ipp
Pda46/bM1hGqoaLZSuxDq1C1H2Dm35yziZO0XQPB60K6w1Xw8gTcEnlsVzGjLY/z9k4S4HcGPeKj
ZeBNx4Kr0KgwbNOxDEDoy0vy2zm7i7s+sIsy3tsWxbMdsnAVlY2BHBULuc1piS8p4fDABKx/fP8e
G2/vMSUK6goXKBrUxtfcN2haVq+yIdoTQhQGjPDQSGlB4H3JO0pjrK5yuvQ06T2A6XlIvanG7isH
fI09+eJtCYR5WW/JXKix4JpIWirKSXK79tTfDIORjH0jJgDPphY0HFyf//r/9qs/6FfD0zV4SP4z
Q/S+fYp+b1P/+oVfbWpav4Qys/G4rDBycXr8b5taCPihi/tCgqyDXmWxQ/zy1dCm1ulsYxNnTf3V
n8ZQo/M/U5f0rn/acP6gP/3cB/xt8cOpy5oMxFIHnWZ4hAe9fBGIJibUc8K34RWzNoNRGDBgbnMM
Ag+shuYhHceUmjcMqzNUxc03MfFWjpzAr6a64JHjEHxmVCVE5a7zNnksxptomuQVyVI4Q0CzjHjo
iIvgQM/0OM9tKxhuNGcai3qFwJN+130UjB59tY7qjjdx6NET6VmgERJq9VRsrJ2YYTkJlO4PkwIn
7va4cPWxP4ROJwifCxxw9oSfuHV/W/Xc5FutKB2D+JfIwL6dEOp1xr0kr9hNg3ExmvfM5CsCjRe5
zAIJnqf2RuVWvuqGLD4FeR7taseYTQwMdnBX5EZ0hzTM3POhSC4hbOjvIcpjQpotVaPtjJJrkGKn
dlT1gUlUuCUMunuCU0i8ZpNzCIDxFUN7wYDsYUbJHEgCM+71Y8IsT1LvzemAzGMYcAGdYWvJC7Fa
sr1OnIJ77TAO5TCt01QLp1sNEe2sr/UwTcJtYFXScHZGPJLl1dNGa+u90MMAso6fp32djjd2hh/8
oiI6r+BbyOFD5v3P/f2/K8IHKwJP3CLV+88rwkX8NYrDp+L3VeHXL/1aFVzjL+xeVGGY6YBjSpsm
7K/hlaf/ZeEe8qRFO52Jl41n7J9Vwf1LsE/ztiJv0xkt8Vf83/DK9uSCn6P1xTbKuvEHi4N4VZvS
hRamaaGGBQBrWfrrxQF7LhaArBFnBVKIFigN2KlxryStQ+RYhY0XK5ry8jxJhTZwCCZVEPlbBCKg
8Sr55MQwawTa9GQ5MMnEnieFySezkrPQWBhkiGPZbQHv4Cz77U7/y+hoWbZ+W9ZgrfAHu9xanVKC
9fbVsuY2vMmBmoljROF5IyIikiQHt/Opd3RG0xO9svcvSKn+5pLWslhbkknfgjp9VchrcWZWWleG
Z8wpznFca8mK5C7q2MRCZI4tqtZ4PZWO4nkggWFcdVbvQNG3KUW2MoxEyUqGo86fe4e7wspDZ9Vo
WWndIsaVUoJMvooWxUdmiHbeWUFRniWNCBRmjYKqUaSBsv1aQehbybFDMx4OBfdas/vxBmQUnSCC
C5/aoiobuDEul/JoUIYb5QRLG0IG2OcHW6NPafONcNxum67bBkRRgkHD06aEyUMwmBTjyuRwNFma
pzZzW4mTculsrpwwnkIylr0h3NDmHa/0yMqwvEShcScQOMEbcxo+W6OQMWvRNF6F9sCfMRqxO25M
aVSfjX5gv7EBUESXY5TzF4E6Ng8cg6LxXmGSnGPacAhhjSQSzZlRMqM8sX462tZ2Jrt6NJCTRMdW
NTx/IdwEGuyO7G9mVSAZMUnh+lS5Ag6fabTcubiBBowNohzLg6pczpy9SvmlwEYTSjeh599WHciu
DVGv1PTjXCND1PQkiRb5HjOGUhWLWh0XB2j4tJBPYPGCh26iC9J3gIKIcgGns65j+zqi7Qxxpqm5
SdDg+BZsi+H3Y4RPrtpbM7SCDffR7FYyXsziMSg7fG8SveztNJd8rb0hDXEWgvqLjvPylTjLzfEI
G+D7q8zyzKvZIbDgtJqzmvt+uIig4F1rro7thJY5jCY04i7CP8JXNw1cFnRAGJxoOdjO4KzL3sg2
uLtC4sdrsbgbxukO3XR7oh6lW5MnAZo68smwZyWtvJim0H7Qekechr7KrsiNDZ8M4t32jJIsdxUb
hfNUsIl9qkwwN0gWeWSjAc01WXOtu4qS5ZSfZwFwJWO0JYpSSCYPGqS29tqAGkp2aO/w2PTK4fYO
cW6rS1g10tw2MtSKbJV3tQmyeSI+aCbMiCcS0FM+8t3FJseGH1MyddVnfsyTH1BAx5s412l62kuE
XRnyjDQoeLoVvTRxh1OVrydL4ZL5GsHLNt6ROWOw4hBSxJ3h5QKJwEuZkhgSbBsdzNojeMHxhvM9
L4I2O9zg2KgMe5eihDmT+LEqPxgbOoB9whQjCYzxinFmvSeJbhrPzaLj1jukHOYb2ubJ7AveNjLc
xoT74niLTaCTdCAABhjqLp1nTXvQOhLRz1tDaepqGnG6EEVNouH9nNNYuo8tPU9vApJG96iOKU/A
BJuHGWZE789Tzr2ky8S9HPWBg6jnhdwIptJqH2Quzl+LVSU6VlQ/5ur5QU6prcZtiVNHre1+eSla
hfTJHwdEvyzmpXEXdxo+TubRkf04Zm5nXCYB8jTkhOI5MXcQAAJdjpPuQg4Bkxgm494JQpV8UUIh
KfZlh+3MDNw2/aRYIUSEUY+k58syLwrb5bSjBd7GyUKNmKlU8F+iPE6OTQ2sDyGSEqcE8tL4ye2C
Ov0uncIw6EpPxIdvcr03jMuc/Weu0SWhCj4EhQEcxSfWWtcPkWHSNaTUZuKnxaGOMXRGoRaH7qkA
Hv4o+y5gsCNunT4cSWLPy+4ea6+2QYcfQTCompXZhdHBzLwA1y5pPH4e9+TsmGKS68jJ5Z5esD1g
AE5qLWawRvNpS91mF2RyVxNgxQziWVW5+kMDHGxl5voXjeav38KM9NOpIPMmGkZ3L1Ij/DtrAuf7
GJoBxj1VXLaZfQ5stp42aabGa7t0wi/S7ItNzia15iBo3jCGL74IAhK3RkFpuKK6BO0CD+TKIyxk
5VQp/QpjTrOLuAqzeyNpHN/Tm3Y7ay1NwX4ka1YhsmUMXV322ZyfS3qemw4t6jXLOuF+Xhfd9lZ2
NTj6mOxU3VjbeqpH8EBlseuBId2GjZ3dD7nVhFvVFtiI2MCgkNUzKCYv3eJKh9ZaD/CcM4d+btyb
5R2bTvVYyLyK1sncFFs31stPkW0vtzZHX+zasitWkA3JGLRHE05Qn6/DwGl+xArYSYZjY2/MFMkD
muuTDBvHWkfwvybMQZQD64WSw4gmL3duVk/L3NssD040GttQiuskKKudTlm9VnzGRySX9KNxudqH
go5Mv5lypzvVrRXcelVk77RmTrcS2tFKS7TZ3U6TbZ80+DmkPcpprxfFdBg04R1m4DKgOZVatQjk
V3U3JShqG/uuj/v5m65nyRmEY3LfCuVl6/crlDfFHFgHutDOc9fPpBv38qRXl7lJnC+CyLGtaLAW
y6BnMNmELI0hEVa18gy8pdq/f9VX7RwKMQdlFjSzBWzgQLp8eVXyriInGqR3rBEZfsbDzMJQtQY1
xvvXedVkfL4O5iObctkAQPGaMw8x2+4aLwyOFpMz1lRdsWYvOnU5BiwYf36xRQTC7RRoxV4HCAje
YS2kCDy6GePUctETPyuGtJgz8PuXelvI0jXlkE4tri99gFeFbA0StNJG3T6aoKpOxaJTlQN2AKZj
5VlDxOwHT8m/XA82OGETAvQHcIdXzVrhlry2WS6PM6mYDz+3IHDH7BiyWOasTTxxe9//jMuT97JY
58MtnHD6Inx5r4v1KQ+t1lOtdUQFTnXloM2OKUvoXmGWWHg1Foo3c6XlPT/rTLnGP35IkQZI7rMO
sNyQ+qsPXRZWrY8ZPpeui9V+GJC6joLGxvsf8+2rwFUcgcdraQFxMnn5KmSBMRQBORJHAHxqP8XI
lx2XTLY/vwoHSpfQRBqcbzq4dmsatdT4LM9aLJuUO9BdeFzev8q/PCbktNE4cjntLICUl58lrdGL
AO6RRyNAYA8vjIein0CTbBB5iVNbjf38wZHu7frFms5qwseyTH56dfugPgbTkNnWUSNW7FEgRkew
0VOKdBkThAIPgOGTq8Qj8v5HfbuyLFGkJq1a3fTephJ6DADhs0oDHgdvd1AuycM2Ero5wXXx/qX+
5SPycCB2pAZHz/Z6sXTw2nOp3EAxvmiUc1GezQ2aicxaRmLLCW5cnpr3L/pvn4/cFRepq6Tp/1o4
2uNjMSPPFkcyapkCLU2/THfpgOnL4ef9az331V++6h7dCfhVlkND7u2btggxdNYT9BsNIvNE5BLc
laNnN+CX1akE8cE4daJMHgfqOtQAU3PqazzdW8YSFoeLEgkDrqNvAmk3VedcoAhyU7vKPrgtb59w
jGZklaOgRNMoXotPi1gOMUZmnvCcoRaxPtgSFuZZ48N941FLPMr6D+7O2xUC2TFv1TKcQPn6ejIQ
ZvRLAva4o+Zq1Lqja3J+aHF5fyOYhi0TqtzyvCexONVdVn9Gmj+LtRl7403dGHW2q8NuXni6uFxa
HGfRH7/1jAvRUqNcJTxTf55s/DY10eH7gn7jrc9nl6Jbl8kXESLfaTKziNH66x+1cd48m8iMl7dh
yRz+l9SaGoYuRf80HwGMWU8Nrr7Ef+47s7NzGn//9v/bxegbmYy+iDl+82yi7/L0sPam4xgitkkK
eCC4EznlSL3ilPT+xd581XwypgGW0OFlsZwZLxfQPNVE1QT6dLQDycEyjAnmgDIbcUp8/0LGKzss
4niWy6V4QOHMlv66MiI1OR7tyhmoIFTUXOmc4bqV5jZteh9AaW3OqqSnE2KFGJsi+tojJxLHVEyX
lm2wrGnoxyl9Am3gsIQCAbPd7CBq0TWbVhZdL3OrZ0v3Y6gBOO4G5tlXbQF8If9g8Xj7/RBtxpSE
pBUiNt6UQjGpkZUDM/RokDe5Hhgjn+Hui3ehPv1x1WVLEm9si+EgLb03I2ts4Ubbj1ieFHMTbEQJ
n78uIbdqYDAJ1B0/7B8uu9dvCyNTQNZDg1efkQ6WhNffUjHnpqiVtI52PVrfbdvoj8oKvIfnhojt
NHR16jkDZTuOxgcrnfH6EbEW2TbybZMrL2Nwab58GK0M1RPiO9D6UHDyGXCFa6fAvvDNm2ilxsD9
G4Nzaq37EgXKyQvRZxWmCmMysyfkXeCppxu9y+kizunSr6mVsxwsOsXPz84hldtNAgFDxFdOO2kF
/6UhJj0akSLaldQ1y2uZNAiPlscr09gMdlOrRHXswQY3Po6r8UoOI62xJkBRcpbSOELUVfehs3ZD
dCkXUtdStYblml8PdBtOym41gNGxfVVOxC7uSqdAcdK3sGl0B2TKOW1pvVg1juw88MaqOm9TmK/o
X6sZU/ZUzxyg5/iI11esMALKDpuuiGqIPV0dy5bet96DKTLnZPFZZCKhedRVIhPfBnDANMU1fMFM
eqqlGQogJLrqp5GfHRC25cEuaVGiI/SCaG/3Kaeiop75t3Pt/Co+oZvSefGypa6pK961qCDC9wfd
cqAwKbxaDu6TGr30ELraeFONcx5dIV3MyvM0rPv2ukERmK/RGPJ2lyKv0ptyRuO2Vl0r6i0akfEm
1TEfhLZdpjcok5pvI8KYmQ5vIufvJlG61oWqxdKKGjK+Ziyv/CIfXT5J0A3zbYXVAfGGkVjn/QI7
oaMBk2YbQxIdt3aFL3tNH4TOFXmbNMLdfAKtj6KZ/yKpcgEy0cEsDvWYdNrtWMZcuk5ndi1PR0tU
+1FmNsZlMfSyvRGxBpU75XGJrjiv4twVkwOCBE2xdeh7RbTLGiuftpqrAuusbbCEyznkCSqg8yIF
d4bYObfg8w+HCLMrWRqjQGNXqoyellt1zbwbM86wPoINuoxIgkZ1JwoSgvEfSx6wIsJwcdJixd7w
XAfQs+fpw8hLqyGymcsfgVJg7Q9ohLg13bZy/OG1c3CFTR+t+3MLTmYdf4wZjeLOSgz5FAdRFEB8
bXBq/Hyt7EXHqy9uu8GBifdUgM5VNOcncSdGEaGLYFck7hSMFmp4W/IU1e7iSowyyX01mqVnbiZN
9zd2BXJvn2e1P0czRO89BdJcConQorZzSwfpuUiWTqyiPe9XCcefUeh04J+3P8fuaDJG9K6cc+kw
j/BJzRsTqMCp3pwhPuQ1zSuNSUM2WdxYCyCjuU08I4yvm6LmDxE6vZNtlRnEk8+iHr90o2NqwIEc
maY3bklg64UcM3FnJ0lhrTpwfNN3V2OSscFBYljXk6joAkcTtbHJ+zc4OfsxYwCg0xHtCp4Vi2kO
WnHsmc4nCvO0RbdCHhqyjgwELKSlIEDJtWIJl7C/VUO3fspMpEV00GaXlgQS2GOu6yOtNjrkrUuD
bO7I2/654/93TvrBnJRK0aC6+c9z0ofvKi+L9vcx6a/f+TUmdcRflmMulSCaIOabi5Hv/zx+EKTg
itJespEuLRPUf8akkEw5ZxO/ClMZ98dvGgp0FRT27PAM63Dlcar8kzHp61KOUza4eZpry6iUMeny
73+ril3Rd3MMAXPvUlT5OTwQn4zgj/xHrwsEPI4UwvS33AXKSr/k5VWCrq8NE5HuvksKrLKkHiAv
HSHoFVQqV4SbcGyba7bAkoHc59++j3+Zpi7f14vqZLk4Y2haUdw2juCvPiJuOHIkUtfbh5ZHheoo
qEn9SMxqLnVILwLWBLlXlec3RWyum3mKv48ard6NrWwTkOEyouHYsmt7N1uZDEKPBN9Fl8R/MZhN
MmA37aSwvxPZcNE1TnCT29mw/n98CAo6jw6MThX5GmmjK6Re5FJ5+3pGbTFapFXlWm4dYmeY7msT
xmMgUgatWo57Xej0DoEvYxsoSQYjzsMjVLbgYFou2Em9R//tLZb53k1BIRBWvXV79PR53JFWjXMZ
1e1iUH//M7wqgRks02+kVBTL0cGxXx/AGsvsOrY9b890C8IA/AJ/pEKCBf2RLPXV8ffnlVzUBfg7
wRK97hZLZpuoXbjSM1hlenZD2259VC0UDegaHx2+Xr1Ez9dbPLfW0sKl3bI8gb+9RIZoiiInpHvf
hzGgXcNgzNghZ/vj+8eQngnbQqii2/iqbeUplots0Ny9oquzo9f5ozK9eJ827t37F3qWKf5ez/NN
MYrVWZiWdeHNopCEHGMGnkGGELA6ZgeyBlg3ZuYTX9yUm0AuRITvvyzb9AZln3sOkTIluwbaRAQA
/owRTn2tsA/Hvt1D8ahETIHVC3Peh0sXv8yADsQ8m/fUwAUhSgRFaT5qJ+ZZz/SQsQK0KVwj3jeU
z58Ge44/6Ff8PAe9+JRglpZeANSvxd4nnZffWkCtwiST8Bak6ISbhCU2+jBoDlqt0m0JF86Hyfdj
zJS2loyofB7eZJ/lSQdsqGrhkSh1qtJ4WMZdZKXT/v0kjDQ+SW+yvjjU+J9kbW+IATZuhZfXmU/2
k6DqCbI7Q09JUJuBsLQ90oAoLIx1gf5gl4ZbkfThF5azdG+3UlLLGXLPJAqlmu1FqLgCY2OGdrzX
Cm+CcRPnG5RiYteYpXunApkcqN3zdSHqCJFlGHyFj2+vUKyHB6ua+8sqE0Pt97NjnWONyZBe2XKD
txH6oUXupN3ZZbZqRVjuU1WmDy0YU5iYTEvzSbuUXjV9IyakYRwagY5PW3MnAytBkmFHxgpoib3W
nNm6lpGp31GX5p+cMEp/VCLimJHq3gQuU0WU40O5COyKaHx03AIIbm6o/eKQO2CnGc/n2rMvbULk
1q0bF57P1Iy0kLao/yYuRT7Ry9loI/E9UZB+11LNvWCcrqHGj8ON5qgjSj3+alvUlPfeYey14lQG
+GiMERAqRBul+ZpT7PQqOV/u57oEEb+i5aH5CFgbOHzmZxkxrbPGSD+EaZ6fWwFoYS1LW6pCIhlO
ogNj6099BHOG/WWV5AMY5dJzDx0hbk8qsJurhPtUHIhYIuKH2Lu71NoWUcUT0TMcZfRvPpV427aA
TbW1WY2gPwE5q/tiarpVmY4DX81IbPVYhvth6gjcM6+NALwXa1t/aIFS+xMSJ9dXkfHNhH65Vrao
rifFNBRn30qDhLLGWohPJEiVD4KJklvXj5WxzKBDy6ILOIa3RUIUbmh/icZJ30dtq98EYsYerGzi
mtIngyn2eoDUxHQQVUhL4MnWVEqcO2M3HAsJZKfs5xEXJ0jojjGxD5Ik8B1Pi1iiumXqXCQrKynH
M83FW5o2I4QSzQ0+a1U08cfQHI2M1CIskCQ1YP91z8PVI+dgG0q3zLJt4iPBdq2JtzF2qmm0MzmX
5TnSex0upJzQrDT6dUf2g+sXJFEavm4k1eVc6nxDohH12TQJ6xAVY7YXZgxoq+R1sbWp1HEi1oyP
u40xoEZn1sfBp40C9AVJ8VX1VviYBKL7tnQwHs1eDcfcdftD2nstwJLKOleoKDBSpcEKOmF/6ATv
lzalMHUyxCVkVyXoAQ4FSMUl8w77KSP9kIwmbR7vrV4vtqZuRAeMkxBZMjCX6D0C3zO7eCfsujiP
x6WtRkadL0v+L/KNlBAwCNlHrwJgYpfdtNNsGHr1gv4JElDJePSG8qRPIbagiqJg7qELqYX9U5Gr
uo5Ddo5nGKWhd9DZe7BQfGJ1fOYLQr5J10aEjWMG4Ptp9gbrkp61fppive7W2MvgQelVCTV6AXB5
RL/tpyRRXyMHz5ldxg4gyLY4L6RDdp2+YNjLKroESEV1srCPiKDRUcl60LyCbMRc2An8cAwI05ss
tIDwLcTOVKeFETO8vyKzdSIEDpwYND6IRgtrrmwbmM2xbL49x65kCZKeRPEhcbnOF3ZGuOeMA2E/
TWZ1MiPYvs7CESNDm/YI7mkgmmUBxk+BZwJkGl16C7Jc0iraPMOqLGmFmOGqAKqNNS+wXi9rPtFl
gCOlEKNAjfD0Xd+3fCTNxmPKyW1G2Q77dGN6kbwUC9+aXJp4x6QYyiVynZXnQHWnVgErFdieTx2p
8FfzvArQ3T+ogfuHGFTfxkQ5dkymDMortY2xE3pe70A6YuBR4DwnLhCttYydl2hpTs1yiuQXuM1Q
XyFXtTdAg/kpDTu4c0a9Vk4kHumJnzXoTnZOX5ew4xfABvWieSZHHUYMi4JQnXnqMaxvq6geD3kK
SrbPkmhbkqW1KPfuRKDRSWvb2JfpIDdOrJNrWni9n0ZYbxUU5WjH7XfSr8py6+icc2rd8zTLlkZF
0U1+C59nrUxDBecehnqiMsepQSboGlZ0Gn8a155rmP8eWD84sBqcIumA/ucD69X3omh4hJ6K+On3
U+uvX/zn1Gr9xQQP/gsyXOpnfvrfU6ur/8WREf2wgalgOc/+dmo1/uIfLSEXmNOQ5kt0v/8o/0nZ
oKhkhAwt1LMXpscfiHuN57DvF8Ubh1WTd1Y36GsK5isvi7csN5mWVvq0RzGVTlghy1isMYSbJwMc
gbfxjARdV55jcNoOrV3jy2wUST5LRtd2rtVA8ZDp2pK+1+LbixAys/vz6qyV97Xq24DoOBC2+ST0
tRV3o/BncqkpE7WGnFkx4Wq0MwNBmNmQW+bMICF8g64g9t4kmuH5G+WDAhR7JPcpOtG80umdzvN9
YGhm7Ftg7TbKowAhZCuvb8MUn9keyBpTUoELl7AnOpg0Skt8vCXt74F1F4x83o0wZ6NiH5PT8F0T
Ivw6zFp8MfI7j3Iia5bMOM86j5Al0pp2gB/6jkkCF0q8kDQDbZBXYMizs970ksu4xG3bD422E3hu
V4FOtKZfciLfuEOA4M8BYreS3JTVOOKN1xQLT5bnWKC9KgD2mknzntmeuRKak3IJto5jgR1pU3AI
36NjCzegej3fii1xJE81v2o1097CSMivOf2V2C5cdQlz1TJoCaTFkVK9WiUugcrpEDlbxpvEYio3
vygcfLObybGHyFdpRaRiIam2Hac9JwvwET1leyuahoxOV9FYA46QoMzLOzfdFaxuD+gjDILyTJeO
HwI+fM9BcGGh+l1Ppp6u6PDMF1L2zY1DaESyITFDHpEl6j8agtA2Vi4IXbzKvQzpFVsRQaD6lYXc
oiSfwzBPgkSCz2KqwnuVm+Nl3yQSgJy9QYzcriTTMt+J2nxnUoEcESmxBlZJcS311rpILeNTPFj2
OqUaIY+xm7YFRfst7rt6Y2sy3w96ThSoaFdpmiQ3oMr1y05rnHUwWsMhtMtdmoCPz2F/r6IOGEmA
1nbJ2SqDfeIFctvZOfmkw/BVBJ62LdFI0nxsM8HMmmYj8aT1AUx47s+ZZ3LikmQhm4a1tgt5XfK0
rZDqn1FKRYuRnuI+ah5pSNJkHBEtR5jxfDm5/JVAiFZhF2LHxNZyzPpIe0QOER6qLKpvZFZVF5OF
kMpxm3qdoJ7mXEToTWap6GT2Nc8Njy0qNXsydojwUY7iFEPXZQXpqrI7uWHwNN5MQ7ug4mKrDHc2
+JVQ3DPiHONtQ3aXiRRTzJaNI3+Iwsi9GWzipSqKTc/tbg0jlcOtxH0uLXqwaSQehMWzsGEOHJ/Z
SneuWzcKok+jNVNwdUxEzC3A1kXMY8cT16ff7rmT8ckzK6KlsmQBzqrAjJg+ilKTj6NnFsmBMBbG
3lk5J3yaRIdEuGPrVv1tHzOlukW92rH9gZpOTOi1ELI/p2mr5mI996TdLmRFaBGETXpw6RtjZGXr
4jD8nGPB5pRBwhffj1YicTLh8OmbEW05mEVCAfn4LohSxM+4b1yYwWZL0MPUutZnXN5D+9X5GQbB
PfI6ethdWx4p1kxJoHPAOQ7aVpxrgH/DmODLSO9azENpZxNuWSMyoGdP5AUvlhg3/92pizZup492
aoosWmT/eac+fe+fvr3co3/+yq89+tl7R3uGlir9i2fY2z+dZbE01/5pJePDW3Kg6LhZkoGw+G1T
psuMbob9miUW0ByKlz/YlLG4vuy04g50lsvQAWOLx5mw9OV+64NFrTX2haoIuw4a53/YO5PlyJG0
u76KXgBlcMAxmcm0AGIORnDOJHMDI5mZAByTYx6eXiequ6QuyST1v9DuN6tNWpGZZATC/RvuPRfk
pXSOiy0MNMprQcxDWjbNZtb1CcpYI8JaNOPWXJNuy86z2A9W19zRRw3WG0aJnIjBok3PzTzaMrJ0
MzuboZXLN3uU41ufA03ok4XPi0ZvE+HFG/E69IpQFZdYG0LHF/E0QJ9+r8Z4vF9ZVc7AMyuusXxt
+Zw1JHHvslLmB4/Wmdo+Byjj6aXfu2w961Cnas4J5WJ9BKQFBKZcuH526exPySGQYh02aN5hIQ2E
gIfFkuc/G5aj91nijGU4IeO/j2GfYhAiz8XcEIGyENo7Z7l3rJdWkhophlnvOwAOJqxc1NMnRGEL
+c1OsxyxBzhqU5bLbJx8fkDW9vEKwaluIJo/Wr6uHwOpkqdV5eN9U0wsv7yi3yCA8JMoJjRqj3HQ
O9xurCaC4US+CsshOJ7+kFcbyEbIaC92br1ivyXsXW+mfxjwYuFkw76MrcT29r6DwYlxOQoyc4Oo
v63MKL85++h4bi4/PL3GUXaihnakkyYlHom6r6pyoMaFUczfO11IVNwcbKT42QwngBxlMemReTPK
AH07ybZBSCoHNZr2NTH2A1sKXL/AHlR8H4vF2I0xwOeJKgRpIC/mAIbnDvPCmG6SxoTyczC7ScTA
xtIi3jSyG28PDpxSErGddWfMCooOKcaAUE99PwzavBLQoHq7xd3YjdMKFWuypk68JXFqWev7nBVL
1f7sp6YviXfFtVDEj/954P1bB55gA/1/O/AuWVX96ur+72feP77rn2eeT4yfT92PBeBPNOC/JPwF
3h839qXp+n/6Cv+2TQv+IP+OSa9EX40M0mP/9Jfp0CYXMKBTQSHJquC2aPuPHIH/+xnIisk3mSiz
o7PpTv6EFPzLGWhjui97WZnnyjTqtKG9lq6xgT8ek7ckZr3NpQ2IdbFH3e6IEBVENune/jXPBaTx
kpkwnq2lu4CkZV1Fqw4NZ14LKYmNRqm04Vn9THwreS1nGNlZ4jrfR3DnF0KK+od1IoFnl9XKIdAO
ltEFR7KU0ejOgd4bKs0Pba+qs6dgBwOLeyzYiHwaE4k1Z5xdM5lSrtXfjYpIo1c7jwfvrlubFUp+
4U4DFJbSHn6qP42QVjfjM6MQIolity6s1Na8WzZ2a9qg4uzhHVzThG9rIPvuktsZ1OemLT29y3lv
nzkTSzeyLZBiW13E2atIF7zMeMnWqM0UVgWyGiGSt3Xz7MrBOnZen+6tWf0s0LhtMy+7Zfc1mQpH
LDJ7ZWUvC0DhB1fhBjzwJfaFYX1cElUGFpkqp+fzDsJk2wvjY87lHPomI1sI9B6iC+KUtg17HfoC
Px03iP4bZ7si2XwSZuFcxgBvl+gHTxyHIGhQ0K5B/I120HvWnhO/tP1i+Ucgh7axUZ12CoDXEpWD
18bqbYTYuzVsiyx1CB68BnrkFJurkxvUxbnXHqbSoWSHwJqDnorkrencD33iR0aiU0Yt7vrUVInM
zH2c4HTKBdlNfYvy2uonpm9EIG8QYo9pJONG7fwljg+yLq03vdow7NfOWF+Cwitk2CeTlx2kYfrF
t4yLoHpNfK5zczugV5mN7UQuVNftrUEtZncEzF2VYcm0PRMfSQdWmHeuoNp3CpzyHVdyo+V1BVPE
/C5mVwp27YgP5Iki2iXXV4J8ymu67Ow2nZJcXFHqMjdFv9P5YbHeuuDOsYjuWmPq6NnXYWV4LznX
PEbvYzK0FxoLFa7TGnpZfZXNiufeyfew3Znp5dWuQuX1ahjp4wyeJmz5Z3bJOrPDHpd3YU5kVntZ
vIvH5RlnSndsyLrYkn2j7prSMI/akfmujxvrFBhoJ3KkYduOaycs5ZydJLLs3eTXpBIVy3o0md/z
BhXWa7BY7Kx9MsFE4oUq7Y1I9mrc1ZXX9yfiRdURhdNnizLn1GYyOTe4fDbrWppb0on2WNGijjXL
Tq6a18cgcKw0qihpjMBgSabSKEnTX87avHkzDsYAJw9oWhNiumwJaTKlz9h1WBJGrDNJtMQ97mH+
P/eZwdaCCUiIZSeOZKvEAz+9OitnofqKue2PmKWHXzC4l42f2rw4fNgOjR4BRCI2ITua+MymgUzl
PDd28ZT72d0qYjRegxkxM3zJ3H5fmx0dXDI9dQFQ75UccN9cYBTw6iduGvmjfO2aZu8v80URnEYG
xzDvWl302zFeuzCJ5TcX9Fg4VWW3EWXxq5BA9K1qcmFmpsNzZlQXvxEiCnomDcSrcAhm/kVqgHaq
nHFl+YEI0UzIR5MhyLac2wqj4TjxbOlOVLwf7h4NURcZaTAc/Lb4WkEuhAjmgpPLcXlihIsSLLbV
NQ16BTDbTjd8KsRjkjaPo2Kr5PNLrXV1nUmJ/yhup1k+xB6Vi2LxoLUlnzKrcU+17tOINwx50KwD
QGTpm2l0tFXW/JteXxwSjy1Ol7H1IxxkoaKJgxNMGHvbcaw/9vZEE7i6wTFX3lPsto9YSs0dx4RP
ZLcxeVGXu/13zpVhY41ePIba7tVVWQMB6n3e703eqJ1ZNwPuMCd9suc5uLSziVPY6NnDlu+EW1gR
9jaQaiUjBbAUs9JeyGD6iaRvThcgUdCP1Y6Ru82PV8uPVGa0pCm3Q8MKJBfkaav+pQAyuLPKNX6e
8umiWY5Gs+jVKxbxV4eYmLAwxo9uDd7chKS2wXF5jgdNWmVBVpw17bqpPdau2jOQI7uZuM2rJZJm
P/ntV0XS9JYA+e5g9taLjr2cBzjHFVSmxXh2msm8psJ+GgJ9V3TpNze3yOcgtses5RJy0jIgCX7I
YMLGKJ0ov52l2vAf/M7ed5man2beOhhqY0L+mbv6P/I4EW+F47uMoj0+aoZkJeiNF7hjW4ATDCes
fueMjXVuCQQMm1FnWFCDOo3ypfD3YN7WY1r3h16r05jF+R6OfBYlgaGx/Rk7LjMm/3EAjQsYGMW6
HOSXNHi/iHsw/OvCkvsxLW9RB17bXMhSM6JlGustOZTpp55dGU3WcDdnDXfCVLwKOR4q0vCCceVi
VQEczrZ/HvEUADMqv0Ymhgwk3hSzt+3I74MJt84j6XjZeVwIdYHJtZNM16wocZz1OhM8QUpN3OjN
gKLx7GROslsMewm7IbHf43rQT2iY8opBHzb7rZ9zMo2lXT0kxgjwrG6p8HvuNU0q62GpaVCEEHpX
DXq4s0gNwTFtIQQcIIfEtvGaGtPteiaKqGbnYfjOdQKT/Y1NbXVvJnqcN3IpWNmGy6qGp0oZ/jHo
8vVEw/cqZ1N/MjUxkkNcsvbaOd5kd6HN7hqBgKzJdeGetbZjH3yVxvggUg8EnZz6p86pHqbKMBBj
Go/lkg73kLC/d2R274bZrU8EWH73O1m80IqdmGb0W0wAIynwRfOD41UeJmB0H2oV7RamQHu0Z8Pa
qnpM9y5zoND3NePCXPLLduN7kNC8VqZvXBKc/98gyE5M3jr/NxMrEpho6kIW4cVH7XvLszcZmLIH
/93OHR2RPut9o1HJNkbsmhEEVfVC9IqJNxkjQuARf27bcHVnODDTjjdMhQQHEvuAl5TPNT9ewpZl
W6qfus0/F9PwnoKgGr/bHT01rtYrzFkHriBXtqe0AEeXtTJFYNrKUJttcYYlVxOFMUhqhCq5CKs4
sMjMIyKciA0YgvoJo3FDIJOfDo+kdPqH1XOb7wYSpLpf5pcR6OxOBFmQRQGLtDsyan82uf/F6VwA
Q3YD2vV4eM2UOLuVHex1AFDTAZiwhS/KBYFQddNbJIikjoWU2aiVhWvZxtluOc2dEt0aFn233DHZ
DA5TLWby95qvIilFNMxFJh60HsUzB2QHfGGwCz90+ykt9rJK8CjT2HN5dUb13mADPCfu4uxQgWXf
bshMZBN+4d+ogYv9XKa2+ESc7H7KrCKFcu2TIIzZBBtYULZoyHPm0ByWK241CuDx5A2rQQwIyEDb
uo9pVJhPTEyZ4xNJR5uSygNiazYmaVTGAo3/ucVvvMvLMXkODApRcaHQikpCgtpgPcLw+4klzN2z
qP5EkNyEJf6z7cBKHrN3bTFodYKQi3LPO3dylOxDkjX1pqhrRRbQ8GPsJajRVQ9hRbI1KxBIom3c
cAfmNWnUFWEeMbsJuBHFwca4G6atArNoTtu4ta8qVTa2e7fdF9r1z1laguXo8W/lXgC2Id0VY9M+
teko96b4HIqUogl/8VaV8Ssq7jIsGmsTG9IGF6z1pnNalvcqPrXuUm29pjisFc9eCQM3xKgmotqo
NED1cYNfv+FIYZKMumoMuwYw25qnP6agv3Mp8nemz8tM8tUrdLp6S04B492sPE8MYzdK+EApZspD
WBHsLBJPcy8W9bGu5VOAWXtPSuFXUQ2vuNSJQHbXx76kV7F6h3wNuCJERfYbLZc0tLXTXox2Hgls
MaxvmNi6sGfJ8Tr3HYJkS3HdLQZaCYFoxEYao1IMiqGlkCDgNniFrgxhAO5BlNVx9jNvBQscbwUi
y5PO/DlcTEm09OzHr54o7uC6ymsrQU0PTfWbApg1c9pthVrrKDVyi7d0BB3Spbu1GMrXVqpsU8gh
2YETD7ZSUvBYje+g/FDFBd2AFS7A0HdoBpur68efZtcmmyCfARBO+fzYLEzpg84VEeAmKh8BJZKl
07Wal+FqmTWbj2aK1q69aZDN5Qqi9GQI3wR8WtuRN44YWgNvusNF+bOm5yDH9N3y149Eu3tPdMMd
re7Ci5HjVF+PsLLGLZSHfZH+NvxmCIXbmXeiU/qAtvOhyWyiYlOOyLTxI8zA5k5rWlzgFPaeVHD0
MyzYbKXOrBC5RJUJU9p/JcHEDu1s/Zi94Sseks+6znl+avtx6C9eHb+iP2FgP1fJD8MgQm0gm4eQ
mDVihnW3Bv4b0zKWegGbEi7IkGBk4rGJ3gmNyhR3UupHNVGhGZ0yo35YCS7NCbADpltPlGjGA6md
o88MaV65FlTMr8tt0GDl1eluQTV7ZOft/lja9JedQ4i042kJU5ttYzhJ2NpM9Mv3olZlvc0yUV65
tiQEitqGpNXVUJhJQK8ep97qD6MxNzfodb5XmZG0kbaIj0MKhCTWmgTYC8wENDq6eZ0Gv8A4kI5H
KusckHxa7WVQscFf1uQMrszdteztl3ZlZlYH92xA1EOVGeK3k3XDeU0z90TYcHuwmFyeBuJtd84k
2xdZQVj1W+uDPl5d8krS5CfmPdjRkcyfOrmzUcBHA0SoCxYMUmjXed7bNVh5NdIxjWSZ73pcQps2
Q4hgVzAUKltuEjgcIMfxv2Vdn2yYbxjYxUwixwdwPVrZW4vx3b0LdufgFcsnmc9BWFoeEJyCV4zC
9lINRXVo1XJ02hEMyDRewVlQWnQpYJc8+AGoNNs0vgdHpUyB3GinohRq183EfmzbBSCN+ewk7kzJ
R+e/kxa5fP1swaLFE5CSVX2kdjx6N7VSUZTjjuPKQfVYLLz1TrUtgMgrqJk0VP7ToAy5px1m6mLP
6n3MEdMSOmfmF65rbqKJjuG6dMG5YiUZ6lwRKRh7TjjkZWRgIWH0bTVwxLubGqZA45hLhIGtVmHe
d+a5z5v+1NX272YdLgsbw/DWX1hrdhWc7tuZ7LwH1fI21jnRbkGOUrIoJgRfhghR4fSbHD7SeZLq
IbOAheR1eUlc71vtB92eGruJZjRgt9XfrhLmPpmYeRQ9ijHtpMsty5a/ChAKIJH+11pryBz9ZcEP
E7ZLjGPEhrHT0GtZdhUhQa7CqU/59UjKcu0ugtXDqeyY8SGtC/hKuXYoXJbTxCc1Gm75tmyWOCMd
0ZLEPX6OnvrMPOfoy+ZhhmR0zBiJb2gjzxzR33Q8Vjs5zFvaLZ5kXDNRP3bAdtGTXpmgW3t/nhil
rFy8srehIImnRRlHXw3bdXTzqGngl9PsrNX3RhqMTqZp8ncWng3OzidrSRZ+o7Hf5u5E9+VPMEFp
CXvDDNcVGRdTgY2Is+mUEhkbOrL6rPo6eFSJwRvpO/tmatINBI/1FYfyg7cG7B+0sBjom7u+c7xQ
tq1yI4plg4REbwlpctRLGae/fNFcu9U65777gcQCl8lHL8r90Pu/23HRtLosHSvBprsrg02jqkgo
rTZrM/7WfZtHhZH/SBsj3TY3K82NaZ5b6OeK1Wdesqog2VQV84BUrJQusNFVrR7alAM66obWncHm
SO+e5DDrZFDXazA1BfyskcZ8bJaWL+ImByBFkLCpm22Faq/dpL0XTo171kSaQ/OPXDWzOZnzYtgx
ycHRXgwO6xXhseIVSzMQE7C2ewl5OwhRBLTHrGgwFHGq9SFevNZhwJ42OA5mqvL+xQCp3O1KH3rK
rjXyqY1sLGv12aVPWDg+rAFivwxEQwwlr5ETa+YO5A2adwPS7M8un728B7AfdEwtwv8vM/v9r/r6
Uf7q/utNp/RFccE5l/b/7e9/7P7x5+RXfcuN+tsfyEdgcfg4/GqXp1/dUPCt/EX//Mp/93/+l1//
3jTe89kE/p/XjxdsLR/V/zKL//N7/to/mrA/LTJ2A3gQJrQ/1oH/dLagyPkDHqgJde+GT2a5+D/X
kbBE4VcjEXIRvEn3Js7/axYv/7DBdsCTtkwIELhi/iOzeHlz1vyr8YPNJhtJ9koIkVAw0bz9fR2p
OR+tOF5IqqPOEHxkSq4hjMBOhDA7XxCC5nbFgZcQ0HZDbl0SC15zwVv6s4uZAoWQvhGkwB9DFpeu
DWdd3Xnu10pc9BZ/hC9pCPRyV1PdFN+zVTZ3dbeaP5WdzORWD/k8hJg5vGVDjzra+8xw61fmhB7z
7CYYxxMNSTtdWo3GJMV1CC+e+5gZsEt2O+7ESAwx2s/FuDMHMrFDGG8E2KtqtTZ8Rn+MgwVSipvz
KMfZXKJFEQmANZwP4QIpbRf4rLS28VRxtEs3zS4FvtXjUAzewWiH9jjWpeIjlFXz49gYe0sNKKGt
4PtExu8+NYqewj2pbz8VHfr32enQSA820wPgX2kgcNvd2mQhuGIB9m4GVNSU+bivkf3BlqZ15Abo
otWIORNC3nleZXMdBLdS5pxII+geOj0p9zwBOP3iFSFyFGp+3L6srl6PoLo6Q569Nplz5Mgi1BJF
h963vk6LrTVb04XsviKTxa1mEAI5LUOecoRRL9O0tw8KtCgOcEZpehy880qJSMcVIQkW1rwlo35Q
VApB0sJGOoqSgdd4BolDQgteOoHN/k9zqudptLMOMcq2JZ66Du4f7Ykx/wwqT6vfAZ3q74Vs8pvy
rOqcEtoWfd/O7bObixj/qvemJ4hO5J4G492U5PnJZWTCC9XmcUpdPqhjRu1mb9sifwQU227NjIFn
nObT/U3IF97Y2TyWFK+bRSPGAiAoTr7K622SmCySsyzf3wxJItPzU+8OkpBio7A22U1pj3i/T06+
33sykjavdmQpP4bqZHLrFfbiHMvZbHdrsHYftaWLL6tvhL0L8s6l1my4PXo/9mmxetUyJ0Zoc+ps
xhzSToqTKmnvD7IafqRKjn201tJ5MHgFHYZfOvmRtNI8J0qWO5ZNxp5NPssK/rlL4doaHbKYH6u6
F7dexVf3UsQex7x/29FjkDjf5oRc9VZHtZ+71XGcTOeakUtBl9QX8g6j9Hqq4pW7WpkwZof0g5+R
HYjJ4GsokqubdsSlDNK9A50DqXDO4x9pmwY7aITjnrJTbvMG2dkgPP2KgfvqVJ7zeHuy2T135sYz
bRYbjbisiqubaM8+8ukXd35GZc4roM3ftVjM+9rJk7dEZ6CvGgktbQQX3yE9CpfMTfZKjfkedE4c
MnojV4Z0lL122+A5kYaDxcS37shQ/7Za5n1lK9ZGDITu8nV07hg/GgdiMSaMJOSuhgpTAONB23ov
nYVx+ABXMQmnwrSf0H4MWwEz7bfh+bTvPa/GLl9VfyTt5gv5ZMBeLSbmxBgWFHn56MpnbU9zyuRp
rL+kvyQvDBcSMyTnxPmkWyZqlnUQf4c2jtD1gLtBCA1ZwBdETDBIy2dWOj4BDVt4ffPOrhL/MDsu
zg6Cxf1wIJRr1zuJ4EEf+uwsgnR4QWlO5cLr89LNzSOPNUMma7kLCM2MnDwODgZplTgD7cY7+a0B
KS2Qhf9zdqv0ISj8jOS5uvqJ/DjYFCbEw1BjfXW3Sy1N+mxBkrl6QmrsozphvJjzdD8Lg+yuUEyL
xWTSjlExU6uZCrDr7LDB8byGyBTQJWE9mPaPukjIRkoHFraTQPmBNN15h+wfYAXX61M9M+2SXjt9
p2mvCIZR9cUqdA5WxZu/jLlijmzZ/e+ERjDKnWbd1kXaYeS37DeLhcn9KrLgfiT6/GGpnHonCna2
FoX/mUwZ89kTBBRFBB7lza5GO7Lt6sb8wN7dbuQ81E/A7UnAWqaUFSuu81CKPvlNN2AeqrHy3m2r
X43NyqO1XTlyohSBhhsSezttKpT3R39ihOH5o3uxGiTrfCLtncTq9Zo0gT77k5Oe6qDVD42gIegb
c+SVDdLlV7YwdnaYoisI83G66cylwN8umI/EM7hJIUbruLbLMkQY33+huUVIiAYXDbtVX1g74B2x
m/YOfub0WHjGdljy4NKwqspC1jNpTDCtkV9SU2CSsBr1o+hGknu7Ql887bO+m0THsM5NgycZzLTJ
fj8f6znOZEhEO5GuhDHft6POv5dEpn1P/Kp9oF2Mv+k8zs7DDM4vnfz1VSAf2qZmrfYL5eM2xhdI
AnQFClHy29bR3Ftmf6yKdWQ34w2vGOPMJcxkh2Imo510HUnKspmaD03n0QZ5flyfqslg/lbm03J2
1FLmJCqgAfZrafM69tObnOn7nJHFFIsYtrTsVtaTyIT7ZfH3G1EdV9kDTK2JatoMvi+rwzZErlz0
fmVCbeiSLtu5We7eeZnWL7E3sk41oK7k7NP8TG78ab4bmrrddZrU+v+0ff+bxbFj/j+kKl2X8Z/W
2d9E9OLP7/tLrALr2pQ3/Qohj84//N1/EbLFH65EcMCk5H9Uxjc14F9qefMPdLVI9QILQ6nrOf5/
pBJGAfP3ShjwDN45QdqGizIPVBa/278K89BLNE6uu/xYqnq9eAkZ8AR80ziiocck3KfmoW8c3CzA
mZnSCIKwZThiRwP9WS+vK7JjprVJR1HHzAH7ZyAWKBZ5jKWYNTf+vcWArKPzdrXCTmXDeo4zb0EJ
3mlsLRCfL4HHOXVz+MXhkso5v47o9H55ygeL0mTZumtThOqhQgD2BAfYi1pF2rM/TdAnbpn12k6x
CoNSOtXOfPOVVsSW82M6ILemSn/YZABw9SOSrwb4Ewt0SqYhqWTgfCjQZg/tsyC7Cj0dI0jBABWk
388xwUq5mwKP0a85xkm2LYdkbpnDpIbznuJXrNFSM5NOz3WPh9wOJwa+00NjeUNKe4AY8LpidfPx
iy4ieZoS0wUolJeNDLOkJCyI6qU3kU2btnMU8vaViUgD721Gxl7t2e2DTzJyCiZ3uV2O1B1IeAXH
le2TJofB6IbDd2OsuqDGk89yXZL70VvqbY2CHgmFtzQ6pFDy36hve4ORwURtWzXefnDXTc+fbqgX
gqlVM149ZqpdlJuJfaACEwypibScYnL+2uIRdmexL9vSvEDrghsS7HQ7+gorkMswhpFZIxsuB2C+
PDDaMwmCQQBvLEH8OLrL/MqkJ38zU2SOXlGlkQ1nGeN57vwyqlk9QRcgAzKYm02FQ2GXViI79n5g
vysMBjRlKbE6Xlsds6DqTzImb0eI4iklDepxnDHjA1ZMvIjgLKwVk8t0rMK3vrx4TALa0AiC7tO5
Zd2XeeptZtZIxzzBbmdOfXkG0NZtOR1RCaxZwbjYrcLGEOk+4ZL6cpP8Zs2NW/Uwwm7+SEZmU0zI
FvMaLP6t/lXCOFWpy3ctlM2PbYeQY2qa9ZttFS/K0Na76yY6iSyZf2Uo4r+5aBk3ktSZHfMueTOQ
jqg45vLY2tOvmCrsY2W9vg3QkS/hmCb9BzvwrVrpqEQ6yTDX03mUeMkKAtN29rgSgOWSuHNoIZ8c
oT27l7j2xPtsDf5VeNXETHPqj4HCzE/sSsAIvO5eOnDu9/bkYOS1S/s8QSy/Usgh/Eq080hQlbiS
86jemipV77yjxX6eB/s81GtxGKpKX/NVFl866d04itvEO2WtvT40Tj8y9cenAg5ZjGGsfY+RWw/Z
xDDQlRj2nF38pbUfg9V0abf5SByKuY3Rt/hZdvOH2PcDW7u7sbWz7zB7iHy3l8m86HzMLn2aNy8D
AVrPWebqk50ToGjMWfDOyl99a0e3P/dOHRhb1BzqZK7eau1EmZYPADLjoybact+vZgIEKvB3bTM6
v52RoD5wBMv3WWGDZFt/rHJdHnGyXuBcVxuSMs1w+lPjVSVHi1Joceim48BmciuHn0M1waTJq+Jg
glYLK4d1ghAdvreswqOSmvNmnd3mU8fOcDabKdsVkkA0t5LTo6rZy6S5vxzqdrAfYUAubwPZmV/g
6sdHXpD4fgY79B2ZiohGOZUbPif9pi5ndZiIGthrqVxWgkOdv+oMmg9vO58WY2p2gZfrn7aBLIem
l757jk17O7vzrdFs+wdPgONjfb+gyrWIDPHZNf1erRSdkQmcn0eZST8buRc95+OFgNkHzTL9atVW
8mb5fP5XJ2h2s73AuzHxf16oQcxL0OfBFfuB9bjM48BF0S3EBdSCUMlivi+aQWO55YMKizTBIYUK
ghpxolzLYD6ddM3MHUMvMaCDXV2Ghl2mZ3PUIAk4Gy6EG6uR4tldUIBFZm/E1MLu8pWqaWaZYvht
xkRWqUO3dM0ncjqUZyo/cZdAtmxq64dip3QsOgeUoMyyF9Gq7inxeu9qsbAOjQEGGT1T3rx21RCg
h/DWy8jk9ENT+3OjiempyGpW3nx6vLtqmrC6s5ZeIohUZG1WznQyknLcx50Yrxht7ZNVWDe4c9N8
m8iQfJgdBuSLhCtkM3p45GbT724w1J9+X3m/F8hSqIF6NOGQy3+ynlNbYOQsm0nUnEj1Oy9z52w8
gefJwNqbR4HRMcoWOVYSs8PRpwkmLMDoE2IQuSuxMUUqm2/xUPXb2gPE7TtlhhXZVfnvSgK76oKx
+e4nletuccyUn3aS+PuqmePLIGL/PPoV4Xbz2h7TwKc7yklIXCzuN9bNfXHtpRncK7/sLrlY+u3g
d6gnaoN8xh6okZI5go7CY9UyVsN3YDVgqjTiB/RtBkLSzp6GR510/t1qBMsv02budEsl5bqmSE8Y
tPTGS5o67jsZYhw9mFoo5ztDVbdDWxNEiEVr25t+fY/Yz75miAw5lkg5zn2mPaGKHX/v9WyQeSam
jPzCwCD0Ac5ARBqi/4GLWO/MzP6QQ1dfjKRynn3UGiFoFPtu6gPJMbhY5AChbk3i6nJ7A8E822K/
YokdlyrbBKqxLgRhqmNiEanFMKV+qBPLfvX8ftzif0Ln0NQOFmzFlj2ADgZ4zoINnnUbo7Y1uQ9m
9+g5ifyi8S0YivV63QzTGDwLB9Vs1XTWzkxb8UKEcypZpmj5kMcNXitrnIPHIqm8PYzAOppM+87H
sMDbXkoTqS8aAunOp6C3/C1wseYXcaFWT1QiWom4b7wD6iwddVgToipeuge9FvohX3RzIPzMOsw2
7QxhP0Y0Yctb97Fove/UAtbLjC+Q+ETH9n77pTG8l6CBdnGu35ym8LaGCh4x8XZYImqzp+6Y/O5g
ceQloeoV6ZK6NY5wZjrSNNAUgAEAF/eV6bYklT6Lp5M1zCBpuN4Wdqw8mpJ5v8qdh5jadCcyLuvB
zaVCetl6amM3K/UHct3haidDw1ao/VaZbXk/omrWEZMfuee+q3YjAXissNgbGJnwDswd/XtPeDO3
gpe9U6C5yCEUio9mAUGkVYzMMg+skIZb5EenSETEkw0Fvta0aK3EOxB6Zk35Onbg6dlFPLltm4bT
ak9H11yA1+cNCr4CKiUPR+Cx919T1vO5tc9NjhXU4RTT5CoxPaWrnJ5Hs0hezbwuXqVFDShR1Eqg
AU1zr/M+OK+5S7WSOPHR/O/snUlz28i2rf/KiTdHBfpm8CYESZEURUmULEs1QciWjb7LRP/r75d0
+T1bVde+J+70DMoRrrAEEk0i995rfctrEFrHpM4gBq55g6GniPYkvjHKhJ2fHbIODTJ6MyPt2WIG
9Y7BSCy/WIRnywCvA+hUtLRW6x+jAbc7gAhxcDDh3ZONYt2gIJhPQYtKIchTbOtxOx2Salw2MRv/
5wUJSGa7j+BFxnVvpidAsgbf0j6UuWf8mdLoZwgI7qKN0PuuvNJ9Bnlg7mdoGquBvsS6xZu4aazl
VSQzcz3t3m+YdgfJ4BI9ZSToPJAv1V01XumWRrotybATJcJ1WhjlpsjiD1wWa9vPKGwZ4/Rrq2Bz
oxXp7WCn1o2kDWtIVHvT0PUrWqkFyVI+g/Ky4MSUI0KZktkZBoJmBR6uOiDrxMXX+1sIK/MBVc5t
MtvmkyXIJwj9qcZa6VZiawDWpk894YHNe2u91DMDKruEcE1g45Jm1susmRNTeVS7JfHT+Cq9W4xG
yptYAdfj9nvFk7nBEhU9Ejzj7hqCow+oO/QbrLgpGI7RDhdf8JqTSbpPGw/OvuyWEIyqE852j4On
7uJTRWgKvddsvgVNVawzv9ikC9ZRt21Ex6QcGfIPI51/gGMp8NaPNmpszSaqZGYjFlZv6sOfC8Mk
YraW9n66z0pJWadNHtqdBecPsRa5+2DrVfu5YS9V8crGoPrrg1Pf/u3gLjQkBeJmTBO8OzhWB+HO
S5Pu6RaJz0smKlqeRULSWZCff30oNep59z0tw6emUdWv/zdnWopVwJ2IPdsbjdlWG56RGaTNHNdf
fn2cvyW0ckJButk4wEzdN9z3nK68nmek2hhf+wZRBcRoe+/2ELuKKu3u6OzB5R2CBNnobJevjRdT
UY9LnNxqzGoorhGeVZtff6S/X2JlRbGx5iHcQdH/rvbvdXytUIZiUJW4nPUS4paVqeAiuwgAs+px
Ij5P/cB1NkT0LQ/zPxSG33k7ARf/crh6+vJJvMr85+nqtx/6q3kUOH9YBqjxHzPUvk9XdQavDjNX
18e4dGEDfvd6WgxXQTL7rkf76GLo/N5SsvV/p4WEiP7nJwiHqMOsErMpUw86nfa7YWph9Zo+R8lw
tMqFDMKbJYdHRhfSsttsro4kHdkzZRWg+4TdCPIvEuDz8dHxhYvBvIseitKPFnA2lnkjjMy9ZR/h
Hid4m1hTgOaGpiwYx5mWQEm9pP2zLcuSaC6vzdaDGfTbABTUyQQrzltDxCgah4WYREjqITJy69TF
pRNCL223+uCXd3muV3fdOPbngFB7hEdAbJ+wzYwHlRjSrybiGp6p1ki70hMNSK1fB+ci8cuzMDsq
+HzZS6K2ULl58Z3bOstZNwpxVvE1W/ZI7u0SddNGG63ukDdMFScytMLBxR1tJzbLdEpX4bFHhf7q
eWVLIHwdUVgs7nTXMgW6g6OffGzLvMdeXWfN2ooHcxsknvHgOW1ydiY32wy6jalV06vpKOKRKVEr
P/AywbXPABOtu81EMtStZnmsuj4PdWP6ROAl+kVryGkia0N6bNMqyxGGOvJPUtYYIbVcww9FnpUn
fxySrdYly4HwSMQtCTPjdTH4nqKnInXNIi29MwOZ7bQivkVFlW2xjeW4oxw0KfDUdjrRjscpqfpj
pRmkzRql6686gpwe6Kz32xy6b9ixI771kX/uZtbdG6/VxyMN9XnH2mm90uyrD4iZuwdCdQsgUmy1
NpXZoJgXCZ6qkpb2DeRVfdsanrYm9aW61zrdeuhmu3vB6Vd8nXnHPppDn65dBui3pXS0k5V6BOHo
3TPnqplD1r2Alr1fPlsiHbZsj6p1xa6MNlkO8lt3NAxaYnprRylv2aNDP546PMXWkLarjBuHgo0O
02fMPb0I2TthptAWiwCvCT3sxmY6dV9JABYrN2g7MiTKZVXqNRIyiPPIXu3XwRz860v8CSbF5mQL
Iw57wE6Mchfyu2Q8bSdDC6bNwPD02CwweYu48XeMYIovWRVnd3rDfivN4+U2p3RoiJSPtM9oIIGG
RbE0glU7uhguePP111XqeqxfSXIguhOSECGeIBcK5xn5of5RTNl0dINc3yS27G9Sr4EAUDftcC+0
eHlpC4bd7Lia6bohDfQxoM679WlnMnaPr4bBq+5SEpbO9BTMTe5YHdXCsKATMozKU5wqOLsJIWdr
V3ZevpJo8cdV6rsMebIsor1iiL0zM9xZ4fRha8gECZUEtUL5xDLSMBejQ1Xh7d0MfelsUq3Rb8AY
sWGkWdWEjOv8DXvL9raMy/hWJLa5dlvX+rNIC3a/PNvTRxklxJJOfj8/uG5uxSGB7tpmyYxkx3yy
PPTLQD+x1LwxCgetdYZtRbeP3C9iNJC/V3l50ihPnjyjohaGCBI1od22EStJSgG3lPVbATxRzTjL
6cZavJIpUe6koKVwRD/FgyQrOwPkGSE5iSciDoysDiFtt+YW3AaWY8zO0z3Gb+OjkFHVh2jRRNNu
C7cmGvbGQGmODXllxSU7hy2TrbgMwnicXT+m5UH++0OESG52P8Re2XTnzkr6AfcWqSbVYWlMLH9h
52OYatb2YObjg8im2P9sx+gNKsyZhT46H0oYwa238RvUzFut77vsbUYmY+Q0fg0heHGhHPrPPuB3
+wBuGbCS/73I6vRl/Nfhi5Bf5p/GSN9+7K+dgGf9QWCq6wWKePTX+/6vnYDn/MFkB6qqqfNa/nGY
ZBtoqdjz+YSzkhEOJuL/D5f8P9RMCfJDYDKe0v896gPm6593Bsi8KKMd4l7hRHmEv7zjkpqtqPAF
O2IXDBqNmEpYLIJQ9vNrAjqda/QeZBvHjmRyo6dJvx/SqrtPGm0oYdcY9LkERMRyRUVO2yDqSYzv
mcCYzRTDX4js9J6uko5wtSIoLWAIvUzaeIpzg3ITr070OJmV8+xWw2thzGHMr3oc2sgBtVIv91IE
jzWYl7CoaOauarcA7IYkSwIkyMD1gqioUJr7KHtQvK+6ptOfA2hphChqqXmuqjE/SIFUpi59erqq
ABtdRti4rKZTCZ9vbUBhOkeLqeGK1YKv0hQYDZraonIcSnpr8QA5Ad5ZzohqwG60jARCL7bMEDFy
oi7BOIDaPnH9U4Dwkp8ejYFFkpYCOCPDDGrokv1+QUUcYqzmB6UzShPLktLkumVQBh+HbGnjsCp8
/dmDEnzjNkMQOmZAs1/H6t2NErmX1nN0g4naCrPVvJVpF5BKWVs9C3YgMGKkKZKKUQJpFZnfK/p+
rL30vUXrrCPTceX2lnEUvgSANzpG8TTnBVLvIe6NZ1H6VBT5RJ+PGjyZbv2m0L4uyRiEk9VGhzyZ
kjetkATesbpdXT6fVJ+KO1tg5uPPvYkIuVpVaHNCz2WqsdVFX13BDB7w6zQLtnZOsvTpRRIYq8Zv
XWoeY9+Axr/qOyiDR/DzSUIYpJEvO94/wtomDtmbV9ai2JIZCA1MxnV+WOx6Pwi7Iw8yG/ptl8bm
c8NA0N0azexjtQH9t+u7knsBv9ch66Vcc3ScTlI66cb2sLCjISqeBKGsD0QGz89tk8ijj9HpMSNl
ZosBQLhrlmQLRmYfX0etnXzMZqy2FF3OtdZwsX0atTjCOicNBxxtYbawE3EWU1ZXTDMYAzktQitM
067ybi4vSzXOV74tg6uiMK2vo4uJlMlMWdZwBEk8W8dmlubbINO75JQXNb8r6IsGMCMmIxP1Fz0U
sgpF7WWbLs7lOSqD+SZdxjy0FApr6fTopnRJSSYrefSvjC4wtqJIrKeiB6RV+gQHrHJkGAVdpbT0
r3JDlw9dbT87XYEVBCIXdJA5C+ehVWolfFJELxLOWMbR0oWSanmbKriX7aGqpJ1Af+bC/qIBIfAY
AASTCg0mFSRsnGeGOgoc1scAYNGFxJtSYcVwoXUbE8TjgeY31LGcdng4KhQZmj195ZQzfT6yhHlQ
FbTMVviyyiSAK+R9n28VcHxj1h2uIV1Bz3qFP2sbS970bOtvKS/ya7Yszh3aJfyFyUDPXr9w1OIL
U81XeLWCGIN+PU669zws4NciBWKbRZYhPiCKd+bSLwrXVl3IbdmF4jZfiG46P/MK3Zb5mZYp5lus
8G8tIutsMw5GsumTAWe8llfLB8YJOtsW8HGD1QjywpqadFlnvjJbD2wmo5kaP33c6Ex9wUA1ANk6
jAZEMmKIq2jcjSwUxqovRn09KJjdGMGNScgI/Rjw/S0SD6Ck7Juy9uTaXWJx6OlDM9F1VVbC6Od4
6VWAw0pve5QCiVcTMFI1IhQFmfIu83zKnoKhtSnK7HrosnwOB5GCCM1MrJKW28hQBMN0lehxFY5z
+UqER7sR6Wzu66j1TvXca4808Vj8Ycct22CcSJn3qqJraJYtAlwNakkPOdm6HlnMTZc94Vq6ffRy
WVnavIu+BlOZH4qaJ5SAaANvpHqKGpdFawJe/SRGsKeuprOsDsq4g+KIN4yo3epqilme2RuaNo/D
aJ4NRx2IVv20poXNJymGfLkZddKBERBpQXXitT2fMEvV87qGVL+RsK5vBGiyb2F7/9ku/X675CLi
/vV26YWdw7vNkvqh75sl4w/aHqaP4h8FDfRKmo7fN0sgKGk32pCpvknP6dB875sAwmJbTWwWgErV
PaH78V2Urv9vADHvW54EkNEepONKM4WMpgvW8gc6jDFgJtP1mNcPOSEpOKXYubXE2JyWYvw3Yw7h
ySIeDQx6ftSYiH9UY/CHY7Fp0kjdM6q9R2DICRIwqWcsck8zZ+CIfuF3uVPvG40cD1S8iRmAOQCb
0nf7QN6FJno9neOVKpR71BtSjiDNkKg4kctXdREjMmvyjUdMnObjD/fBPzSy329COTi7UJeECa4e
Zpt3X7bVdEDZEgHJIjAil0UpXdyKg3+cjQUSQLQET5Gp/+4rv9dVqaNytiysTepee99b7SSq6NH3
UHaU5EnkMNHfCFonNypQSTux/u9me6mkAW5SDkfAIpIh513LPNM1vFtsaneJFtXXnhKazOzeNqVv
kQofDe7Lr0+rqlZ+apzzANHvU1UE0NYAF8XPN9EsDQht0TTs+npqwZa7EalGy4I6dAXlgBi7uU+N
k19U9t6bc+OM5KJ6qprGA0fp5kuFklJ6Zwg5Zr8SgwN5EOWJPBpTMD2Dt/jNXeB4//B56X7x7Ntc
TR72d5+3YjwTZ6DO4cLigXjUSoAo1zIu6AvGtVKttLExHngjzwX0y84xHnkG57OKCN+ZOiqfQyp9
a88YyXmNLSncFfkh3EsyMklsW3zjNGGSTg6DbpJ7jvrIOJX410t4AyrOsDcl+jlNpJipZpM0Zbor
xkkTHomIPSPF60abpzM+x+kuSgMA5YsYaueTzxt+XrtimYaNn7dmdi0sh8gOVgl3nfoYDHckVGkf
waQE0bkVvHEBDmWtxRBOzlqMrRWkg/GFu3RiGGsgrZ4YEQeDfT9V83is9IQQQBQWFCWUmQRAqoVA
oFelUTIQT6Yh0rgL8lb4pJe3zUufmej5hG7tv+V7TcPQvPhEkd/pUjI2C1o8/yH6C9XpEM6rL/Tp
/C2OqhwiQuvpAZ01VFaPTkcMSbqkxG6RflyRQR1ML1gKER+6gDMlZxayZ28Lvin7buTXhSRQjF5L
9ISxmEyYHmnya9FzHi9ZVJGwjceeAPDz4rfB09guzqurkQeWxvRdWhRP1hbZHrlQwaTB4pRg9M/f
7tUki1EbJlY60vjKJ/lWZArwaTt8WXMeGnklR2LCQ1Ib8+QQeFFa7nMCXwCCuiYe2k3H9PZjMozB
k9+wnq6R2ZMaWzLycVdD5dqvtfTJOosbHn78HsdgFsFTQ2YEvd8q5c6gDIQYhPAMA93M5YclOt1R
4pCrMbiER4Q83c3LBG2vDOOa4nA7gCakAQkIZd/jU2pWI/iEM8zYgBYaVfbucv7tqXNw5/j2Jsk9
b02UAX3xtgr00+XfdFGEWZPQONaNJdlpfNf7xOuG9RgHwbZvJTcwXhl2SmR8Nzspsyi6RuOkN9h+
R9DvmO0D6CAMzCmSCUTu6dkjoz91rStxePpAw6cHhqE66uQIbfawLfBkKA6Ico2Aa9D3o9F5w7SK
AR4lBylhFl3Nep+N6zYmBOvcNJVTrJLaAY9aJdBHj+YSzOhnACQMswZPfMSikd6NjGLHj5LTn1wR
uzJcSXa8TGkZrgMZGVBUk/eMQnpwOM/ysVEM8ynF6R+Rl7ENkM60CXau8cI796GwOsQUhHBKdlEw
T9cdjqdHF8HVJa+Uy67NJ9vJXbL2EuNZ6mDVm2R2VyiKDMACQNfHpEXS09Hq+LOzc1xbiSUpSUDj
TNeDpw07mNNA/3sdWcJKr5eTL/r4rZUsm9Ra3qFKE/fU6FUA9Hax5yO9zpILPtEKwNgS48Nolu4t
SBMVYK31cbrm5g7QSIJWJ0BskFRHnhc9WZXsKtoR9ge8sho69Pa1MjygQYXu2Lt2BDbLP7S46YSu
wnHnHMJaYvCXFevydOY1x71sRoB3d64W8ZZeFDhfdsSQUwo+KZhKpjSvRIw5wzCdLyHbSkx7amyj
eZkxYBbwe8bXqaZ7mjkuCybJA0gk9exjJhYeLGpfax/pwPFTD5i+3wR6ghoqqta8RutH1yk3jNuh
LPM1SEKxQG4jXlgQxi+yMf4shaYt+yWxe39vlQI1Rmg0EvOJMAS2KtOyPuHmdYjYqKgJgFQfR62J
7xCsJPvYDx69JGmfik68zuWkVv/UeMJdCzAYMeGJPBHWeYeomkNQN+afvRYRX1EkSpoYjN4Dfsbc
W6fDuHeYhQ1ra2whVSWGB5uzFv42oMq8nXpz6rcLGoMy8Zt1PUl63EOJBcNmAOLRWLedYVVaUXWq
PM3+VBgW/77hjSU+OElgRp8Cf0zJL22bqN4uEMgKiAV5j1RC5tqR8U/PqSuxvi4UqM+z59e71K6Q
uxC4An2uS5lYQYQJZzOSLxjz2Ys0HQE91ojaJzcGLmsbBGKTwqhjsbCLWDBkkzOWmcw/adPMa6GE
VnCJGXiDnBbAZMVuQOG/cNNQCU5nGeu+8vSrW4nqnMZDUhsnCwUWrC3XZE3PAn7PYPJp3C4JjnLk
0mCrD1gHS6K0sCir7PAUdWNM30/lpk8WeUlu0aQlbYyc9R5d725OBtbBwYnh0jF49wFnY9DM/Joj
Z7xMytBConHXWBzedUbSbLyZ93gtOLAVLfbrQtXdh5cl0Et6cvlQEatbf9QJXu7GyicPsxnt49j3
dBgLZxlWotPkW2XlvDkMS3BHmEvrvOL1n+5k6rBOl5dMw7nF2qNs8x47htkiIPLbxzIuoYttkrGT
iDSV6ukJVvu2IHR2mPvprhvY+5ZYijbGQgrSgdYMHhR0iYDnbgwgWlaoi6B+GQHsJbemo+Jt07Lh
u46DipesqJ+9M1LsApVV43bA/lZFEqtWyOjrg+eF8WQTBp9LvGTI/ucHgnKdFzcxWFhnoWVHVFoT
vTqMh4CzeiN+HD0UL6ybhXu00Z1LYKwMIotaIyymT7SvnWiDq6QfAb/zmdnlpJoXPJnTyG3hF4I3
eRt0xqMliFUnXWciUlF4NjmM8ZSqM9qieIUJwFQw7BsfmGIpWKoeInVFifzgMvUqfbWQXEbNaKka
OnPRSYxwUGemm8KHCvxkaDOzcs4TW8sH10q1/gGsJS67MP2G+yYtKAD+raaxioUdt3O6nXNAGsaH
zGe3HF9NCh/uKZA4wl9mSxe6OCTKdN2N2BJGF/h4eeGQe8h6D/kFTl6S9EF857zhP+jFCmJeZEtz
w+Vvz7XPypIr2PmkBelB6wCgDxIUuq2g6DFi8NWMUHBb9MRmFAqgXimUug5T3Z5lFLbQfGOfJd3C
yb419JiAUwVjFxNY9loB2mOFaq8u1Ha2IXDw6LCQOcuOpFNgdwJE8SMq2Htw4b537VCveQJHIDvV
10q0XwEY3gaKFc99zcaghx8fdI1+S6NsWA/MIF05l7tJ8ebZG0cPkwuDPlM0ejpPwB1t+9bWIdUj
Nq/uudq8lxXHnjdfeWVf2PZAjUIf3H0cFDd9Th6Lxam61fFcfGg0t38hfsY61QPWk9ACnE+h1l4V
iqXvDncWaH12ftXGVLR9xnOAzb/1KUuTRibtYA86qb/TsuULpm1o8XbPI7x1HGtMiEPQi5qNtjaQ
pcobWBLUN6gVJFHZP7yvWA074Ml9a6JLtLBK3Mi84CYtE1ab1BXckcugoBQRo1x5N+djRjOWbff6
12WUqjp+lB+ReOdRcDg0FmhCfkuz+KEURyOXBbzxml3DVJBNP35tlHRq4/vr4/yt+uFARJrRy6Ds
tyncfq7WyOPt+qzucLxULotx7xHE00pBALQ9GYqkoEqXy3L46+P+rfRXX5CBkksOs21TKf58XEry
Ai/k1OymrHBfOw1QaSmnYtqOXsL6VZfVfHbdRFl9mEj+Lo6cvs37swuDgKqYB5wPwTzrp0bHLDO6
J4Zb7yC2oWRAZ2c+ojmAZOXR/QV8imt6pTeCskTtvE3bZ3G/nID/dOx+37FTaYe/7tjdfJnSz/W7
np36sb96dsTII1uC6GsFKr/e1rmA/0/qBC4CcSBzSloQnqsaHn/17CxPaZ0s4mlM9rc/TzgZfqIk
QB5lIFcyVTfoO0jjr1YSDI5vYI2//v4vILt3NYNH+X//j/Pu6dWDgMPTHbTJSiXxBiXVT/dXC2Vg
GeMqO/KqS+dXG5c7uVy219kbHUMF4wlrJFBmJtiylqW2VxEQjghJHKx2JIXrhI3J+U2gYUbxoTdO
OCEUWK6nyvW+tKJgU4kcSCztrupioLbstYpxth+Qii5+H6/gPJgYxwu8ThQQM9Reh7HhkiWwvFKt
8+6Huh/ASLMZgDH7YFWgiEN3xHf2QlRwkc6rxdZ4SQsoR1V5SH1tDCff01CZ4yNfMJIuTj4lR3dA
7+A/JCbbAcC9OmUeZCG4OoQyonAvsRQhIDU2PrKdQv+Ytl639FQng2+W0JhLmNcpEeyQd/T2c6JJ
sfXaZr5zzKLywmUeM37UnbXlz6ZCln3znwfwf4Rx4Yz/umXObjf5V/gq6iJ9R3P59qPfG+fOH/Q5
XI8Wo4Pc+fKk/fUQ+nBZeG9hd4ZVrqTCLP/fH0L3D+a1tEAd4lZNfozn87uH1fqDf2qwMluBo1/w
MO8eul89hJ7+vnUeGDZVQoB2lzQq3fJU+MQP71BPAQdEgR4NSbvanAfK6rdIGBFrcxCIp7qh0WvA
3l4COhG0k72nIgsAjC3MaUJzBFe0ZU5a5puaWNwWXVttgBNt6NjqK52q/Y1gGxrGUWLvUWMbp9op
7H1ngzvDF5O1LyASLdQLBm/wMSPhgOeUKT9ySAqTJCJqQjV/Gn3hjQdLWLVqKsM/Golpv35rFAYK
9lxXseuu+tr0myuTHCixobJTP3KJls8RnN2ZLfU2w3YOPDLeI2BU+tM5hgT5VKbGdBbAt/YRuZQR
DaTJI/DdrPIaY6yofWhYnnyTvm6A7lX9PSMhptio4IyFjQ29ZIaD2UM1VhuRBq40FY4Zi51uWMaj
WgdfPZP4+brW+p01JNaHZaTEqiw6TdLSqe3cUhqn2Gz5/uiXoycC7vjVLXt/UA/U0NAtgIm8ZSLl
DFQ2ppIUK/+LFame8WQJ/tllM1LS6nmdY1Uz9DEfwDFGPu0ImPOOLEkAAFFCo7G3XER0bjDxre2c
Y/q51bzQXOK7B5eCrR916+TasCErEhxPVk6Jg2fCABKXwhmN0mFv1UFODCN1M44UdT7BwKlSdCpp
OnJf83++XdBCJ4lrHacR5U2vrvClZOOSSvnszjXgmxFZt7GeciBya0xZeXpPi5mvUIMdI4OeUgBI
rCzodThFz3kZM40SKJk0VWDMED/ge3g0dYiXcIDY5mWCJM+VJM8X5cJ8nUiKr0kEk2ilDxWzmmI8
d4t0tjMOVDsElQ95nuHkPU5oJAJANLWwMUrzsaIJ8XJpxtROyY2eT3YfbdmD85uWyORPdmJ8tkTd
REgopzsCTvk7TUDuBlNIrmxgdSRIX3o0TNd6+6bwPHbIuLi4+TST4jMaVLqRNzbdGxr4Md7gAjJO
CW7Yce0FExe4ZgJkInqM1WssayhwKwh1TLoCxrwbet3cbwaP5bFu2EbugPRbey0bqHqJaORzp0tP
sVjm9GwtxsYRJOSSO4YYTvk2UcbEiD8I92LWzX1CK5lWtaqqfQv6W+lguPMNyS8D6EDENQqYDTYQ
uljDEGwuXSoge9HT5Ra+FLFzLutrYowZjambNHLpa41QjvpwNEljmXB83pULrX87QRa7VfnP2H5V
o6OrG3oaTeGrDrXq7H/bcl8eCVQXdD5SVfBeipBWZ+Hg3di+LB59gNZpSrBxvWs82mMdPWmqt79q
6FIhUmlJpy6Ex8Pp1oyPFtNP4Wk647Ain4mvo6eEfsuJC9peOsiE+3CDaRYPucyhLYN1pT9+6b3M
+sIKwqDE2ntJHRzHugiI1oXUuurSmd9QQzCnMsdZCY/Tk4l1l7UEMq81AeaIofgSrPWi8XauI3Rs
7aoX1E6E1cJrEbibck6DNaFN3i5y7pMNiG+eMGYTfCD6CNO5NMHWnGc5gdbK+mCTzi2NGdA15zxg
efarXGN0ZRT8Hthv9j7PqbyyjiVD12lAdk7TcwZpjJwbbnQyEpK8fcn1qN0Fhoyvoi4xHy/DTZcd
U7T1E7qMD5KoZ5uCliXSItTsOOU5d5QWmFyoAuLzY6TD9jvEtUcnwqrKIjmgkIXuqJNw3dsmfYth
5CoVaWS/ytRkaTaimXsKrQo3+OwuXFYhVQzxGPCET5VBkdXPxmPm4O9d5wJm9goBMPeLIZnN1RV3
6YiIzcXJ3xqnFAf3Y8mMVMCqbOJoMwSqWAMPW89gsVRRapJD/RbnQHjSxOHuxpz6CECL3hyGrOza
Bgmz6w0ldr/c87YJwQTHLN8ZPKy6/3vPxd6dDsETe1raupaulj0y3tsO2BfbPbyRkvWNRoy/RuKj
7sdgln7YtH7whJGbC/ltScukQUVN04VbifBf0e8zMtwgAWFXFpsG+dud7fJ0FUVOIHM/cnotCr/L
E1cOvv00Vt2Eob51RLK9rKx1ndAuGxO/fTJSGKFPYxzP+UcHBX1KIpxapYxhTK/spHNeA4hcm6xv
y3sj6U1aedUbodHBXjSNehm0uno5A27AgEln6jQuDgsZ8lyeYB/VmLGaElgDNNLmZN6x/FikvRox
mMVkFQMWJhO2XoLrkt45rksvoi0sZBoU90uG8lpPEbiFGAvjJ16lgv05XZMD4S48NbkaSLG7J4gK
yjKRadpooowHdOO+1VX5VMeGOJA61evjagbSwj7EEo/Unhj41YsICn/xiLi8Adbe+3eop/WIZ3ew
sK2jAGoNozsxmq2vwQTGBJPEyYfUaxmRzFX0Z9uZG82sW6KQAicUnRfqHu7/cdWXRqmNu66b9zLp
G1j+gSijOz2x6zAIuo8Vwvymke1WQ29419gDwQreOTIxf3ycab9qvCdqeBN7QGQlqyrINkbRyJkY
+ZjrhpH+2nTNhdgFZqcxVAM7C5vaLHeG0ZJDl9oN0QJ2bm3zyhygPsL10HsQnQ7ZM7DFvXHG4lEx
QdnOLkjiXcBtKcJY9ojQYaAH151lL7f+1HkHmQW85tIJ88SkNWiRRuODbQyYeXW3uk2X3D94ZsTd
a9BychMfHJqfNSqgeGK+mXv9NVRnxOP0nKyV1JzptbDr7MPslR/sDDT1sWilfU8SIISBTo5+aJMS
Ri/NGr6S2xl8SnykX3LEJrpwk21auPprH20XzPwM88PQDut56kCwI+YGsGdjtCBwLLvxRZLNN5wv
9y3r/Gq79JhMcNnpmzgdPwQqLycHdXHlReOfjCZDJ828T/gw53PizAxwIGpvrdxDAds54l7iz2L7
U7kbZyqnzzD6HjVCbrDeSnnjp8lyDxLECWuvL7c1oOqrKBi8I/JCexO38rENepiHwmVnRG54W990
S8QSBbk6dMak2cTsGw59KYwDqgINPkst93nQ28fawhjNSatQ8LVoqVwElCQ2+xsN2jv9fdJSuUPy
O9w/a49dp7bkxi0vgZktH8zWmMH1vgC1fh8DkrYqq9qZVIRXyNLZs87kjkykOe+A0uAJTWftRWIE
WGeNCICtOaR5Ey4C9UM/50hRj/VcdB8g/mnHuWxgT2m+x88BLHY/dUMRsC8huuvAPKzFo9nVz5ky
UzJpKIeU+5sRlCnoIXqjpZ10kCshb14PH7m97T2A4Fmdl/sRRNyrlpc0clUr3QDAj5hNyK1Gdg5x
Td4IYmzp+is9ypPQYUgfsvjH6wX3MMk8SbcfKuetSWJ7Y0JdYS6lF2q1MvYzULrXSIBRXRMINz2z
I96wuxbsBFO9Ws+5nm+6Ftdt1LKisPKLcpPWBjPM1PSINwPGSB7GvJbmTI7ISATCEX+VBw/R6gn4
YCGh19WuO0c/E0JQGNiICzGzFwfOnJ3TyMBfYWSlwiQucojfWPzjbZIxyETN0IAKHECyx0lElV/j
brrq3ERjYRKpu/MBcTxpuTR9XnuR6YK9N5K1wHNAyG27oWlR35C7nq5TkIBPAOSL/QLHZhUwP98u
S7cgZ1QDvsyDYYXf4cMYTz63uFXWtnZIHbXxYyEt0+AzGV3xkZn5CcWl/KjyW64Bud24ecWQgt3A
Q9mbyHFH6YoV6QQRtquWDv9H6Ta9vi9zZLIHrTUWk9wXKwvwaFl9OyJO0Ng5gSu3yJPrgpHd7FBT
hjhp7b9EbcGiHmXZ2Mws3zMIEbThjBWvvAxOkhOaBXFJq1hq+ogWHbKm9QJcj7euCklyiVTwLQLy
COAur1vmFe02h8qDpdIpUR8MwmTO5vTsQRORsNuqRslGxB1s3k0p85v5oCtt0myOxiMDlSIsW2BH
NJS+dyf/2w7W+/YspbNDYW9SQJseZfQ7cVSfRDS9uzTbRXVQiHVZI0//uNhLL5/tGTEPeQkBu5Ga
CTyK5DHn5ftDz+8fWmh/t8XSg8POyAfxfItP8a5BPCauUS9mF++cCYEOs3jJ0KMPjMhU6blJzGYz
aq5SK03i666JlopuloxOcdUZj77eGyfCetlV/vpT/cNpQaaGFI9tu0saLR3JHzsKldVH5Cvb8a7S
2PrBxZjw16RkNLEjI8QdeTk7n75c2BxpQ9z8Tlql2tI/DgU4GRzeVf+xBSe/893hZy8HaEE0ozMX
lEKZ0c7gU2TrlxkXJJkdgmKs0bcecy/S9obaflc2UJjrgemfeWu7M/rUlZ53cbLrVAXdtDQpv170
NGOF7es3p+sfLiJ6K4M5Bs12pB7vz9dANKxmaX5BKs2ApwG5RC+VyovQefFf7J3ZctxItmy/CDIE
gMDwikSOTA7JQaT4AqNECTMC8/T1Z4FS2anSPV23671eutq6mmQymQB2+HZfjrmn3iASAsyc2vqN
/o35vu7QKuqYs3yipua+oIvy7/+AYtV8/voW4vozLXM1VZqCx/Bf30JN1trSMzcQWCCv4X/YgDok
qc8tEg+VEx/b3tEw2nccY+axGjhflCM+pb2AY0CHXFutZzDe2b9/Yeb/9cJWlDEBcBY+/89KwsE5
0xRNHR8qG8IioyZnL/gn49g4E1OR2ZYPUGxd6zirdaE6IRxnp8EyBpxQAxi0D48R+EFOy4CkmItF
xzFWSzhERdbC+J6sZqc8hFpBMg+tB6sPV7YGWpzRlJUz4HiEwfefh9KkGLFYLasKUM7VdB+HqxeJ
0Mh0t85xb0lJLL1cWuzWPvUvnID+/u0wft9LocU7ZINses6REL3f3Zmx0OpkxgyzN2PJPdBQCx4g
t1+POuXEq/8wS2EHHLSH0liNIlMR87JmQHIPk2fzbkUmVLKNXDQaOHKL/8qbxX9OoH8jyuc4UprG
uuYZ6QgAiDjikzmoCAVsQ8JxiLYRPSaHZV69mdIg/0pcdGZfCJigeP/4Zf9dBf3/VkE8XbiF/edV
0C2omr8sgX5+wS/92dU/SW6Iuk6UTa5qMar2/+rPrnAEdx72C9w11/3QH8Zt8QlF2OAmKhybf6wM
8j/0Z/fTGlbnI2eyZwd+8I+WQOJ3+dkBoIgNVq7+cAymvxthw1GLIBZKeWR3W1GEnS4ZeLoqPJGV
HzagZklVmCmcwoYzD9i98OSSY/jiATh7kiXCsGWn7TNE4fY5Yvu7/dM7+X88YH9/lPHqDJ1fnxdo
mLb9+43QI0ETitGzjulgqTcJYPEOUmm59gRyX6yTfN57lQ78v1LE4P7+Z/P8/u02DFCF/B8LPFt3
XPtjP/DnBynoCqTxPqmPYRS+FHWI/jD2iXedeQQtAruSzhlaRknj52w7V5PlUfiJPvw6LeXy7vQt
R6lqmc1TlNOnldl9TrNa02dbnCP2xcFINW/gvcljOBbdWVRmtbP0iuIqSpcwmBew3bHBFbexMWNY
hHwmWF4xHRKkwwvZ9wsBXRcjS+2bGG+579nGFyixVJohufnc9nBS49PaskLp74nPlJykrBJRrTPd
bBfhl4o3rNY53CeW/qw1jYZJ13nsQWflnBprbjuOXZX0+jBAaPE6cTbKHA4zt+NNRlTcTzk5sIZz
xoGW05CuxCoGkVjQ7/5SgtgicA1Y+yzHNMQEPHfPLg0iMAR0oju+LuIVkUdtHZNtNu8oubL3k0ca
TbOMsfV126jv12PeBV9dIoKU8DSFM7rNPOfoTeAil2zHnuz7bsB9T1aZSwlHvBuRk6prGzsCSsuj
6FW8LTtn7I8rCZL+CKPs7ieyWfFGmCP46sQW+g7ZKnRpjO+Q4X1po/9srWhZi30ahI4oSowReCbH
EqQ4ap4qmlIOko5WSGMWo/so5YuTzu42lnZ5l5XNtGODA027p/PbtxraaYEfTWKnp3QrNh1BrBnR
bo8MimcyNoZdpiegIIYh4Er1qM9yivsF7y62VNWnpyV108CVnfOGvbU60Lu5bL286g5z0qhl1zGC
Yj5LCU/jRMA0uxnqst0TbxQgmF2IWq7ASZmup4gxXglPjoy/W6M+3AoqyKQP8q/4zpNuLRJaatOv
ZUJNqgeAkx67YZGmbzuUBwZcew+4MLGX0qfS47yijNYeH+jkS6bKr51SDZuQlUi0SaewFL4L8+C9
THkwg1Bo0r2hq/EdObRYGxFjwMF+xaJVv4aS3yRvQ5LnNO2VPANv2xZqy9Iv5hEOeDq8rAZw7zyD
Xn5bcOb0gAz7qeGqqLXuWxn2aR40XlfHG5vkXrLtqMXRtip052sMzeXMItfpxLYfGIkfZhOczYE4
H9tjLSxXTbBsiihoeizOrywAWEjTErgy3WZZouOMmX4giRrzKOjKcxOPSRXUiFhvrWL8WmcuPuqT
ro7o7tk92P/1Zog+R2tIUt6mSw+rr1c1jS2Gx09r1t9tjgnzNuEiRjSYNlxnI6t97hI7BUqQDLz6
KaLwu1YEXRM1VkgJEvvcALuCBtIBqSEeuZC3LUKUhg136r/qadPrVNA1EshniN6P7bpSb4i6ngzQ
FYmirbdyj98cZQfNZdulH/lWrRvw/xvL57w1NcBs2WhSe7yfQvpvloAngZjfZN9z2D+59FvxjwyD
tcXnCDqslfpKLOPwUkZTnrQkjGX51s9dwUenWdor1Sz2Td0KXjFnVKXtRsDp6co0qPY1fIxbdkAY
qGn4oTWsFemETBJxDlCKCysB0n/byBwoO/tFJQM6gYcjKLzOYJPUxcW5IIUAj5NXwGcXssYR3dod
KNaFCMFBQ4Z9ULaN84oeQIMVb07mbfKI/rZAsbbXfbQdt/Hj2hm/KKjqN7E9e/Aq7VT5oauDOUWg
2WZjq762onsi/2wfB9QuueZIx0tv52YeaDQnDnsX6dfyhZvARTUUmARLpuFOkAi9js0hRN/RIMrE
dLE9GsisNqurXn6TGOwZWumE2amRRghDwTnIcfOdLWz8V6BpYopgFvgnXY0QMdVuJbfu1Igrky6L
o4dEBKCiDYkc8pxZ+JW9OaBwDwcZnkPHIB7RUk3MYhZczNw55bwvR3Pm7jfYaRNwH6eYPpLWbgq5
4beF2T7/Ozj+NxYGEx8J09Z/Hhwfv6+98O3373+eHn991R/TIzzt9XD6ATLjm/2aHD0diJIEbYZl
wKFJwWWo/F/nAmczEErsv1YIwuos+mNytD5566Tp4S2Srukx6/0D5wIn0d/HI4Pw1EoeExiZPBJq
fz2lOnODI3KU5VEDzCOqPYW+UTpsYf5DliVl7gp/PT+N526V+Iq2ngOI96hQUegc6sKiT1WGlH1S
bC9u2lUqnFbR0F7lwyiyW7kZG3NbRPb0QktyXQezKc03bxUfjVWG7D05knpAmqSNBJ5thVhpsj/j
2RUFuNrrjVhFTQS7nk2prrPGN9E8F29qdzLmjpKXLppoOqsXi/0QZoa2OPbEZ1ki2bu+ZcjSu0Hf
DGkS3QIRcw/lnOSPBhczO6fWQotlRFcvsejrvcGT5dR+qLb4Y+2v4YeWO33oukUTRdeKAegpQzoH
DrXo9/3YGEGZO5ehF941XMQ6cIsoesWvibJoZgOJ8J4a66TGxZnqzZ7daXkYExzzq/ysKuUcG2aZ
HR0DjGA4pW5LxztFZQaJcsruNBc0scOG3Bfz6G6ZQBU9bUjezdr+MdaWvtEB8pw9ym2Ofbtoh1Bb
xMmCEH7KW3pyM9oU6G5Ml4AGQXXNehWtnQK2tWto7B8FLvetwdnmHIWF3Fts63dGbUq+a7tcqsFo
r51EC5FBjUd7lfjnrLe37chkSiFye1mykG/EbmZnE8ELtIpFgbWuDHp2B+zXX/UiafcMxdRZD5Gx
Zzsdfh7cRO3g7djvbsJB97rHv3IdySLz849txbQuLtwiH4Ikdt0Domqzw7mfBLRoGFt6m5As1vUH
6w7vK9jC8Qf4GW+3wKJygT+i8nDdWBdrHtv8PKfVU9yL9Mmd1PymMSUS+Vmkfg1qYbhyNfwAqtAR
7BOPjUMVuaxrDBY38brCCddljrmudbBwPuGTYNOjmVZ9cGEeXyZVA2wvzeHWKBo803XC/F6hgTWb
RGiFc+g1HHm7ht5gmnx6ix3Tsq6bbM5g6ccGaplWCsS6ljI+NlRwgosDC7d0Uy4eGyzD6mmfzQ2C
5eaITxfXMwvwVvBQnoyluOMhfUDaoh+zL+vrxjbeVF474ZmS9Cm+qkT+bCeNc4+ZZc8AKTTq33sr
NPZ5Z7KD8gdvLL1vxHrqZBuF83KL9be9a3vDLb7R+RMuZ9pz/NLt+idZTSaJ9z5uetoGnUcrbNOt
1/QI+nnpnUblGEyaYcsqoIrtipW4VqT4vOchOlSWkzVPRj5aGYBVyApU8uEuVKSLWum2GqGFlH4Z
bpS878UATIOqlNLGmRuFOmH6euw2Osu/m5r1mPMMQhGqy7aVs7iUk9eH7+naKIt04/nc4ej+sDS8
j72isj2UGXaPAoKlh/Eg20zDarDWOy/9SpPNrB3ccmDgkyqnHBPKMaTWn5G2cKIL9XqEbUS0iLRl
xhmeT4rOpHQUcceqvazRwzmSWO+zZXbZ3iCHWh0g3jtlMNAOQ6+2CENvW8qMH7kQZWHDvspJZoQZ
nsRMjsqlj3gxuPfxzKbfGFsFcyGCbhGB9fQHcPMAht3ZULT09XVsdlesUaVOvh9LRuRMDh6XuLRv
J8IGO7n6T3Q9H1ipSd7jjY0z4JHktnHV4PFsPoitlKcW3rjHJGlfl55VH7PE47qfZBjIDLLyxuhN
6PzCiPelM7h7Bff/rjTy8xJ5wvEbIRVUNRlfhaRoGXU6K+bsRLOlXw4JS6S+7AXcEts4uWwRpVam
67XK9lFEdrJt2LdpO/yV+oOTA5WwjXYRG0KRGupoWd4wSlG6Mzj2TWfXwxcGL4NGU9O7mlHKafOF
DIt1KNp3DbYjIMx9rvtFu8zf6rn+yjOquVmzyfi6QyJmjLiub+i1/hAtItwRB3WfJKm7i2VpIQ+H
Mj/m5H9vVeeSgaCp7zSQf/i24D68m0MRtI4dHbl1hgc2dfpL5ogkIJDlfhlEPSkydUZ1SLGcXDmA
3q+xL7o+i9IsqMY5fY0NU5woRmKEhZ/WaaVFLZROYSI8LGAY6UC9UzqHy53tUVIEXWjfAgF6WhzV
HWdIEkjA5bKXeGChvIlxrcHVCBnmNGnhbaLdvJkM9wqDQoWxxeRc0GDrGPn5KJKW9A0B6SICOHNX
zRElNMuKgqN3cW/zC+zgGQ9sEWki49a4WC8mvgCehdKr3rDLdtfCWcR3jL1qJ7vF3FKgJg52W5vP
lAhV4E2oNq2wuOwIfFak2cBxZ/pYf+65Dq+RTZs7bB3emZgOHOcYZzJ8HTYYZjzcZEqy2zVy+0CR
zWvtWsl5pg/tmX53nd5bgbEwbW0mAfg1fu8qcLyFqd+00FG7TcKVfydTZ9pDkGreXKfc1K2dBea0
dJemZQXtW4VrHwvgvBdQMMuVoIfs68gZ3q+mQt9ms9KP8D6ewwa5R+CsZHhwyL1ps7kFL9S46Bmk
ZcoQ/B6J02vYfDMDekvOjac/ARuNhjlLxByWJo4R+JYxqPQtCTDfwsfiaZxe2mGyvU0ND2CD93JO
/DIyOrI04Kls9iE/SzP0nx0acw+9KaCaWb7BjmSmwMiFAqCn3AkajjgFVxUrS+fBZNFM2IZ8Kv1/
j61N4d7l3/n+v5nvWTt6jMT/eb6/zfI3vJxvfx7vf33Rr/Hesz5hJUYP4Jr2Vgga+8NfIz7TBDkA
2yZfY3xY/flXf4z4a0JgXQ0hTK4njD/Ge/MTFAWJYMYPWb/uHwnDXFh/He+FDoLVY8RnhjMwyf4+
3jdD5paTLeqT1WnQ/qx817HE3pksgS8SnY+HnxdpgMDx8+Pcb+xee8LalOLo/whLThzwcdQUhZeE
e43ymuaRkrb8yiVCnN51AKpfCX05X+Ril6dYRPlVN6ZG4K3hQmyOSXEyOJLu7MyjtmtIy3Na1Rpu
5LhSaDp9teyLWVDzC1crWmKj2hX427wvA7FF9+DqFOuyh5ntl2Gcevdu5pSBoyOJz5ywSTiYxALK
jRdRVvE2dFr80mPCLshYqiziNtfTTIX1IO6inZYXurVynZJ4wq3Dcny8oaEAbsbOrfOlugHSw1Iu
nlAZoPzMqRUeuhZXFIFAis60AlSWJekapGXMMySFfvikblyD9qHRD3PeT7jnM5NGvQmlp0MoHwZH
bEQcCv3bOOYtGPMsTiSaKa4BiZ+hTFWYbYqeavfZt3tcKIxahlZQ9eXRMePH7kLhRABR01o2mT1E
OCEAKhkx5EoqhNWSvmOXmVsJyJS6AAnrTNE65hiAWfdGNoXNDbg17aiPVI7x8As5M2l0BA0WiYk2
Lnm2acM+kpXxkJGEw0vV6sSBSXhfBFPGzvaq+Y0WyWw7YhbezNkcwxnDnQXBNjtTgGfuVWsV1Npz
MsvKgcKMulSATYa8P7rDtHH6ONsVRakCbNLRrTS8cjPE+RTY0B4Dq0OPTO1IHdqFlp6mGIvnsNQA
92chLdULsbnbPLWfKIiOLiZ2oTuqoJ0LhXbDlxjcF2UpAhx4FU8XPg8KT59KUL6m8C431EwHXqUZ
G6KzSJk4sQJKmZ0bz8vCzzGj7GGKbe1WY6ne+ViLvN3gNOY5tMN8r2GVXgJBAeb8mfMkmcwwt59q
W5QP+E4z4bPFjDBGpbU5bTDYOdNGYVM4lg0HRt/rOAr3fdkdRwT4/Zhn0WcwCuaVtzg4J0Qlx0eM
CC2afwUjI+iBoP7gSYzQbToLPjN8fyWnNrX4M6Ej+qsWToijfExrBv+0t0zfoub8LDBP02uQkNKF
J9YPt7jUjSsxTepABA4AQjrzt+7ztrmgyJefGzqS90PoVF9HIBGiboYNjAT3xF+62EJ+szZzW7nX
C/77S2i38Yl29eYxAt320uO3LFb8lfEtVY1+pS0lUl1dm85pzCdvZ6XV98Grw4OQALTosWTHS5H0
g5e5/QstO/nzjID6bI5dsnbbutlzTSqJXlauMFvrmj3bfGPrOWO3Syr7alTUgMIzzPdYk+bb0ivl
aZzoSGc7jGfb52u1WwFLzl8kMSNkfj25K8N0OnE8Q0tWUcboLBiuY+mS+U+IlgaWVs9bNfbVZgyh
v/G+dLQr5vEm0vQNAOLxpHSvDFiUGZ8tRzNvO615SpbmIa00532SdPX6urdSdDGCOnhvqiV9dJrU
uirwOZ+JoFY+G7QwcJLo6Fmtcz2PDSFZ1bcPC71GAR5l9c3umUircVF3ZugtX2t2/TWNNKBxvWKs
6CKNrKcotuiuruF+rW1eFIAvXnRtGaL/0lHTXdIBSQ0AgwuONrGgzzenPqmit9aMk+/5iBTeDvXZ
6MNxK+1xCuKhN18MlPuDqTlMqNM4zmdjWiugaBVHjewMjSvOivUbplpt16CeolzorrpkadviSOoE
q/zVTjq0CY53TP4cfuJiTKeDsXJU1LguvLNoNB+GLnS/ZmPB2r9Peoy+7uqPDcMYUUALccrhQnvr
yYFceTYQPHTMNa3Sr37/SJRgA1jntL4x0iLirKbiGffNjYMVb/aj3sQaa2Iew5EXHwFeot5UkPLP
mjDUDXV4sAWpk9p0+vSt5pl3L0hMHyMtbDd8UwxSadiCray8PXa26ax1KzDRrSDPqkb+UJr1zvHF
OAtnaGmxrFnKAQTY1lg3uMgpgKSN1L1G0cnOsa6QetPlWwxvA587Eq01TU9Kbx7g5+obVzQxxSZs
CBLgj7uE1fFe53B6qUWjtpqN8rSx2rE9RFp8k2dDRId8EgZN2Qhia9Lap5i5dlzv39KldO9rg7x0
jBD8GAFPIDDTVKcxzYptQ0Q3v6ZYDOW3LQcas/XooI0TI6dd0LwEdUtd+OQWxLq98S7BcvFeT9jF
oJeKnLHHcj9HdmideIVzYNCMulGyYhuUZ7K4K0JN7nJjVkcBjnqjsykO5lZPzloTOb5dlmrf9VMf
WP3UfaElFNyAq+jZcLLXrhVf07pC7eDxeB4AhsBQbsf4znJrJtpWUfxRxMZmNqf2h4AHvu3F3D+k
ui23H75tFbHZBEzikjzXwodkEO0Ny91uP3oIbHNLBe4QpaaglcwD6WIZBb7eJtaOI7baxMIBWY5f
G93KX+tp7HcRtMD3guPIls4b/q6u+xq7+feGKpwjCJjVnpxlARZwh0e34/kzZKvDkHT6UcfNEZCp
MnbQIsR5qbT0m5e6kntnrO0BglJz2ob5Je1y+paoFtxVXVof4f9U277OvQNKZbtzJiYvjgZynxnx
cJUUirhNPnFa7oSmBTrOzc1UqWFrOm35rZNjsuG1PyY9zS/9HNuHcTChJcjrxQJ/U5Jr9/XKM3ZK
yG+1Xl36HlJECUydbdCy5xatUbGtvQiY934c28kuyRYmjJwy2kxXN07VXBwdZkVb75exoAWcgtB1
J3jvah08UbVEu7Kh6Rbwo+HbSUlKA1x3i4SxC6382iw07d5rKTPL7d47UH2G0dQsLmAh7zBmxjtE
48RfFGkyO5/h4/ac2pMs3wNrUUG3ADi3IuX6ElluXw4mJAbNMW+1Dmc093bnEY5RcljSEFO4FN9p
cwE8OqeFn+CZ9YkzSR5kWczzwOwvoyG8b0kx4/fU+PjR0XSwp6G82Bo1v15HQ94gezbuXtUfJ1S6
A8BypJNkcU8FXfd5Il+t0Hn69yz1352l5Ao7/JuzVPOd+eWvJ6mPL/l1khLC/oQDCyWJWiJ8c6sX
9I+TlGF9WpGBLklnj43d2mDxh83G/mTYhreuRHQHr+KfTlOApj1WmASwcX5g8dK9f7IsQff/62lK
l9aKScDIoiOqkBX7zRWZtf2Sjb2X3KUZS1hvg+1vqsGcZvatF1YWorNdN+1e5TrFPah/WIkYuBOb
MtJBjdNNTeqViBrF3j40nKwz77kTMQA8S9xlmb6xyeeQ0yuzA7tNfbzr8lp/R54esS9wc0jcTSNi
lzt4LxTWexUbmTvslWfBn43r9FSkpfhhQr1RPpe3+1VbeQYTaPaTk1m1r1SEe61z8nuJiWOPELkE
ppfrt6SQ2PmXpt33HHAa7jB0ckFdXkxLe3J07atLoRA6LWsDKMIO5eWU2SXEvAkwWcnR4SJ7HddV
NNYXz/aRV+L7xnEz+pjVNN8N/RJ6QWWMRbM1K35jHC9Lx9YboH8AZSm+qjkjRsNH6dNof03Ihz+1
gx2nN9Ig00Vc1blNuKOTVqG8jiCOTaygg5jEHsKbvMFvdUJjD47soEzxl5hfwpnbgcbMRpvgFEYP
jsXM5bdq5sw18/KPiR3GV8s44XnHmCL3tjXpxwg1f+sRcy9prEhpancwnGOgSczqeW6YLqOoBkzj
OkNx0tqSRK8mqcDeFOHi0gw0Or1v5hYfCfoyWdQ6U9wuQcrqtgns3Jm/YLSp7Tt+E0PfGBgopsDL
4ylIMG9jAWAkKrQ0/uE0OfSjKMkObWL1uzEy7UCuUF9cMM6lXnDyQCHLosCYO+Y0u2hOtIyH3Mhr
cdGkN1INVkD4sZxZQ0eS9vtYefg4kSBuUAkWiLGzKmKy9TOWkl1datWZdnWCIXrZ6051MkDduRW3
X0LDdLjhz6daCoNZdWdlNZLBUibC8nWThFDJORVWid8XLaSiMKM61ccz4br0nwvLtIJi4d27IJLx
t1rE4DyAC6LAy9Emr/qcN4NTU8xAn/0cMxT6jb7mas1pWqm/Busunkdh453tKorfi9qZKxyWDruL
3J0L7TzQAtGSfZsYATU3OQ/o3ld2WI5vRsEaws/ased4UxbzcYpm0DcttcFUsua2Hh/mlJMiIR8r
R7KmRVBsKDvSuoPeFM6ujJLkLpkAdDJ8DTHuCFoguLLZCK655jnpgiZVMLiqEOPueaEUpg4MzTI3
KuavGVRDsTq9Sq1Z/JQzS3Rnl6TaNg0PMed6Wgrkh1bq+yZz+iCOzIiuFRYXgLYdhvNccxKqLFU+
7AbWApxyWBbjjc/d8cWgrmXfUVYbnSy9BXTWpcsFi9U3bfFKrinNVtPGpe9b3nTKbPEV1ainu6hn
QzqFSrd8lyjM48J0pvZWWDXlnv+R1CqwiK47cCeaH6zam9TRkDYeWOw8hr3P9dgYjx+JWFNVzQ+a
xZ9kDyPJTGS7PAyZwfZjzGIBYjqcp8CtNLwNbatfL2FqXCyMzZxULS8ttmnE3Uyy2fKzuU73y2S6
p1Rz54y6cG2azpMY8bzhQl4CfhKdD27YbnMRraI+fyu1izh9BcZimReNboxhZ/ZxHiCkG1eQk72t
6aa45LVkzbFa8SQe6SxJAoJ/Bn/nzIrSr03tpG+QyLUns8mHL8y2Q4PBzrK41qxpgH6N7F0ITqdH
lr4kmwmztFubc0Rzxf/BIrOirQk/vJ/o677t4sI/WcS4YE3MEHYrnX10jsNs4gSwMVpbjzinNtG6
JamGg1Y3ptqGtNHQFKRkwaZJlVXv+i4lMo9ijszPJK2fsdnbnf8zTuuVunGw3dG52BIbXdQRlOqM
uD46Hj46Ysdk7nJNhtFGTdipy7C1bvLCgGiKQlGI67FR6prMi53u3VqZL3U3vUTTRAquYx0pApEg
umyGQe+gfQ0pDu2iKuDyzqK9h43ESlPx/IouYgL5RYLNyudlPhQmBabkCjndReGJxNro3lhuJnb/
zlP/zTxF7EL8rWn5QfX/AZ/x60t/zVWO+0nyrRwISKuXZB2Qfo1VrvmJiUb+WYj+Q5+WnwyyASxT
TcK76KrMYn9o1MYn3XJ16XAQEqjecGz/gQWFYo+/TlUWJmld6sxnLq9DmPpvU1XP6qVs0kQdJiTT
cevFGezEskzgugF92dHZafUYx1L34iUmu3QjKZOb0Z5UMFCK5QYNoDiIDIn5jHI139EoUD4MrR2+
Qp6eqBc1OTY5hG8PbMk4lnu8R1eJBouM2g7ulePEIzRAHk/Rf1HTzTMTCiUFQmlYEixpUspT5/W2
9hKcWc08jwJChc1ze0HQ/tEWKDC4UmZrl2mtdRtjfrvLKC+kKHcatK1ea+aJeyJWTHYBJfWkZmzE
OLVboPhqtq8NraHEpzOADfSFaZ7GxTWP3oSBZjvlrEF1LjMvgDzXfeenCPy7VomrmGrd1kRGrFn1
OZy0frIRMGzaDXJxpzL6iUZ5YAvqOVsCk8WPhD/4AWAi7F76giMYf0n4vtiypg6NyOZztZDc24S8
smcLUey5HPXsnjImcMBwhW/HPiwfKwzJt13bDPMV5UiRRACATOzTaoRzIi9yEfIcqwHaL3HlXqaM
11XbFW9kyja8WGeGcPKtdHLod1+qVxG57l2Yk0Dx0Ut1EYQeTASmolHtHOp9fYn+OVVFdZuJ2ruT
FFSi/bMBPbS8f7sBO+Y5txNOsnG8Rg85Fk8fXEa6fNUDuV/3ohGAvknxqQL4dOWhEDAMipBi2xC3
+ZF4p3nScrgFmLjVbdbUxDwWq5i3tpPipGnZvZLE660g4VjQHhat6Pidhbkzy6T+Oi5F/aXBlvdc
6fgANt5SS3t14rXvWEBog+piGjJc/CmXiRHGp4DRezCaJLpM5oIh25tQnzdyMF/xD7BG5JMnCZfG
2vjm4kDBJsAmtapMJ6J3VOeJP6VlcgiduluOkHmNeZ+EvXY2CEqOmxG/MWF6UozkVimM6I6xzCTG
57Hq7zEkS8QrcyJZ7WrC9EVj20+lmK3r+GeGkMkVccj9mS60P6KG0fSRO9R+pRA/IonzRzyxxgWK
B30NLcbVGmDMPsKMhMrWZKPruO4uaj4Sj/BHte7UfUQh849YpFG1BCJZgkm2IGtyEsuZ9oBi2jIU
h9dOUaCSrEnLmMglVefROf+IYaY/M5nGz4RmVOhYLZw1uSlNfNfJQrhTX3Od4Zrw1NesZ2fq+bFe
ovFzguAXaF6srrHV19uWmGi65kUTKsXwcKaGcLGGx+Nn2w4j+8DlrT2Wa+JUNQ3Lmp4oToVxn0xq
sqZT6XNjp9QB1H6XJa/hMOsJUVaW5n0wd9N0pQEgPrLVlsHslfdqcc8d+jAJCNGiO6rpNCZpv3Wo
0tpaHaMxDuE9M5X2LhfuNHlIl1u47CdXpPs5YXCZq865YQHxgPMhCpxo3GOrkJ9FsxbU9BzblrlX
t0A274VpGv7QLFTTtqSPI4vS8CFHXXWJe+0IN27aVJZXelm139PZudEXI/xSN9l4mICUPpT24N6m
g2rZ+ICHtfJ2uBN9aO7WEmIwH/G8t+zlJqndeZ9b1IHHcZvvZsFmhAqWdiMySpOSplEVIebliwqR
ywnT3y5Vc92NWYibOR42GciefR1ySk5tTb9Gyxxv7Za9D8PtV2yv9Z4jhrtNwjncERXDEBXKdqOE
UR8WpTgADoNGqW4iruac1H7vRK+r8ziIBKfDzCGqTiuj8nM6uJ/HtB4PehF1T1TkdXwwRm0fNdOP
vrHz/Uwefts1pFwHYYSvZia1grr6mGbU1CqgpbuGfuxtTL0Hs7DkVQkSaAejluBKxb5tXwGVPOHS
o29P05xLX8XePll4NNFZmyARWghsg704N9TCU+xGKDJJt26ddEhodfjZq6EKm7IItzx74xscA/XX
UmWKA/iUZC8VSW+8x0Pjh4nh7gqIHXu1DICcxlB/RvzUAEvBj1JjudywPVRXcz2CN4RNfDH5F9et
PWm3LcRjhxSbvhEeiAXqne2bxiB77SPeZvhUpjQ6e1nhen5UyhqmRNI7m8ww1YrMZRtmjejhEpor
/e7CvDGR9H1GXorvNQ5ze4dT0d6pnOyEOIyDv0LwrdkVf+4qvWWp15Z1kPRsOHSzubfDVF1wbOg3
eNDKwO3WDtqcj4FFp9JktJsJf8XBIBS/ujM1ThNO+t1k0fgdEgDJOHAgMFC6cJQ8B20IPg5P7E06
17T6MRo/Kfrm7mOWT+8TfLpt5dX0SYTGq+b1PxI8pS8ktSbKyEudMnj5VFpSgzvQUhSDXZPFEWnr
Za7Dp6ix9pOZvoZ2/w3DmdwvyuqgFbGo5tz7Mg+zF3S5MgLHad7qIs/8wdSPWF1IBgmj+o49dgAy
pEE8JfN9GCCUqo2xzNZ2sUNxB7a/2XI8zS6lsG/KiEQChVz9tugMNGoDLaTbjHEzVlvsfstNNHfh
tira9z6NH2cVMEoxXySLSZGOOZCeh5UTQKJlI4H7hfz5/7B3Zs2RImkW/UWUOTu8BrFHaN9S+YIp
F7GDAw44/Po5qKx6qmdsxrrf+62qsqRUKAhf7nfvuW67HmbaIFIOpnPNLrdL6zj7sIri2cDviqGw
FdiUfJKIWeD/7szuEfvpZ0wbetBlAAQM/72GVYIwDrAYT69/DjEsXaUYGDLb7Ttaktwv4XCmqRKH
aIoXCEYfl7hktI+5nquTPUrqFBGRc898yaa5uJY880jVnrk3uz48WDk2NSnyQzeW8two/eQsab83
cQ0xRnYjmPLLL8X5E9sUfj7u+eBuEaKLTVzZ87ac65ExF0VDc91Xez1AG+6M4GdMYxZ+yvhdtK59
h15Fej1wmb8oniv3Z2VVJuLVQBd4msmLrMcvCOtvv5porDJ/9ZiOU+b3pcQj1E/HQGJy7R2cshno
5M0YeOmBE4v/CPU32ZIEyPdcJfWdVfvxfRc35443vSk78DjiNp17utR9ySNqBgkqh7a2NMyat7bM
XwDue4+r1fAgp8wdmN3XzeOACS7Ke3y/I1wNBuQbhy39auB1ol5oeVXggNbDZmvWdyQoksiZwgsJ
kU+0kGNrVTgHDHEXT/3dUmbQlxWiQ+9vcll970qKOpdeP0/9cC9NxZizvuG0RtbYW2Y+97h255m6
1ngckmgGcrbB8pASZ+KWT7G577hXImHB1atayhqRfazZBzcJmmK5t7q6+E/V0O9/9eLHdev/FtL/
vPhtP4pG/ZMxab328YV/GZNQ0x0i3m4Q0saCl+Vvcrpw/hDgEm1i4I6PpfFvqVX3j5BUKiGDNVzA
NPsf9z7H+oPeHlxJnk1m+iuV8G/c+74CuH8PyFOBwu1RCFR/k4AoqKd/jh6Eoqd2J26NC9Gk8QHh
H8C+07mnqlyKnS+Hfgs9zHq0S49YTkMG0mTRPQVmwKmmaKbnmXsbGhOii9mq4FgwmXax2ed1BDsp
j3y6b3cACB4TaR+dQo3oT2sm0gHqNBT3E1yqTTElzA6ZyxFyyHWEbBIyjK8hHTgFok3rlNaTqunU
ldLC0Efr6a0zjf0zKjhnbJ9KMzx85S9hIDMH9gtKyactsQJRFfkwhzOHzMZzD+3kOvXGzofqMSNH
doZD115mHyPWRtOzfGAIlm3zki7lmQLHU5VoVDJimWeni8O96gdWDwojPejzQtzi5rU0gJk53o6a
uxEyM+bKzSxoLl4gfeyIn3LMclv3KrrgiHz3KAXmXVuF5k1VmJc61tU2xzq9enOJRaVkD9o2iPcK
hFLEA9PsgtqE858UcPA54WOp6CLerOqy0CKx913DZ9SATyNuuNMNji/32koojNM1iRfG0dxsinJ5
al12/mlOX7m2Wi9T5Xon7fjje202dDoTF2T4aTfxrexmGo8xt2Yd1kkjNcVlrGN7eaKFsoDZmk1N
YPwEaIkzdUMO1lj2g9fnHMvrpl8i4TawogxHYUHCugbbwa6D2zCB37SbAnw6XNrHdjpUVt8dLchq
B7+qOYwhYvt3uiJJavhKsItkRpWqTbD09giYOXOvGNcpbTM5iu2MYuEWq8aQBRYfTnFrzEwFDKgG
mrDJAaVy6bqbJi/hsRM8bFboNrewsfdDsC6029dnsh/K694bK3Yfu4Ulv2CzbjIDe3THQTWfHkiu
Voe6bQI/wQ+/UPyxJ9srhuXgcH5ez4xc+byXSQz07BrjV+kurcwlFbzWn4W8eGS/+nkLYnZC30wZ
TIV23341+ZprqS/cMf0wfTX9zl+tv9ZXA3CxlgEzByHwZgw9+Aas+8Zr+tUcTDaN85/yKBQuzLVb
uA5b7ilJi0CLHe6xZhouaTtwW5zNQJNe4z97ivPZMqNqrS9exsmjdeWr1RgjO1IwyIj6PK+1x81a
gIzNiS7kKRhm0pRrQzKDef1WZGtvsrtWKLcpZcrlWqvcrgXL3lq1DFNVRnQH0L/MD4DSLHqXpBH1
zHotas7WymaP2q1XxHIuZ367djozr6bf2aRH+GStpc/pWv8cSJ8maLdfW6ETRUE05DgFvmStjVZf
DdK5u7ZJm2uxdCp6xVmJsmlSfMnBJy6YmqN7F+Zj8hx/lVN/9VS3a2X1f5TQf2lDZGNjH/q/N8Tn
3/qj//tg2f7zK/7aCe0/aCUlKWCG3l847r8Gy8L7g0kzxXBrXS0twWySf0mg7J+hxx+B4HGEw0z6
H1uh5f4Bm8cl0cfzToUd1Id/Yytk8PU/NFBouS7ooxB3JpMcm7/rn/dCDpDG2Db40yfmr2+j4fgb
wjQ/A22VtwuEkl1qmJzjq6Z49KfgBjbM+M0b8/ZJNsYTfKf+PDDW3LTBmkVoBuM0x7YXH8YmT+8J
Bxkf4PYZCnuNaI9OEPuc7Fzma/c1kDGbSERWEOAxOPD7p8XsAuuWElPRvPQA3yjWYfFr7IMslJQ3
GBfh+UWCEYXWG3y9qnI2cUwDMFStRHDrkRAq25cygEgITwaIpXlOQ+1ZjJbjUO38VDj9Pi0dS56V
k2QlF4S6CIj2aSKGrDxVTobNb2a8eHPSMytfGrNh3uvEOjgElj+7pyFjeePWMWd+/kyQx2DSYfrF
2G4paWo+8joOfiVeTloKIC3Mn93KFx+hYgEEE5RvdrlEZYPVcih0Y13gRy99NHghwZbc5Io3Mdfo
9yNB/3G3NDABtkGTH6ukof+qzhStJrWtjrmhg90kAvd9Hqn/ALiVHrM+e0pIwPNmDflNy4n+mFvT
a97gl83xRm/MKkyOnDtACrRVkr5lOkOLnRmoUxdz0zjdJcW2+tYnVR1hVLy3K80Iuh5D5OLE+6l0
PNFsM72DokMvI45eaPuU6OJVj6rezKGZn4PA+ZFkDcP2uBie4LRDhEe4PCAYgs+smw0XkulAaRTm
Z6s+YB9/HJfs1SutT0Dd6rL0DYmpIrklfOVjUVbvTdWfq7Gpj4UiNc9Ed8sI09r0M45NyekCLuRy
nya0/RZW8SoBJ24HrkG7ohp/YyHyqO5d4vspxB/MtM0gDgcdo7fjbcF14+CMDurRQpCOHtrtOGIe
TrAGcrMhNh0PZXcTqMna+dDvT7i/s32tF3dD1wa50NXmgNlwPFQMg38EaYsRFI1+J1vX4OQ3Oxit
k9/gDJo711BPXGb1E/Pg8sBZh3BGJrNjXeDcHTLhbUAKkEWqXWqXOY6eWBfSfddZ4T6pXK5xqREe
Rm/63bhA+VB2my3eYlDCyZDVERr5jwbDVzS6dbUDecVEVVQ9YS272nB4go+3GHQ4ibHcYWyExGzp
Z9OtxaYri1cQzKeFEmXyTJKJuDLe3DkWG7vQ+TltXaAD0sk+bdyT34fF50yi2GpJ1JE3ab21eUYU
12oshovnKT7xQxe0W9tZjM8Gjz6GWDjp7qbxAwEgIR+57NEyZRytQgyPjBRokCqdgt1SWFW9aeMu
u5WB5e1RgIJdTDAXXY9KHpIn5HAUZLjkkOWNda6HpGPkaSv+Nh4srL/xpH4OZUtPUDyO9/lUmEwV
eSyScGTMHmg9/2oli+ou8Z35DEOgPlpqmid8mTxaei34FTqiGZTkHk0x6tME35whYccMgvQwpJ/s
38Cl6Shq2cxFK6dbK3D79578G8C+1KGr1xwrcUnrsDpg9JcM8A3rQMMZr6xghj3n3gHkMKuEpnm6
EYhoLmIZU/1lbeJo7R3u3PKAgADUN1i+achAr34m9W2ZGx98pN6sJRMUxxUNrTRI20br3ObCKrZ0
D+cUNGe/4j7otpkls9eqyzGIQpnJbixOodjHoWFsF7My75novGD0LTCqhTYqv1M2ZzMkm+Hb43Vk
qPTo2KHxVGAnxs7gZlx6QiphqpAC+iFJ+RjjybZ2MQjfPSqouPEwvexUrJBBlVL4C9Jmx/eBGGOI
megxn1pM194DCGR7H7cQho22TKmWGu+JQmQc+frjZDLo38Src64NFtCKsVc/QBp4r4fGPTpjFf7s
rP7BJ6o0bfoCkIwdKPDjqz9PcN627PHEkD4gIIEQja9Cqs+YyfouN5RxmSGpQDHFEVgLKl5lQ9cT
nRGrsdBkPQjm2wyz5t1iiPFmzkLcRvNAA0WNNVD3VPSMvvXVc5gc0tDRGzFZFCnm+bCRZnegarJj
DVY34cCqtdjzvCEZw5MIe/PE4N/deBOepsScHodgge0YMCNrVjslry08tlofjLmF3ivGGKlZEzX3
wurnvFozxdojNKx2TcJzsEC/PJyUf/TPxGDCrR0U85bLYrjtVXsKjZDYiiE/deu/0KLX7JYQH6ro
Jcj1OaTC0eGKldY63Q9Dpc9G0f5a25zRXwY8/CXQm2mVYS2/vrM4mWDY5o2txZzvp9WWuqwGVcPF
qtpKQEFEYOhrTwjBY6KYyYfn5EirgvWu9b4vq+W1Xs2vaaG+W01RXFwZg2idueTGNjANySn8yjNA
v+TqnZ2K4hMeRrjXcvmeSL5r8eWyxU8S38QNUEQYRSz9QLJ/VBKYqKCz7j4urDhKV6Pu5AQjm7uF
IV4kwDjcTyTY347Kyn3pcmAYtfNWwWiJqqKn7y7gWy0dkRSJFv3ZgbhG+8qJh7CIYnnDNUzRQf4Q
Wo08iS8/caH4NWAzHqpYbFlMG1btbHwLgNVFjrKfsswjZ5Jw4M91wLruZeUPa/UwV6ubeXAqb5+P
/hzhNa33tPNUV8u0pp2aFyca7flHn8Yzddyev5lCfoYJNvBOoCK/9sJa7gsbDxm7KY1vm9QfNN3h
heTHH1WRv/OxLxRTjjp4bn2Xr7UF95khPnl0MURGGSYYocrp3lVx/u7n3pPreVOEp//WsZr+aA9B
Ykc6zeUOFAi/aIadzgtjOypRsI/glw92zhJ7FrlHP+GdHiF6L6tXPfNGJsJJYzGN0jUzJ97n1ebd
3I3mgqNp0f7R127wfSp68Q5m5mcuY3W3CNvId+OYjsdcKvvOrbyRqXCua1ZWiWDipnMUwkpmwOu6
PBGiemyD0H0ER9qLiFXT4IhhSStynb787Ds7IOfa5wnvKY1MK5m28w5Smi4fmZqZ9BHVdxkisgHe
FpvLk8zmIeLufQ0Yl33rqRX+USftuZwgvm7zJk2iNrF/lVAkmEtl1k9iHQSkFtyhxQbeoD7Jac1Q
ZEWaD1sq6fVPsaYt5FfuYk1gxGsWY0yN8gCl+J6M2iVGM/XpFrMafTSNJedx9kb/V5z4tIxavU8B
mZu9ubJzbswhc7cEk8qdy1UflLRcmG60DFkbZTePne10GXqp6G91YQUMH+OGuJCSA4boLlAV8kxP
gmXNsiRml+/jNeOyBsl3kp+LFLNnHHJCztWh9cvsjdWseGOLG76VkxZPUCbio8j97CTciRNv3Hrn
th6xYGZGHxeb2ZvK18TK8vkyGjPp+yXtziFNCM0mFTBoJJfnM0n5MUorbRYb7dSSVrNEUIFDLEhh
HHsTwTL8cuU0HoO+CS9Nnqs7J0m7l8Z2u4LPX5OrrU0zXFG5xJc4XS2vYafoYOT60E8EhFhhI+5J
Q7hdQmkDhCzlPO6ynM/DBXmxguSw5qemOFi8bwlQ/mU7BpqdNRickA9iRwILkCSCkVM4HvntIn0f
/QmCM9Top3KpZ5LYlITcoI5l70Aq6j0Mj2r1FeqSEXhNsWSQJ8HGoYAj2PRrjEzEOn4gOo0eVbG8
dlX4BJut5hDWDj/qNZBmpH6+99SSXLqvyNpXek1VY/VspuSDbOFbh2mNueVr4G2uIBZQylJG0lhK
PAmddPfTGpTDHdJ1W3dBBctHRKIxN4drVS8DoYS8Pg6+Tu4tWl7nx8DPu+ZOJ1RcbEMYe61XYCOl
wTX7VTEzhG4POdhiMv6L42a2NisVfjs5T7Civ1qXcO+RqO+PeZhWIYUga0dTqR2Dhjyqi4jHgXqH
cMA6qgMCRQ3RxaNKPfeNioZq2FIRRVVCV/BZ/EFZeLwVBNuTazaOWYspQXT5DojZhOdyoK6uQKhh
9VFdcyVVKY8DALhH3UJyryB1HRYXM/CoZuPMsFGeOp7J7aDs7CpzN4tia/A/K9x0P0W9TpC7jPnt
AYbKc1+EcfZumrh5KvhcjN28mj6SZWF0h9H0N9JUcvQGbMbIQ6kRtcArXpd8ErvMY3XehVSa7HuY
AR+Cg/VlAsywKbkfN74Uh4Zve16sVj1ImclvqXaqx2ky3fMisymysLBu3dSEC2emlb1LChJgjQAG
KNqVkVVg1uwwdN46Tgtsg5/xpecUuWOUH0ZgpvJdwl7H4ZwcmbY6tRtK/8Twc9w2XNwfEQvDfVcI
68PFHngExy83MV6STYnUu/GzJj1kiT1uu2ZtO80qj7e3T6cfZUgEk6zXna3T8Bem8buRnwQ1UFjM
ya352Jply1FqSK4FV1oqLkNndVd47V6G2t21zOg3AILhIBCJS3dTXNF0UbKNx9ooviNiU/4S+tXR
yGKbDAo7ST15NU7DkrEQbTMzmRHb3jexQzIn9I07ZS/zo5zS44B350YDAcbNUtsdJ3Cj3JVzmv6W
0nNu4jjLWGjbBGwzlL2iZ+EfZM6oPy0j0IPkk1Dc2XSm+SFVIrwddQIXi9nfsfAyd4dtgwWzb5pz
Jsz7IIC21fe9bijhJM3mY5Oqm1mtJuI2uC1wTEJdBStklrGzycvQfv/iUdjTWg5dZWn1bsj+nUwi
LBSwFY6rTUGDyPhLaDbWIBPLaaagid/fQNJ1dNWw0bQO4XHALJH7CSDIpfxwQzvdjbxb1ADob5TF
XNKEDvulhX5XfutzxgvAWESzGxSVRhtt2zuPlMCmpC39nGc9nBACqJsqEV7EmdkEUl9TOrjryOUN
GEfbK9Gxmqel9w+mKPzI6iAglElS3KM/CLEdHFLOuxEY5m2vOG/TvWJt21X+0UEvT2HbljsgbcsR
M5z4PdVc0XKVj0d60IbtZLQWUST05kJ2P1Wq1dmvYLQJeJBn7AXbNJ0lUqdH06llFGfcQiMEnzSh
+aL9wX2No9hcZ3DHlrw61YMciygZ+/mNaTskx3G6sbHPvXKUes6Mto38TvmX1MOr1+qFg2OTwsBc
1rnzYHTbehy+h2Z7M5mzvYHo/lobLHkQQJ299Kh0oQk9eMOdW22gT+D4EsEIfCR2n5emoMN5KaxL
PafXzKjflfT749ynT51HuoGVdD/NnI7qRMIxbKx3kBolw+ba+dUTENyKpMN/bVSvGmTrp5QV44Kk
DvDSonpw+NZywL7gVY/BrJjxNElOV7oM4u+jGLAA6HHsECjm6bElYomHJIixNyBATHu3d2YGNdSj
cMfR5LkGO3ykvM9V8O5dKC05EduB+XmqDD4J1c4TRXdmLryZlgyi5ZzEW94q6d8UuSvvRs9BJDAL
mpUsGuvNDeUVJZ0GQWn2u0Gk8taiRvDEP/BHRR18Won16OQNiwflCmeYqcV5dtlcQWD+jAsJwKow
CjDh3jqi9+EIu6U+L5lPuYUwXzu2JJh0JKwHa9UCZc2MNxz8jW96a802JSPxmoSwXE7CSW+xJHi6
G6cjPvejP7bfk2A5EyaBmpFJrA6JcROHmJGWknpW8opnaUIWAAjt7/zCK8/SRf4jRNZHNUd9Qnna
imKnvXbJ+EAV1y9RZTzx8ezigqsfWodgGMKMf6od0ra+odIDdxcExKUy7hjWvTGu6S8qNuR26rws
Skq7PqRCJhQSVCblnlzOOnfoTxQVCpQL1YDboPVgisOHwRDIcDHJurSZvxcJJixLzfae+Q4lDMr+
Ebuj+TQFbrH1NEa0iHz99Nvt/fGJtY8UnEdloi/a4dy1iFFkQ6CSGXRQdYGBzpJl1q4TRXEMvfrG
USWRhMV2hq2VTSEmr8SsmL+LtDhD5MSDszSUbMzyozeb5t1lBlutAL/lJ2NIBvDmXBgfDaGOO1+U
xjFnw+sIh/uaxoO8YyTFFQk2XJ5ugWniNSD7Y1fz/INzFh+tRFYfGVaDu2ayYxzf6fDTyLxPvHgz
LTQUH55bZOiHRTMidDN/qiOZiekl0O5wb1mps9x2Omhoh/Or5oAKWpEGVlBPyCF7e7PJ6Kbwikxv
JSZcOFfLLEltMz51RGzcmlnnjpHLZnDM4vF5TtwXTgjuUxsnuPbbWR35HOCs7HpsK2HwOgUeK3xa
W08JVU4RHU93gdnHH5WmMIoyjiAiKYZvr+SSblwmjPT2FUxOv2nVmF44Qyi9T+h5iHAPewPdN6w/
G48pZn5I4kmvIhHZiQktjDNN5ZmbmssNx7upkRRceE332kmnvTD7DMg0N34ISFKg8c30cEUz68I7
WYrQvsWcIZ6J1JjeNmiH5W0oYLHwMY4RjRCoQe3Uc39jD3K4+jw9tB3JibRqW2dkRqWk2gmBB3Tq
kHBimie1MS1FSXKn1pMQq8w7FRH+d6dLAz7aQ66OMiDB1Rq65dAaOMQ7E6McI8b5+skdpEJ8ElhH
IK/RdS4tI3wtv5yIKRHybZ3EjPLQ1ObHuRh1Edl80HYLHS7UOPVcvLXFFs0RtJLb0ZafE8frHSOC
h9ngWL8QVjhL/MNbVw7TgU6k9kEno/WWr/NpKKIs2Evnmvd9u9aA4E8OHnu3Yz9lLWvuS7gNb4aT
DWebPNrw1T94082GeiukIW5FNc0HSwZmyOW1tx/gf/mPISQujDtmHF4MI7V+wL4vzqoPxifLshFD
tTXwKW1qltVN5QbkUYM+xbnpMgGO/MlhxxpgLlHt3IVJfovCv4bAws4uL7lpze5eeZPLO13lZC66
JKcgr79fkh6KDyAdi0Rao5/F4ifnHFJZxDRz/ixJP7zHZs9BbfGA/KB0dLdpiAN8k+RZ+zZ4brOf
DHbdpHHYzHiktlx2sp1I+vwgDYyYlI1Xly7W/mmchNpJUEVXadbUqRe+Ka4NPaYvEIUV0FRNlQOW
XyfyOidmOVHGgyxaeUtlV3CsoKrs+nGRh6nH9GXLgqfE6CZ1E5SV/Q31ll4k0LLPgvPdtWvaaT8o
Tv/ImT4qjUHHWZqPEa135FGYZUSJ7KubQYU/jdHk6mBWcBhSV22NeTFvwpGPBozhFLOTfaIMK7iH
H6NP0+yOZ8/wl2kDJQN6B7eOgRNjhN7cnXugyjdEqYsrlRI/6kCbuzGeSbEH80cyV2RgHIKIcZAj
K5pxhVbWza8QROK9T6BxJy3yNgYP+iEdZR+N2AFOdN+h2TRFPVubMFi2qa3NrUfIgRF/w1lWLN17
Vjoz5QPpciSc50FOMvE1BX6DDmxS6betXWssH7Wbwg5M2Wxyd3VWguMrroaPM8FlfIPGiiNibtK9
iV91EzbLrVss/HcRP/S2nu8myg1ooy1ew976Zics1mDNdpljL1uUko+wJrYHQifbTlOabHujFNua
MPLeMgvnODkUkSf54xIAzqWa143CAcpKkix3EBtgmuXtG41X+b2XDLAbLbJBrTqM0Km/G5oxiEWQ
2xagrcXCCVnTM3eQIxs13saPKszbh2loH7Cfl/NGNAFbuylrOr9K4w506BxhCExPLdmhqzMavxzD
H26+AnAd6/8mYwyG0BM639SE+Syp9JWBuj51ZfsfeOy/5uNyic78f2Pr16xLCKv8s4frzy/6K7pD
DMehfNpjPrwOp1d4/n9ndxhmE5shP0MBNFUt/z25DunLXSM/QtieZ0GB+sfk2qYU1yZILXzPD/4s
xf03Jte++b/4sfz1nD74lvwUDMN5vX/H6wcj5VvNnJjHIEBSnoi0EFJei9+QbtprNtmYMeLvcx3Q
Doe+mb4IbniRs5bH0acz3NqNl0FnZCLh+rEZ7zrfDe7TtXquW0vomppKuQ1o3VMbq+eYTrJgZSF+
CNbBLtsiLiQvEHzqV0t5ZH2qCaLISKLmlxvXlGem4MadWbsftYDyxNbHHc2WrGAbZnvhq/Ia43eh
ff2CIb3Sv4Huhn5+zkiy3XIe2HUVYd9E5xeBryU4eCMJmMl2EgXW0Bic20FZprm10sZ4NhwXOijO
1XEnEaRwmyCg9VXWOmQUbH1rdrrcTu1g/PBKlKZLr8aAXwtA56OppwQulsklsfA4TQic17s4mIAw
mS15zbgvfjjVUl8SkOU4Mhdn69I3+63Le1inZuxsDZJF9K/a0yt86HkFfsKpdPohOzRkZ+6ZZwkf
EDiudqKOxrvqS+azPdQSvCwpdAY4F5t2GVv/VfYkLzgbaSKUS0eIZ6PzmPKoOFw7ev3FUdZdSwqL
kj7CYc8dDL+PQTJ023gleHMncXCHhsBbNOdPfsuFye+Cfk/zOSxI1W++CqUSetBIC8lVU1TUda+V
BLSc9iQXVjm454Rny5r7U8CxnO0+RYiPjK6ltHJiVnMxGbTZ0dc/lmbO+xpzpfQ27VDz/81pxde4
9lz4V7m2W1ohAKPIVdxdc9KJWfSVW1Wjg4e/TBPSj4mmd5ZpEKx1HInhqzkYYIG7YM24rODQZ8t0
eRnVMGaHyW+wY8HoosETUNqHJKPVHxyFaXrT6X65hEiWvM7KbC5WYlJXk+PdWtuH+aUgx1KRpIqF
Xk+GNfwAE9idhCsCvjEi1jHtwdPanJzEI+AWFzgzjQH0yDhbtjXPuo3HtUu0V7FITkqOFMYkSLS/
yOwQjiVbwEgUrzcR7Ibu9kOJnttGkDjGftyQs+APOEzy7bW3vvhgITq8WSyselE3rV0cSwsJ3/Fo
O9U65W1ZelpC2JqMyDEkLyIeLHEfZKN3/fobPX+g7Wc0KJCl+o1nsx1X4EA+0bw8of8EEf5TPBjO
ZI3LoetM50PMSJ0RUMzm4olOvrfk0ccNs8juCPTUdR6+ulgLe42Z07jV9TsM+HTZtlbG90/skpc1
V1iQqQ3z3jiGzMbr108ZlMuQHMvZYRSPCZEf1pUeT5kBte827EoGZWXRA1nrvZWpjzGhXZ4IpDTF
vinXt9RifMnvJF/1fDWHK6SoJ0/RNfx7OK+dRH8WBxsNfVxFs/b8hhWVsf5UskL5ORU+TiXMeb/W
p30iavJE5p6xPlPmKsonrhFUh4ahDelms9IDwalCUxJUqGmrQmsBhOZNj6Ah9f2Yz5RS86ShTzYD
0aQyrWlbCJ1QXlUwRNxf6MpwLaNFNrNw6w0VYaVo7nrYDMKPL3k4h6+8mQi1tu2bj3k642cru16+
c+noOXflln4aeYoPOUL3niABkJ8xccH2q/5nbpDTRPngY1GGpX4KPMYuvtXxYFsdWeIN/lvj6gnH
4NUxarSx6AALiNTUlfbWDWvu+/zKEKp06PoMlUP/ZytzCpzNugnsnUNjDYtDTwAvSXLnRJaO3++s
0/i1831WkAF0Kn9hNd0h4To7kHYW7SXKnjZWCyaUVLMjT7ZeGXRlkKZRx45BkkLWj+VICJycDdh9
QBup9cKJzt8bUzf/dvzKPsedyo75GJi/StdfXoNk0P4eLGB+bVEVftsgg54H151P1IWBRstLZsGZ
8QIIqntNLaffknFAWihDqo8BVNGESX321dRYN0p0jL0IyA7WiVh+Q0cgwWfD/rsE7uSvnVY+dpRq
ie13UGZoGRNBPuZrvnkalq64qVzAgi41XHTQaWV5URYv/tVNWiy/XfXbdcOU9EhAWIJAR0v0Reng
FnLxI7Wqlt7hsMamCxCkN68lh9z2gYg8QVOBt2IEEMzUf9xip5I3E75ZujGG+L4eO1aT2ccIY8jh
kesJR9wJpJQKe0weuAfsqyw4QL7E0m5eqXfpngA536fu2D7Oa2fXlPTmYwwe86n2OZiCClPBXUs+
5ZjB+OU+lIpviTXpixMHz0tieW8DJtZDA1QNQPBUNyGfD0ljCKOgcEfy96hlSLW6tO77nvCDx3jE
3aEWCyqiFxTbuFXiAWtDgxBP9L3MO3PT54AaUX4VDG9qaRgKpXE6fY/BvpYRgwGXiEbFrP0IurKk
LsR0Sirt2yYKtFDPFu6z98xCqWIrtMXdkDvcXIUhT6NHJRK3u/y7Znu/AEIcbpUlvq+Swo3sl5mr
/KSlBzEyVldCFPl2dELraQ4N5zLr3HwoTE99UubSfZ/DpGk/tILQ/AAxI6ZLsFuKU1IWaDBt982a
l/ghTU08UR6BGo6CnMeVaUclflWYyJDeetu46zrl7XoLYATT1ep3qSZ9bddQWezOyL+ZGt8BcsTb
BHrAfShD904PE8iuok6J9hDqlre+ERc3FFVb9TZF73igMMbd+s4w7fh1gQV3PH3mjlh/zwaF66mR
L/EgxbkQ3atiS9yh5rrACMW7aSWnfMr7qzG7zrdp4nLEZ27uEMd6kwoBwC594mBlDprhZvC7YzAg
fhS+pRhREirc+I3UYENS5fAKAzNCgKKII5HWgP4wG7eew6MiiPxWU9AcrdJ8i7mjb5LSQzCwGodp
hlolO+56pmRw0lukdFLtEWSzQ0bIidN6GwLRjrkn8yCo8WUa9xAkjncfMMd8ajqHSVtHAojXk6qo
WDSdqgqYWocIzSD3xRMt18OO651pa6pIa/SEUFXVE/6nsSbVnJd7C+jJFqMmjAi5mtu4foNtRrBO
76uV8F5gA3gWXTde5t5eO5r4wpFgzw0r0EiBcJ/1W1WFD7YS40HWQ8q/Wo68kHRrH1MXEn5EwGna
DU2dpZt0aszzQPHLA04Hse1i70QU9L/YO5PluJEt2/5KWY0f0tA44MCgJtExyCAp9momMEqU0Pet
4+vfclC3XoqpR9mtcdk1001LJYkIwOHNOXuvDV0vi9Sj2eUhGrNieIqH+BOtZap8rgX7M5rH6HFE
ikENaKaz33TOhVcX83E26daLIPZB+Hs8BwJ+Jjg0hYlOxZeDR6RwFhMshvIr29azSx5nMrA65jEi
F3rh+VmN5OOJdpSxGQEw3uPvk4dubsJ0z3KIfSrtkh0wNCzgkbGdadgQ8edRBiGmVewWFJ6nSijA
lmashtPcCgortj1jOGU+xQwMeG8rmW9e0mbwfmBHmvZJ5rnLMQ76/FstZXMM2iDc53prhUWuxTqm
ms1Cpara5kXq4YNvalpPIyqZwR+uptqydyGpvVtcAYQzkL15InRvvF46v3YeWd+yq77M4VVvi2Au
btI+cYivd7FmFXPk3dG0A1rmGoFWfaRsC8pJfM0s24wO1H8p9o8me8HMs7IPEYtsNObzJRXwbo/U
MZiRt/hUFtgGXBFMVjPzKif6RCuGtvTiUMUCkvI5gu90t4RTWtNMig9NNqhLt3Pd66aMG8Itm8YA
BuRSZavy/jRbjTrzy2S+sdy+e4ingjJjc6r9Zd41gd18KEDbfiONyjwb+6a9QKwenrWR/8RGbTpI
4ESjbMVtOiqkR+6YZdmB4LIop6yzTNYhCRb4cZNoae9VeUmRsLC95W5wzPrrnBU5BL7AzpH9ovTd
OCQGkImAUTBDAIp6Cg3EjREQLmDES0vOQI3R7SuViod6UCUgn/Y1kqAwmNzOw9k7g3Mv7yqyC+o1
xaBcEw2c0nzup6C+mrEWbBKfsXBOEixxPEuqsj2V8ZhCoi1c82NS8E/ttGnpmN5UFFcOLvzuFocu
QoePiw4bF07rR/ImsuvmhtXvvH8NJv/bSf43qXdvWGGkBYIIo3jkWJ6wBO6rXw/GEZIvhSmmPcq2
FeeTw0nUTWL7YVGyewla608xti6C+L/bqbigcCz8WXi2TMFWQUvMvz3f4Wnt/us/rf+DT09B+uiq
Ywno7hJ5KmlTTMzPmdFDwrGr4Vucm0JcR6M/OOdti2ufRC14n8UVKpScmY8Xe+81pWg/FO1oXReG
t9QXrQ2WfYx7gmczDNgbsZQh27bCo4MTmU7AgV70y73tGWG7b+asPSbDwDYTMcBz5Y5Tfw/DADH1
0ltAJralh/z9y8J5ApuhP3Ngi0LXYa8f6dx6ZoyHQjr15ylX3QtDpvzhL2N574BU1NlJut1LYG0N
FAPo5mXE2cjQc6fJAcsywtvF6IbuEBAQ1Z35UdXiyy/4OqKqLe+sjS1vxk/rV5/Xs3DhNdb1+w9d
Vzt+yXwlH9ITVGqQB5sUZ9489IwdMvhcmk2u0udl4tM5GwwYb6Lz9y+kf9E/LhQAZvGpfTj229Hl
t5zgmpwL0W/nEdc+ShuMajwf3j3x3CU+Z+uIZFsPKRaq9X/36r7p+AQH4X+gdaHdg38farWhLElv
Dj1XWtsP3jT5u4QQVfaPeXusYIZ7tGEkhwBjKji2vX9x6w3TnIGOu9k2/cC2JHG/b7/7lLoGxrMW
crSF1GMzTtEgroDq2Q9l2nFsFpbHlx+Fqk49CkZEvW05aPlPJPMjbXjrYf1A/xuq+odQVeY38S7v
8eMzPBa869UvzMefP/azwKmZj0ySKB1/2lQx2fzLmgPz8RUDuTId/4V7DADn21CsmV951dYs1p9g
IuHCOeKUE3BalZhG+XT/Rm3z1/kUpyvDGx8Yia5Ycmxes18HOXBEqnXdgF56zGEOsL4Ot+Dl4bkA
yui+vD+of32f14vBvYRgaQbC4+u+mbwjdxa5ZB98Gxsc/UtR2Q8Ks+FTliATRBjAlIe3RjwHY9oe
/weXhrpk+r629r59mRMjs+Ye+dQtmVpcGrYFU72aCLRg+2c9OHRzcHqYLSW3Llyokbx/+V/XSf3N
pS0oUfskd/Lg3l7edpKoxMLo3OZwltmiGexR0GwPLD1JpS8363LP+9e0f51Cfl6UoSKQW3rMIm9u
d1kTNhnVgX3r2iXTBvEy5zYWleYgMcM81T0yLZE4XHywBpaSuB/6F4/a6FlueNyHhpzDs5qq3Xzs
YF6E+2Vh0vV8mykPKYFpncY6RLmYLBqaQo43C/CMZcjZvv89tEP6/60Cr19jLbzTHiBr4m1Ku08A
O+WL2L6lYslYGXIKd7muyfkds1wO8/k0Z7CI3r+q9qL946oBrwd2ES4cvJn9KSTKdHZb6za1RsK9
13x6WcY/zHSmi2wt850rausagTplYRVThX7/+v98MSUbHYQ+8FwZN2/flTEISgiqswXl15vvEv3C
oGMBIj7+cT1/s9asd9ixAt4sveDRengzCYRK9qVpDtatSIL5zkCskB0gQlPaDh2newF/Kp5H09Nv
p0mVuZYTL4uRyhlELBLGf/+LO6ZgtiRtBBvIm1FrC6MKGjM0bweszs1WEE1QXSIlMMdNUpKS/v7V
fveS6NBC3kv+J9lY/joBWnVqJoYz2rdtRwscNRZ14rVyO0izOuFsoXA3UiNtmoRRHpAVf12MwazJ
EcCgUCQu1cnwxvkuor6LI9y0oSBlY7C3eno1cYwnm99K3gI9jZJgtACnc354/0tYv5lepM3zM3GQ
gvrw38Dl0jwKBx9X3G1IAF9zWNiNH9dxM/dF/bltC2MLVZN5T3EDCxQje+jQbN06FTTHWhVsHxLY
ufnZMi2Iy6zQ7F781pzv3v+cv/uYgEzYT7Fv5Jjy5mMaiBxGYOzWLcAzbsh6m62aArllhtZDk7d/
2qnab98ij1oPG9WA9rGL9/XtFYs+slMzU93tRGXvRHvEfYalq/9wKG0PJlT+1vE6D1FYyM7eHFOo
LMQHBPcJscE1Jz3VvzjVyEg3qYibBi9B4tD+Ie66Oq23CPwnixdZVMFlN0qK6ZYDyMQAtmbT94cu
SS/n/dv4usP+++TEYs2hg5akJWzCdd72Ixc/CyRb0egWeirmhVot7S6VRvqBUDwESCVmhwnI6oiw
3XYBwW6TkUSPQwBvN93k/G5zq6hAbu3UxvZT9PIwrlTY2OsAiZdWhJyRXDmKS3hGKYGY8WQ8ojaM
+p0pq4oU6UiDZumaUsaB88ubkWoKLUuABtJqN5jw6/KWjJD45HdFegm+vroeU2rBmExbEzOTnYNv
VzIj11nl38yss3bYMpG/UCNcaj7fGL8oF3bgRa/icpf0rN8X9FwLMp+dtL4hXR2KLpJiiLoQ6E3i
qEm1pcQmjfppKPN02jmhlPdB0MTmpknhV1NOoxiCviYCWAtrmyKe19v+18ZA40aNv+uz4wK2CRPv
MAi88w20hPOQ08mlHQ1st+sxvDC9IIDjNtLJlJTs21tjwqa9Sd2+dPGs2OR4FnFU1zcyKnIUvYGI
w52fTsFTBLrvqc4YI5IqCUjVCiNwU8Q4Y9kaBHuJHZ9PV7nuM+4/tgmlz2zDFlC3e2tWgS5R/BhH
6zzehQ7yMR8wP5pk6nPyEgFsNrAyW8hZahrTgwnk2FmJx55TNZewiOEgR2qFItfJ7J9jS46vxyzo
v/m4Q+l32LFJIZKo3cApIuhZggDwAFVSw9lqMs3lk9X5yYWNt4HUYR8RU19VHP9oDcrADg8IXKov
BJO5n0jAc6Fq1fELA2X+Hg1hqtvGUbkzBx7PNg77kuJM7e4KS45bBlZhOjQEynnGjUdU2cav+hfR
IDGeIf7UD4brJxm8DJ9uykVZ5kHxIEc4vwEDIFeV3BWy8DW6AjKt1ttBhAlt/t+yJ9tFFycSwyL+
UuG8JDE5s4L6kxFT+ObjZiliEjoNhX8wyG8/yxeXwA/qQ/iR4WeezMhnM8QMLp4b2LQwrOkBK0pW
Yf44Gx1PTIX0dVEn0gUbZaBbZrp7lihGJeBoi8VUlA2/I7Bk/TkgKjPZetbCQ6W8amxNs/V3UzAx
vChy8OizkSk7EdioJM3L7aI88RzSMYHob7JfJdKG2aiY3Oc5XIInyojdS0fFB8IYpGJDMA9JUQT7
oo2RKTe8oT7JVg6/HnwYH44TR3ViWxc+DVDw8CYX1SkrM/uhMXWrGocZdZWedEdctxITXS4CAsct
q+ffREDfOjIb2fi8dhIXqXuLvsvNaW1W6g0hEfwXFCHSa+R2TDGcq/1LuGzBZSCr+e4nbtlgRl3n
SPZw/mXosoiuzcWw8ruXJtC3cu1Jd2BhyAbXn5bWBu0zh2CTm4ptpw2uMFE3zboXyXJUxh9o0tFg
jSjqAF4ny0WfjddWPP6wYL+KBoaE44aTpzYoVZvluZ/raaf07lHZ3Hur0H1lXkmulMVj94IDf6av
yD+h16I4QwsbeUE2us9r7Eugt0d1zmrbBFHzmcQSdr9z0qm7daOwZE2pLhDHe8/2zP4eKAePtuHD
EGyYvtAGoDWWSAcNWqOFgzGvtFeFZAHilq4uGUY8O0rubN6rhoWno9ZDtvp8Z6Ymm/AKMCjSiKz+
jH2c1VxlaEL2oR2wS+8WOuB0CXEDNl3LJ8fmzw4KwLGilWK0lJjWDQ5icBpSC+3118OPo5vWKgVh
vctdJXAbYtwE8l4jt76aXEVPunDFcyyBSp+x7PABa5uY4I1vlFMKvc0KvwKW5eLl+gpZoZvSPZ9b
vQ1i5YEoPt36Yupe8qDjGdVE5uCNpliIGb7dQ6pjbqv0UQWYaXJmKQQFTAPOuceTvi47R57zdaoT
rjzvDmMdXlBQNHxaunjtkbaidY15n305lIdrEycd1k4x8JuxQ86Es6RquKonUmmQHIacAS0PHPVm
iMHR7il48WHIrqcIh6mEPy0/gDiQyIc0I0Bt3xP2dgZVijGyVqRICOKeQifi+6+TQJY7851KIMpv
c0JHLyH4O+dNwBtWe/ryxYRcYFUV5L1Vf07RRp/omLVHtvvNsQkdniqER9joLOTch4ktaFAm4ZMR
q/lmVpH3jOeO99XMKYXZCV77XeTyxrdtxydZRyL0VAvfUMIU4Frs0fevQhIRNVF3E8whhHO/0g8o
bQRTk12FzbFoKX8muOUQ8HIc7cD3kQtHe05Tf20SYu+VSaXTSVPkHXT4wcymHEME6E6kQpSdiZfW
0F7m+SAHMRRoQUXN7r2hc3izfkNWIvbIHbgKdDAtsD194F0mo/68UF1+IPkNxwVTt7mZONI+DA3/
ErEyj6XXu7SFLIf8dce4LptqMRlRdW6gUPFXFYdbB5el7RuAi+xi1w4DJxl919p6nINdOln5smv1
x4k9vkWWhOK5xtDlbEutn6JByWu1KGgN0lmcAxZWFAluFzEdkeuSbG2hi41x15LoFjPkyQzOwvku
TkLP2U8Q/o8qcVHzuMGQu3dzSyAdjTuBNMZoTff5p2IlQXhTztR/6dCK8wzcaLUnr3zKAU94/HQ+
xHZzb5n2xI6dDCx8oHpxAaOq577ZTo2zKrKY5NmKRPpIjhAfeH/BmFj0DXidi/TBfUxt5gU9sZJl
xIqzjl1E0yxrc1+3x1km6ivw2vB2HZ8CW8oZsNjhDL6hyK7k4DNEfHNA8OFm40UcKZJDXwcE9kP/
Ry1xcW0pobdHIwVIn2NUe448ainrqPDmTJe6AXDS3wSfaTWldQ1fiFcn64yk2tJEskhkdFc105IZ
W9nYFCFal7w3UnD4Qq9lVdT2+bYVE3+n2Ai1O86e1rUl+AoMOevBjeGW7qw84s2SYcMKgxINs1fN
oBnSitneSawPrrTJD4gRfm9MwrQGLeJosS7yfgFNo5wKwpWbjfFCL99k+QJnwh5IMYgFCOBI5ChS
EMaeSaGK2jE8NAa91X056E+bDj2vmdMorguMY74rlOBIUHNUg8qERiVykc6CrxgRTE+26I1dKtoZ
Cxx7oeV+tPxkPvbDWMYfLDrO1XmpsfQ49PkUrt9r/VOC4nlnWuHSPvTuwCYkMrLgydTJyiVRf3xf
GUw3As/L/eDPxQeSXb7FRmhsM0woR5eElY1smdmnLEp/RNi7NxKNycYBW5Jtx8rhBZ7R1BF2y4qk
EhxEPSXPgB2K8p6yVHGfk5oHWrkAcc6MIXUOZukDpY0ayJTxOBfnSV2nV47oLGvLqlmcc7Kfj1qt
AnOxrkts9U71I5hz9guePTMZsskkC6OzMXzPc9ebF42e/C+wbFKIDBAJXBeDqDjB5KQYG5VNFYYq
2wCpGmHNfZTaPJ62qPmzCSxukuMu8w0VwAk+AnxY4mSZl5qRPU6ht3RN7M93WQTnM0divB1Ipjut
B+WMDsNpcgJe1SBuaGWYLR8PVQrFJhz50w4hD590XheTMGbeXqBDZ98r9pisLsgP9oh+nHN0MuFT
6IeMoPVgGJmkWV7keVoz5fXMaZU3o1qinka7DLXgZRJE9MzqwLpetXmW0Xcv9gKGB4MwzSeGk3Mo
PZv1E+sHo7WImK0WLOIPI1fervNmkGZMjshmnb1qSt6JXO836zDwL4sWV+wuRDLwMM2i/gxabtpU
PfNeiyDtus8ZPEmIR86oCMLUICHSprECbznbxUcbQfl3MXpmB0th4I3rdYy8m8EiN153GA1EUa2K
K3BtiXMpkV+ec2Cb+2PH+Qbv89CeVXD9DrmwQVj4HUJCM1usBzAtlOzcgFmJOg+3RJJlQa0ptDlJ
rP0qjy7fA4Q8D+c/Yr0ap+N1u0QsRq9bZhfQu0ffGagIAceHKCukv/dUbx+4cvxAgPv8OMfechnj
ZXtE4pDtOt4QZmdOO8sBZaV2hHkFDlQlauOmXfNE2E6TLeK0zny0EbJ9G2rHfUmDYfmOe3GEGjR3
bLcnesHsqwiirDvz0mJTdpbryBLNvGqxeukkk6YpUwjX1dxcuAi4rhNJ3kmUesnHou6je489/rwd
CoLkM52PArJdXQdOHT7Ghsy+VWTBYrheo1SwBhKrsqwRKzTYJkuTBGCjtMHovfa7/rfD86cOj7cW
UP7/3LWPSfetKkl+/IW99vpTPxs8vvfXWia2aEn/RKX9q8ET2H8xoMnuQnzjr0nI/61gF/Ivk74m
+FL+xkZfTvHxX10eMKSkGlPPoP2p2wb/VvzE28JbgAARPjxdc36b5Tn67//WNacxEWdQabzXzWZb
kBjhWswWi1LMen3L0ef9EtXvLihtStdC1908601VNeNb13ZduCfHtf0d7KXkDIoymQy53xwjxc7/
/eu9rfPpLyiFx/2ivYKF4E1lMUi9pUNjKE6yir3nVB8t1s1q56Jmfv9Sb5tYXIpHTUvAdVGZoiX4
9V62sBOiIbPEKdNn8ATkwZEEeaYmDyX0dY+H8ElmsI9bfVB7/9K/+ZavpFtIIbTR1jLw3x7j1GSj
Mo1WnDqbsnTpo/Ehm6tkgWP7XPyhDv+PrgBflBEI3AKNO+Wct0XGuSJlGna/IK2WZh5HQHYkQBlM
NsNjL1ktSspw8QVoUI47quWQzBxYcWyZwYNuTbv8U63+n1/fo3/neRRy8XWgCvj1zsPR5JwbheLk
T4KvuwqTTdppZ//Da+m4c/oiQvdZ3wwokjdNLHJKgN6dqCcIo3uRfTHfDXpb/f5T1QPm78VcFAbU
7X28LNJkaL3t9CTsxll+BnEaw/jHq9DZpmD//kV+d++YhKz1YsxSb0YthW0hezsXpwXP2Sn1Rw4z
vlcbW4u995+6nTrA5x9fyUHSayNz4Ra+bSj5oWONC/kbp9RO2FyvDRS8xOy+V3W232SciDzFS6ob
TirugfuNRMO8/51/M4JRZzPtmfpV1ZuMXwdMaCNUCb1MnGYQwBcOuW0G3De2RrXRMUI5+BT7LLPZ
q6tloJO5vryo6pMzZpA/daB/9wSEcJCv6ydND/zXD5PlgTcXYJROHf6eu3Wfupo7OMkE+/e/+O8u
hcLIp4PG0vKPPvtc+xyxZeOcEpfbG6yuFgIYmep9Lfd//2K/TvVM38C56B0GgpWFztPb4VtDCCTx
pDYu8EJyQjCMlj6TQ6FrWUX+mIb9P4xlTfv+2/DSlwRqILXri1dH/KOZX2eLsGl4BxcmEL8z3B5s
9Lu2m+9IvaBX2oU81/U0EPvUzpII70BB9+AkjZLtPMphAjb0ZnmdQV5LPWqhmkLCj4FTJtFlmfdv
Eu6zXz8zCz8RDTpMCkkHRjfvzePHLpqKuXDERZebBU5HCH5V4hmHyOqyAUpLoegpclhoK7T4aa28
vcUvu20prqwKfU6eCF2Ze0M36l8Wp+hfZjtj6L6eam16GPGOnSFVGNfimLexIuqA66En97BtmCk/
1upKmkTS3iIFtjG02GnzudddK+TCBDil3MANsn11A7GUWiJM2eAJTJ6RbuMgbKyj1bn8aqCa7bQr
ghjYRd5CXSG6OnHIzysbrqELVGtGVdNo3qkYBdZ5Ckl4n+KKEVILjlDU7PvlzGDL7V2svbmuj6D7
qNYq44sMoP8LXaTms6xLAKqFpWVXPrsWw+4NHDvonZIvlgp4ZHJxPDhgE/WhJwKkGXt95j1nxG3R
x0XD/aysgAL5KqLyRgq3BWXSb/US2sexkc1d6/UFEn2OvcSaQ9i2uwACykQsJMR1XWAwkNCfqGnQ
8wspUzizmO8ICA+fFBG+Z2uDfG0dryfUHqMRBQQ8D3cI+5cne6S0XAe6HFB4tICsue1esiKywS2A
Kt8vXYj43Vdt8DTUIKLouilyscKS31LoY/fSc9/EoMu96yoH4sM/YLPOHdxXcZtqqRc+fSXBfhAE
6BGHXJRqkRfAn3RlhqrjWnw3scLcZXTTZmwGBmXDtUDaJLARd0i33WcJ8YAqZprWPQUBbI7b0Qyl
d7EeJQ3qW6DzxEiL2J61AMRxpY7n7lkXvQr0GCM4UgS0Lr51HRs0vnbKLSjJUNCncoElhPWmzzgc
bazSYSyPHPmeOvT5SBj7wd/NBvWa2vJZi3oA1Rr2yLq8oafG+b52ouVqkfkSba2EFi6JWO6zRzcN
yU7ZBiTPK6u9j5zFPi5AoOTOjjzxpRzH8sGHxXCFgT/fNYB3rA01Acs/WInZXiR5NeJM0K2ELp9n
rHYL/BizCz2qc0sybUyPvtiG7D917aPWg8UQA40osiDYJm5HoZ+2B6L1RT1kgemiXCceBAMBCIKS
MQl+Bfb/LSUj0AZpOBQUDNr+hy+W6ty15XAdeC7gIQwU8DCGjJlpu+iq7mTWKKt7BB+fvDxru0Pn
Ku/bvEgYYfDEL2l1ttFBCzkmCLM1mv20KmEgD9U1cG5YheXSxV8i3YGTVV9fQUxGb1yq8GSpXjZn
fjd5n2sqbAfQ4csXL5qqC0cUWC3mSSxfkCJne7DJC6rZkcfoI/XZZtlUfknxNvUgb2j5ZmYrz/Rm
FEXqTM9zpyUG+4Y94IZ0qOJQ+LgfmJjoAsCfuhso+Z0jZ6nP05boE+UO6ju0jAnec2IQIVAVn5Js
JIJSlUBmSpDxaQM7FnDJM+kDvB8UunchaafbYWytQ1FX/CLfoP5MwxLlaFjh9Gkh5Ow8Sf8Ji0MT
SIfsHMQ9UaWffD1dstP1j/jklLsrk3HaCOhONArzINzhj4gpitcd6SBYRZdKwfgsquERRgRUjbHs
DoObQVOMzW85vLhPQZ7YmySw5kNnwJwacj5HQNblLavSAsqZ6f3SE81EfJLJE5WoEC6pP5Q3SL5q
YnF6BrVBmHP/vLYNDDvlleh0a2df1T18VW/WZSTbmamhM9v2L1FrMiFVCx5TZS4MWbOnk9XKAc2J
P8yuuc+SGKRhXzUmPWRaccuW1n8F34GG2Vrxkgrdat8FrMf+4EKng8mFe7jN9W+z5hpM9KrDQymh
k1sqZtuZc1QHqZJIopHCzVgLXv0hdsFrz+TbHdfmU10zbLeVHOmbZNTqPttVE7GfiwfkMU5lV7zz
cUcyi5vGfv1D1aPQrUWyfnJssPsyFdN3NClNBFTFcD/SzwdPGgfdMcdyHW/KOUqGDRbY+Gs39s8p
ZdW9K5Io2pKb1XSfoHEMxj05e5Vz9O3Yvx6plm09+Br7eJoa+NXeclB+WT+iZIBRQ/be9Di6bXFH
i+KHncO+hVf+IettClcEGOdbOyCjSGDOeon6OHpZkmS6jwbJk+ONT/cNddmAVgRpi5sxTnSuRN7J
C4KZumo3T1A1SJphHic/sYumIym25kk0lbpqut6588i8IrC4AB278XgKBIuCXn/CvjoThWj18Mja
VnzA5Zp/aHB13RWJ32zbyuq+gTfIoTIuztcq8MZT79UAXt3QTuBN+w6RYDHqiWlYJqyDTc50EYQu
ICdfXCBX+BoC7Lif+ihDRzeYV8TzuV+yycuibYvNhbVSpxpTw46goqvkqp3JhDSCiaTreIy6ZzuZ
6hOq9WBfYm44WZ5poLvoQfJB+VIJ5sNygL1h2Xa4SYibn+Gjls6DB43vOJbEXNRJHF6aalhu+xhq
ZjBG0+ch75thb3adSC7mZJ7drV+hsdn4IYTca2+mwH0WxEMHCLY0LlO5VI9mAjuQNBPMoBvbkGZG
XdSfridW+B/W2HRXQ12PZ3h/1QmhdAG+LYhDqvYWx4uYye0MOrCV0FKuabZGoxxvI3ucCK1NQ7dm
XObt52zuHdI0cvdyTmymUZxNQb9tiCyfdjZY13CLQcS+6qUC0I2Cigw3P5eCCdECm217Q3gIjAYe
V019V4gG+kru4XwdZHLXARd8HCzVPfnYePfjvGRbCBt0RSSEa0FMuIaEp3Ln1JOEoxQuMQypnnWo
N9W4JQIRIp3gVt2MC+cUIiBki3stTD6gD5sfzXYyrtykR0yROI1z8A2nxX1Tl+6h6aQLh9VOgu5s
YOz+oFA5f6x9p/82uaF8mTxScg8mjV7C83KLrkta5ZJQNp+6PYmDDSCCGDXTUfb1DzcG+tilyAo2
S9L1F840A/OpKqJQ4jlp1EYgQSPYEdifQXbU3ja9sIcJyZ49WhSEXMQ7Gs+Pq8I/ZQP4XsIAxk8x
/WpkNdGSfqAuLM1NiEP+QwnmpN+UeFARDjs8NWwTFgDCesrn4WmGhg4vb92v/28t9I+1UIqNfzva
7J775/94xYBcPxff/+s/P37v+v/4LdEDeTY/+bMeKuVflP84n0GRZIdG5fO/Be++/ZfnEkKBAnzV
nducXv+lejdJqTAtU/oy4PjqSbSfP+uhjvyL9Zn6DzhqjvKIs/4d1bvn/3pEBjPieNKi5iKlBdkc
+9Kvp/FICRztKcs+Na7hVPklbV2OGt3JUXBXc6HZDQHc5DtHQrnDJ7Yh+xJIlzb7Mc+yDIThIA9t
H7T36Kpg6Tk5LXS/z6F2wypyVv8gBuDmMKyuwlkbDJGWy/YwpEOovXUCD2IAMsTdiMwlEiAgHdzV
dsUmROTkZ8Q9tArcd1T40SMpbQGKDrcNt4GXfgqm6clafZAi7NTjQoALSQI5xvzRMHe9dk6ysbMu
sC1gp5y1s5LmJibLxQibO1c1ySU/QtJnS5jFGfkat0lYpx1vbzodW448V8ukSjjHeDnJ/BlPFMTU
Q1jDk8OAH9/YQecRw7fobw52oGO/5CWcnHGKetLF+xlPqriPYojK7GIItO/4a+By1ole3SPhjzDK
fTyovlAHf8SmaDRmtYtw3nK8TER/n7HbvAHF7dyGlHiAva4G10oNGr/rG8suGMJg48tR7G1aXBsP
1zMEWG6h02HoFVVQ6PVB4jJ3Pg5ZVh+RaKKMwmtrDfEHMH8jrUVlinwnCbzZCneCMppHi7jsMa8C
ai+BKfre0nPu7o/BVPaPouN8tKmTxdobo92yZirMwG1XujwPd7hcfPvYYxkmPdXdDdpFnIX9U1gq
8yKY2keVKUE+r1l+aWHbXlgxxshCEfTF3hJEVe/u8jSK7jpROiVuxSq/8tOiuc5XU3OQF7Hc1EXl
fYiGzoPRbYQa8Tt+DtvQvlVNle7dyCNda6m/s79kP8850NuHTUL/CP/yxUyPjRO+s3U4SRMojP86
tzBRDyWeMsvpP0VdBQiV09d5vFq3p9XGPa+WbiLiuy/m1JAvySHjFsO6e0qjxrnPPEHas1sOeDe7
xtv2Y8Etm+qivYKj8YXO43Bt1DYb6sn8Ttn2i5wmElQBFzfnFCXZ2Wk3OuGpVrcrWuV/Bp8zPLCn
Ix9wDHOseiFm9gX1V3E0V5N76JGmxBI8TV8Am1TmzlJUF/adwT4f7SlO+YWnvHep1+6R4ozm7ag9
9Zl219f6YLCdLQU7GfP95FqfaRx8Ntth05rsbVoJMQ7CYYJyTUhsqGewQXFna0u/i7c/CuvvJlIJ
8mi18b/VCACXnFb/AzkrCPgAJmzT2LOPEXPOHb8BRo7Txdddk5x8L5jOZwuZKYNZxBz6om6yr9iQ
AyHww7mNtgO1s2KFFLSaV9Ca3SHVBINRswxaTTVQK99Akw4GkAc4iuPzbMUg2IvtF8chtIjJ8geV
njjVp8Rjd6ygm9ms3KvOdcK9dCCYov6x9k3dgzmTACWt2vM/irZQ7qZfTqUpjWPEOegs82l1QmI3
Dm5Iqz8w1XQoRYoMcM6zT+wP1a5Im+nkJxKFI3kx2g5C4xciL8ex1L1FoAui24M36k1EU/tjJrZp
UzQXaQZYrMJBeTaKjnaCVURX00hc93ZIlwUluOmeu9BmrmYyg54mAiiH/DSYWbQr8q5GOBlViAYM
pzik9clT8ycbU+2uQkxwPpNeunf5r065a1ZXVu40SO+FMRP1VjU2MmFijuV5hvaRmaptbh0geg++
68dbz6NLG7vQsbeqXtRZiANPboM8y8ihCYD/zXI6AaQiKqgdv+SZn7I1HuKZpJmgPeg2is53uaZM
oX6gKIO2iBj5ELuRyMEj1wNwIjbxoUeysiS8dRN7pbWrbHM4hxaXI+cL28skH76wsHiHqc/HY7k0
E28p9OEFFOM0eSg5k/4brRUn30shu0tREJ43RtZ9hEz86BhkgqASrbdt6adnuSTnF0fysatRnlgs
sPuSyCESP43xaLeleW4qSRh6kMXn3iRm4sApc3j9BHuxav1DVwNVGzg4n+ZSJogW87tQZ2jKLpJn
CBfgeVOA/TGgw9MYfB/uR83cO1E4QEJsN0jfyHXFEk+ahDk7N61V6bx4W6fECHUV1xGtcXI/t1lO
J0ItWbBzSWq7UH0THqahOYE2b/aA/bsXQBrk5bDlQyqdw4dx2OEug4jP2yX46gMrOI/cFuVoNOyH
bPpaFIJzBfW7PSjkx8pqOd+3XXQcJtAtMDevRyu867uSnN/Chs89jO4tkMXi0BodObTpHRU343aK
05uZ+3oRzq7N25hfA9BfDrOXETEKmNQ1N97YeQd3wV4usiAqcZYPPXKlWT2KDG3iNHBf75ohibwL
RJaID1VnRtUeXBPZg3Yyw+pG36bPuWKqlLmHW72Y+zgMEAaBjg2MT1NHMsYugRizaBykJthkJRGB
c2bludhLHMcKhHZ0n2WVTHfLuLCV6bJcIO1G+rcFk+VsSIEDFWNaEFYUqR/uhri95oNd2Ua8q9N2
+egQTfGxqMz5QkI9PA1N2Z01ypgoBtIE9CiFIgIzvWxi6s9L7gFm6aMqTPIqC2ZMPzO8ZwWkHp3F
kF6MZjA4G6pc8IeXIbkoQJnvHMfdS2RKBwWF/eX/cncmy43bQBh+IrFAAuCSQw6WJcfLZJZMMp5c
VM7YpX0jKVHU0+cDSXtoju3YgwsquMolC0Cjl7+7/2bkVu8sg5TvQ1bG2yEjDP2hhER9BX6Jep1T
/5cy+gokcCLG478YBMlIppkhFN2AJsFKJOFfTY9qfyqOEPsVMAgVJ1i3IzUuaiMv080OmvA8SDeM
FAvKXcLY7dleDHWGbTuJS1IDICvwZB9Bmy8IKFaQ/MbZfgcVMRQNi8m8dw5PYYjjN4IymbJplbz3
dS/M+4Tg2+lwrqm+XccJrRcTuWN6ADP5vmZgHP7pYSZmH+NJuv1EIW2BIxmWU4atJJrpIyOqecgv
/3b0JwcYKuaHvTgRZRqBpKVl/mVBgvt0lCX+1XIWLw0V96G8PsqpGjIf4kwyPIVJEMd8R4X8iqh1
Sx1jP1szoWY87RXMh5xmMOUeekzwLE1BDx4QjP7LMKDaf6rEF4ZaG25MMZr0xzsGugyZHbWCXmme
C+aZ5/k1yvtI7iQLL6Ez+weqUGYwRJTbnHCjEBEsgDepuknn0LDnu1l5ku500M9zeuj7Kpws36+2
GRQnoJ+MsNGTdxtdMEmcwQRXxS7S5yEAEDAamauP2SLdzQcZMPSZgrxkkHBpF/Eug6xisVLl7WEU
T/5O8Ln/ZBhkdDlSkxVtLOU+usqAVcPT0ZgEx7ul0LIflNF1vpTZl3IEbB6OtWIKI1hxACx2ntJO
wlxPBnl+lRtFWwz8F3Tv03iGLQmSd4tZWd4FvRFsQNupf4M+nV5Mi55POZUKr/f7eQaQkwKoDXvb
6SQ+zQWgyzhfQhmyAs6BwwI4KixWJ2t6WQY0GiRn8GnsBhqKberL9gVD0cfFpwwwkwlwBdQYGubn
NRMkbxhjftieBOu1ApBmhBU88BvYBYJ93l+aoUFylG8HPeDbYbAX0W1ABHxFcvL4e7w9bv7YFKSv
++jzGeOvfGb0rMTieuyLxRg4fJZcAJ6NLqAnEhdiM6LnE3m9FNtx+FEe86IPyrw+DyiiHfSOZhRB
pDaDchX5+P6Cicx6BP8WVEdzVPNyNSzCjT6bLXqr84PAF98ki+IzwKGkYyId5Jvt7P10DPY0MwQj
M0M1gpLYn/IAeSwR7O7ZHs0n4TLsTwxNydwQlpQVdwkg8vZkbQhN5hW1CXSpg8WS+X1jQ3wyqThQ
oooOZQsxyj5fF7eM6IQtZWOIU/aB4VApUuhU/l/xfwNkmPB8UM2W/Li7S8tPdxmIWXbfDm4+/bCe
rvLPDE7Kp3n51j96+YsaXOA/EAUIu2itfVRcVf2m6re89BWLG37y7hbMgdgfYlDABHpUq0Wj82K9
gkCx+riH4+IBrFNvoKhvMKt92S+dwssbrI/z5b95tINvaxrazDVQj/uoWCwwVUKvOYPON7TOIPG0
IKkmTOt4e/MJTAH0CVNdyEGbRfs0/6klIM+JwMsbe/Pmb26XU9rwsjydfsvblXKmV/F1u+98RWv3
gReFlK6FVBpUiy9sH4Ipv1Pk1QNBmV21nDuEkFDQ9hQiD5eJekFDBvJo+/DnxpSUQMBT776WNpdk
INFdEo03awHlwZ1Ah7rfCHrnEKizpLqGoghqqKoF5OfWQ4BewzAbv0YPPPsSVOjhaPrstNllRxcm
yuCkUsig/k8uyQBd35a7D9mdUiqipOtB0NsPAazZC2gKouDUuduPY2n9BAwrDIwQdG/U28fQtbcf
aQ/dEBqGrPpz5w6Basr6N307/DK+Wz/Y5rd4A8oLAA8MJ1S9SQxe+xB83/ewFTB2UPRnVn3qDj2E
QKi4ttIWpxB7iTEGuisCoRcJnwOizrBatel1aPew7+DCWClByeZJjGgSQdUNmyt+JALCcCRRIxi6
t3u0k+Xule9Rze9r8JIndx/hLMmKRd+95w9/j60FDGJPJ1r7geyIPolF3pWkLtzwPLGcu/yASMVW
9hVuEMguJC9NrNNxg2LN7QvD4d98Xv9DhxQAJKHileHQs26QJImskPHYUFWZ1TECsfTwEyR1+42b
5Jws+BL7ZKkJqrgXh4BK6I4C1ChAuhbMSVdPwT0bqPFiLLevBBFBiLkzxD5m8YVtM0ARAgRacUJk
VAtJrXldegoqMrNGrIwhCgGWSgG/3NMKgfoGCi5ML5lyLyQgKLY2h8Lz2TtNFd9vuS0FcULMEEP5
BwlfvaoDd0gK8GUpZ7GUApwCADCG1NROr+Cu26cATMQrMdrS1eiYS4ptfQOZQLOJMUgaUTBIYPsU
wImIG0ivJI3r5CBQgvtiKQtSeJQcESnqjkJMfBSmz0Ck+Hv47BZEQkxnHRqpwINdLoT4rbZ9XbOQ
SKBUYQhPm8+d85DgCzM9T7ZmgW5f1CIp1Wp1PCTkwwvgWUxg7nZNIfr0k1pjJTHRgELhYf2r1YkR
kxiziesAqP5wPm69BdNOZ20W6DAnTqRZ+Om3wNA0HGmCKRo1nZMCakRtAUPIkiWZI5pQv99y2yCE
iUc/PPTHDJirlnOnENAsWP+onweL4BkgNSDpm5b1Ljtm0egCUgeAao0LWYudSy6S0MrWLGIXSBIS
ExIfP6URInBDQZKNzinXngJtSda4iVQeHbqGMrTxEDvOAfQkHkTDEuJ596JFWCSsfUNgMUrUo4cw
oPMIiBOIyMFmgwZUdM4tQBX41mYRYADqeMMG8mD22goxIlrCb4RloZES907Bx1xZOkcAyNT/kygk
bV6tbrQElFiN+4Suv1rOnQJWwTpy5hTIqWuQxGdANNoxUBhohOaUag3sklkg0WmdT0q8ZsbC0/iB
md0Qap5EBOuKWe5pR9pXbPUCxpGcEQRB1FBUq2MdSC0icVSf3GfdnHsRBDNN7YuFoyQ9WoVoTLpP
rXRPwaReyL+CL9SnVCsip14ErDWW2hFcFUcR6in5tHaMABQxowEcRPVyz2lWSIP9KUBepam2aALI
jiyQbgJXBlZ012k2NVO2p4BTHMQBnFfNXXfSTTjNjNYDUSPhXi33bATdgvWP+nm9IPGaqLEDVKqf
fTfhnFCZhetMd2IDtrgXQCnUmq0sSGwE/CIk8BtheIyuktjzqL7y4eut/pNDalECqVk7Cj5BMkR9
bLCWAnbZdp2B2GHkNIBT4045l24yuKKtWpQIAZ1whJLfncL2KcQmKUfalTKcWkiccxQkjGDWsqAp
OOWaGSf14Ag8OgVTpgfzlqHGqpZzjgJvOLB2FHAaIZSDa6tR/h3jQMIJhUDFHmqzFgbn9ILi11uq
RZJOElgJQXgaY6wK0iKyLjTEO7d/cBXbYJoENAMhYZnrppsoRIInE442QKVqOVePJOFps/WQ6E4A
kEAToPWq1fETI6JsbAI0eU1k5eAp/Dji8K3V2QZixvADJjyTbqp8A1ME30Au7rkIT9AAv/kUiIyQ
daSq0Xc/YozU71O9xkCqe1l5bdLpFd4UnT/mr74t7m7SX/8FAAD//w==</cx:binary>
              </cx:geoCache>
            </cx:geography>
          </cx:layoutPr>
          <cx:valueColors>
            <cx:minColor>
              <a:schemeClr val="bg1">
                <a:lumMod val="65000"/>
              </a:schemeClr>
            </cx:minColor>
            <cx:midColor>
              <a:schemeClr val="accent3"/>
            </cx:midColor>
            <cx:maxColor>
              <a:schemeClr val="accent3">
                <a:lumMod val="50000"/>
              </a:schemeClr>
            </cx:maxColor>
          </cx:valueColors>
          <cx:valueColorPositions count="3">
            <cx:minPosition>
              <cx:number val="1"/>
            </cx:minPosition>
            <cx:midPosition>
              <cx:number val="2"/>
            </cx:midPosition>
            <cx:maxPosition>
              <cx:number val="3"/>
            </cx:maxPosition>
          </cx:valueColorPositions>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Sheet1!$B$2:$B$50</cx:f>
        <cx:lvl ptCount="49" formatCode="General">
          <cx:pt idx="2">25</cx:pt>
          <cx:pt idx="3">25</cx:pt>
          <cx:pt idx="6">25</cx:pt>
          <cx:pt idx="7">25</cx:pt>
          <cx:pt idx="8">25</cx:pt>
          <cx:pt idx="11">25</cx:pt>
          <cx:pt idx="12">25</cx:pt>
          <cx:pt idx="14">25</cx:pt>
          <cx:pt idx="16">25</cx:pt>
          <cx:pt idx="18">25</cx:pt>
          <cx:pt idx="19">25</cx:pt>
          <cx:pt idx="22">25</cx:pt>
          <cx:pt idx="24">25</cx:pt>
          <cx:pt idx="25">25</cx:pt>
          <cx:pt idx="30">25</cx:pt>
          <cx:pt idx="33">25</cx:pt>
          <cx:pt idx="35">25</cx:pt>
          <cx:pt idx="38">25</cx:pt>
          <cx:pt idx="39">25</cx:pt>
          <cx:pt idx="42">25</cx:pt>
          <cx:pt idx="43">25</cx:pt>
          <cx:pt idx="46">25</cx:pt>
          <cx:pt idx="47">25</cx:pt>
          <cx:pt idx="48">25</cx:pt>
        </cx:lvl>
      </cx:numDim>
    </cx:data>
  </cx:chartData>
  <cx:chart>
    <cx:plotArea>
      <cx:plotAreaRegion>
        <cx:series layoutId="regionMap" uniqueId="{9BC8D1EE-4F1C-4FAB-A8EC-19382058F034}">
          <cx:tx>
            <cx:txData>
              <cx:f>Sheet1!$B$1</cx:f>
              <cx:v>color</cx:v>
            </cx:txData>
          </cx:tx>
          <cx:dataId val="0"/>
          <cx:layoutPr>
            <cx:regionLabelLayout val="none"/>
            <cx:geography cultureLanguage="en-US" cultureRegion="US" attribution="Powered by Bing">
              <cx:geoCache provider="{E9337A44-BEBE-4D9F-B70C-5C5E7DAFC167}">
                <cx:binary>1H1pc9tGtvZfcfnzCwWNXoCemtyqACQl2ZbsSLaS+AuKlhTsaOzbr79Pi5RNIrSkqdGtt8hJwhGB
Jk7302c/ffjv2+Fft+n9unozZGle/+t2+PVt2DTFv375pb4N77N1fZJFt5Wq1d/Nya3KflF//x3d
3v9yV637KA9+sUzCfrkN11VzP7z9n3/j24J79UHdrptI5b+399V4dV+3aVM/ce3gpTfruyzKF1Hd
VNFtQ359+/4+b9rbZHz7Bv8nasbPY3H/69u9u96++WX+Xf947psUpDXtHcZS+4RbNrWYcN6+SVUe
bD83HH5iObZtMibkw4s9PvRynWHgS0h5IGR9d1fd1zXm8vC+O3KPcFz46+2bW9XmjV6wAGv369sv
edTc3725btbNff32TVQrb3ODpzT1X64fpvvL/pL/z79nH2ABZp/soDJfrecu/QMUb51Gf6sqj9aP
K/QqsFicCSGJNB9eZB8dQuSJILZlE0Y28Dw+e4POy2g6jM/u2BlC3m9HidDiPl336+r+cY1eAR95
YpqOLSzKN8sv9/Gx+Qk4SjBKnM11/vjsDT4voegwOj9GzrBZLI8Sm8v7/s3F/RDdqscVegV02Amz
CAVziA330H10iClOiOlQaTrgq40o3eDyMmoOI7M7dobN5cVRYnMGromixxX673F5EFpgG5OKGSCc
azXELNNkj+JuF5bnCTkMyeO4GRxn50cJxypVVXT3ilrGck645JxYdCa+HOuEOTZllkO/M9AuHi+g
5DAg3wfOEFl9OEpEfkvX39bZKyJCrRNbCGYJc6v3Z5LLEScOMym1TOu73tkF5gUEHQbm+8AZML8d
JzBaFr+7r+r78fWkFzNPCFSG5JRsmMLaF2I2OxG2w+ENbKGZWcwvo+kwPLtjZwhdvjtK1vEUpNn6
7jW1vnMipcO5qdWIfkG373o0xISSYbZDBZhql2leQsphWH6MnIHifTxKUH6rknVer+vH9fnvVT5l
J7CAHZOSraE8czMlNA2VhHPubECbGcovoegwNj9GzrD57eoosfnjvm7e3ERVEL2up+mcQN9w2yFb
jWLvc41jwtGkNgTfVurNmOfFZB1GaTZ8BtUfN8cJ1boOERhqVP56jMTsE0YIBVD2Rr3McCKWecK5
YI7JNkDNPJs/XkTTT0DaGTtH6LejRAjmTp28ot0m2AlhjNmmZW7Qge7f0z3cOrFs6QjC5gLuWUoO
Y/I4gxkev70/TjyqaFL5KwICvWNJalkOYYfZhZATGNpcCr6JEczY5bfnCfoJLo8D58B8PUpgPJXn
97dNdNs2ryjLyAm3OeGU8o3Sx+LvcosNL4g6wM6aMcsLqTmMzN7gGTre56NE52Id5feviAs/oQg6
M/4Y1ZzpGCFPLAIRZtpbppp5OM+ScxiY7bAZJBfLo4Tk9F7BRHtNSWbBQAMzOPZPDDR6As1DbWZu
LeiZgfYCgg7D8n3gDJjT344SmPO7dfiK3iZjJ9SRpm09JmBmjg0hCAdwSZFBQ5xg1918lpDDcGyH
zcA4XxwlGFch8ndvzut0nd89rs5/72wy6HTLsSTfJl3kDBMbeoc4jqn1/sNrxiovpeowQPujZzhd
HWfI+ULlzfo17TK4MQhfciIhrx5egGBX9RMTiU2GkLSgc+XyPCmHcfk+hxkkF5+PknXO0zTKVVS/
ItsgsAkxxhA627DFjG0cCefGEZQ7P5KdewLtBRQdhubHXGbYnB9n2Pk8v4telV2oPEEJgLQRdt6+
9tkF+QCYyZBocmtJz5jmBQT9BJnHmcyBuTxKpvkjqm9VXkevGZCBfqcS2QDkajavGTQSTgx0EWyA
75Jul2teRNJhcHaGzuD540jVzLoaX9cUoEgG6MImPsts2uLENhHqpHLrwsxMgIsXUHIYlB8jZ5hc
LI6SZc5V/4peDLNO4DUKbrPDel/SEy3BBNkWAJioENjllueoOYzJZtQMj/Pj9F/ev3ZmxkGOn8Gp
RJHfw4vsyy/pwMExoVt2ggG7iDxPz2FMHsfNUHl/fZRc8kG1Uf3KOt88kQ5i+A6f2caSIJdGHAQ1
fwSZdxF5ES2HQdkZOsPlw3Fyy/9BogyVslAcpiMPSzAbiTTwksMe08+z2OVLKDoMzo+RM2xujhOb
i3Vdr2/Dtr5vmtd0Y6wTVMQiEGZvDa6ZQIP3L0wO79NBWHOXb15Mz2F4ZsNnGF0cJ0aXqmrCN966
UvA214/r9d+HaChqMCiiYpxuZdgsxGzD14Tgc4TYlm7O7ICX03UYrPn4GVqX3lFqoYvoNoyC9et6
Nw44SaIuYOPczGMCHN6NCcdUu6f6NcPpJRQdRujHyBk2F8fp23y+H161oIagspw6zCHbeoyZlJPy
hKI+EJpomy4AcLvC7llyDqOyHTaD5POfR8kul/ffqtfN/yPyDG8TdTL2VmzNagOBCkw6DcnhMqeX
UHQYmB8jZ9hcHmf+7CKqa9VW0eOufQWVA0dG2Kgv2xbGmHNsUIJm26gKfEwb/EOUPU/RYWx+zGWG
zcVxlgdeRCgGqFXzivYAE0g5S4IawC1jzMUZCmskqtBRyvG4IzYnNV5Ey89g+T6NOS7HGd38fK8n
VN+/YikA7DSHQVyZSJc9vGZMg8AzZRRn1B4L1WfwvIikw/DsDJ3B8/k44dFiQP9TFK8p1VAjY+Es
zfeczCzQiaQNSpssZJ+31dAHpNoLiDoM0d6MZiBdHGcgR1fY/6Wq5FHK/Pd6ByFPhJktpk9rPLxm
4RycEQQ+JkdBzUET+iUUHYbnx8gZNpd/Ham91q1f89wTsmoUpbKoc9o6oTPnhhAB5oEXam+lH5TS
rg19ef8cPT/DZTNujsrNkaLSvzlbZwVqnV/zaC2jJ8IBU8jH4sA52+jiQZy8RUr0u2baB+eFZP0M
o73hc6jOjhOqh2jOYp28ru2GknT4ojhEizzow2s/gwAHFb6qrsJ9PBE1Y6MXUvUToPZGz3E6zpzb
xzB6zRI1LD9O1sC+3mZ4ZpyEU562CTZzfoLPc9QcxmUzaobHx+Pkm08wrOsx7daveuQGBwkdKZCG
1lke/ZrhYtsnDnUcnZjbsBXU066EeylVh/HZHz3D6dNvRynfPiYpijtf9SAu4tQOhXjb1tXMDxNK
ZIPQQcA07e1xHJjfuxi9hKLD+PwYOcPm43Ee7fhY3QevehCKwqx20FyDbhvTzByfzUEohEfpzGp7
npCfALKdwByOq6NklWvV/t8kdgCLiaoa6zEuPRNqOEeoM6fA5XDC4OV0HUZpPn6G1rV3lGj9MSp0
gAoeZcvrOKVI1ljiJ+dxEaTGMUKcZYPce7TpduXaCwg6jM/3gTNg/jhOl3Sz3V7dokbjGqrPCD5q
lVl2VFvUFjURMBWzQs+X0nMYnP3RM4Suj9OW/tKsw9fjGx0yQG0BgqHbGug5Mvo8oY3aHEvMAm3P
0XEYkc2oGRJfPh+FELt9sofbRppsJNnenf9p5zoJCwznoRFA23c7kWuDaU2R7fkB1a4Im/WU+zk9
P0FmvyXd3hSOo2HdzX2V4TDF6zEHzkKZNrfwv5nSx0FOAV0jBXptPbzmNVHPU3IYhO9TmHHIzf8n
Dvl5e8HvzRcX62a9fOjauNNh8OmrD3NHL8nZ0K2jcdAY2Ozm87tf3xKpj5p/bwapv2PPQ5mdcP4x
5H5dN7++NfRJHBTjPoQPqDYIgG2PHhT6Es624WA1qqlsYuEQnEDyJ9fhmId+krqHF3ccCEt9BTTU
2uTEJQIRioCqxNleWB/E+d4r85NKR/gI3xdj+/ebvM0+qShv6l/fWhbM/GJznyYVR1UcblPkBh00
3AF5uqVYcbu+grWE28n/y0q7rodE9B9IVKRDKVynb9De00VsUZnvVdE5VubFpd1M7WliZWlm/tGg
NwxZJnmR1Z+tjDVT5UKQmNYyreKq6GPP7vKycK4jkRe1aLw2ziPSekU/sHzFaJ9nXp7L8Sw2+t4I
vZxbVtadV22a1V3tTk2bN8VFno5xvui6yKld6RT5B+7HwztlZJ15HkdivBiZ73+OaVm8yw3xp1Gr
7rRXnR145iAXksfFhziro9MsHlricp5Yn0MRTbkXhW1vuDLrk8B1qk4ue1qW/SKtpkC5IhXD1ZR0
fG0Wlp+4WNTuIjJDv1paYdO3btW10eRKGpjpaT506enQVamz4FJF5yILSvtSyqaLvXo0o9PSMBS+
sxib06ZKutY1UiP1wowlZ4Vf9at4quzJtY0cX5yz2B+8rPO7jxb387+afiRXvQjz7lQ1cbMI67oL
3KAYrcGrg3Fy6ySrFjEvuz+bio03/qRs4VVBWQzng3KGxPUrjoky32ytP/00Lj/0nKSntSWqJSNJ
txRBURK3JtWHXilSLFDH1C9NQcPCjZKenwu/tm9kPA4frKaX9WkUs7JZhXVlpm6Hrb4waDuav5ci
WVqNkWentEl9Tyg+TG4XN7Yb1XFseLzLOttFk8dKLcyWcbcQXXZWKj9cDEHXOiur7/tl38TKywKr
C1aj1ZhY6KAouEfqtP/b9iNzPXESrBKOtgGrxI+qpZmzcZ3BSbJWssr4aauG4prkVfg+EU36pzJj
4fpmR3qvMILmLO3CwFxYlf0xy8Zq0Vqhv6xCZZdeEaYEm4YMpFsGQVquxi4YlqFdyY8DL4vT0q9a
ry1Z8C6U/mC7imbJtUgpL1wetumdGRvqvPFj67zJ7GyB2n3/K7ih6tw8JvKbn3Ukcse66ZLToCmt
z34ated9ldkrK+3s0JW5X187rLs1e24sutGZFr5TjZkLDojOlV3QzBuDoZNeIBzyIRMpe5eE3PkL
rr112tWh8F1eT4QseGcFbm1lBl3UfvmZs7S6LB1z+pY2mb9oy2C8aaMiO/MnHyxoGKaM3cKY6LIr
jPrjqIb8suRx3LuNiuPItbrI93idOAsS+uqLCMrG7Q2Zn+cyCv5oyjQbXKfx06uEFZZXT0lx2jXZ
aaMc7EPbZ63LWWL+zsOy9cZmoHKlcmb1kCw+8d8XhRO7LW+Kj1Xmy1UtzPQ+J8l4Xkp0rx3CMna7
YZRu7je3sRmxBR373uNOxM7iVEpPMWs99OMfPK24lyeBHBays+wqWZSUA8feLcqwaMWnvjb8AI9N
uGjHyt3thLsnUG9VMVZREG77D3//838+qwz/PLTG/fGhbl/84y8U4236Hj95F06K66KMen6T1orf
v+tHE16tir535J3ptk2n5J8ovicv7mnFPavs0dDResNi7CmleNA2/D5uqxmFOIEOo2AI6AvUruiz
KhvNiPrjxyJxytG/10HkdqsYUX1M0X0MZUbbvhZbrUhwUAl1FOB3ggIyiZa+/4lapFDKO1pRPxHx
L4mOTZaNzAvaBuxrxZTEVU76hN87xG9aubQKVkB0m0UXTTect0WyZkbF61VejvXIFo018HDwDOWb
34K8YrnhKWtI7Hcy5GO7SKSRl2e9zNL6IuVZYYyuSgZefONJEw9qYQiRxtQLbJuRe3tQY3uVhoOd
rh2HF/4tzWgpLgMRlQV1MxLVIIUVvMo+hsRs+nwRpLxKClf1PMs+EHssQXKQZWR8b2U0j/826k5h
zA6k262/azvAVdtbI2QOLSaRAJa6wTJKJPbXyCZZ1IYidO79XuVxedZkLGVnKevqyj6b6qCJem+C
URH9nZp+ZPmrpx9PYB3tPx/VZrrlNoVVjANPUl/fsVymmDqQGiK6i0lCk8hrFOUU8lRaRhmvqqEP
qmZRhU3AQtdgxlTkn3pGx9ryCJtET9810K514ipV0opc4jh8iWtPE6mtpx/WFRoZoYgUZ36ljkag
xNee0TiEkWGFFTXuhFF1prUIJjuwy1XqsIaabl41QnxNuOk3508/d4aNfi6TOJVkcXS4hA05e27R
jspWBnXughF7TridWaT1nyHzrTxw+zhqo4+5j+btjRuGCs64+/Tj941KPW0blbVotwHjGc68PTMq
A95FhjmE9M6wU7ukHu9NwddgJKM5V1Nkp5eRQRS5oEk5ttdJbZpT6CJBnmJR/lNKUH0gkH+Awazj
qub+JgntEKbPaFZ3TPRgudVIxESSFa/6tmbLyPGZ+Fq1WILSrQXy5V+VOXaVXHaRMov+GVRgtO/v
Bm6hBwl69OmSInh5M1QaEZnxmOT+rS+nnFenqiwyf1waflbL8XR0qgFb5On5k5kkg18vTVSYaUZF
ow0cRdtfgEBOMZdFY3xD+YGdGWdDE2qGyAYVQs+2fcwm5kVZPVqFO0iLYiE4DN72OitEPHq5Qar8
WmZhVuWLkqvKusq6KK+/PU2mlqe7fII0A1rkm+hYgIZG4JaZLGl7mDxmOQ3fhqqpsAnMNjGBjzn0
lBvuUNHOuC6spNRM0/RKv0VF0D6Dzz8WCxUrOF1JcQ7cYZRBtO0vllNadTPWQn3LU25AhseQXlPv
dqPZjPw99Tnkfh20aP+YxTyHRK2KrCL8zDFio0vcMoS01ZJ/DDEqj6a0e8+GpFDZM2KFzBkM0X8U
41o6VKYjN/pXB3Zl3wAnqpD5RL/VviWMbBk3dZG2n8qpiYrc68uxBHGGnXW4psYyU+PCSabRuO6L
wj+vZZXGgZdNkzm+z8Iyb3w3hxfqw1fjppFeiUwGU+ah4fEAkWgZ8Ujyd+YktfuSRH5fls+wKUFS
aW8DIJKOZK4UJnrzod+LDkbtTgg7My+7vCu+2lzxmHsFzvVhK/p+K2Xlkck2INr9cSM905bhWvsg
TgriO7g09A0V5art6fM8xOZSHF00UCcDXxstnjXvzrZFMiR15oeq+FpU4KJySWEUswuLhHR8T+t2
xHJIv0unmywcxtF227Dqy9CDwO/FVVBOvnFWZSyebiqjrcWlEwltIAysy1J5mrRcw6NqKrGFxs7m
3VVRxcl0M6Ui6RPXTFOttCKsPgBSuQzxIYWtOt042TAAO8rjEW/1ZAaNsyh4TeuVsFuNXTIEEQyM
8uHx0gmMEQa4GmJ8hYLxAMojI9e2QVPwLFkPtYDrvpJdRbprRtXUfKiqxK/cNM0qBAKMwM+Gs4BB
uf6VO7nPbjr4WNhkthPAzujKXMFEeVo2zKUmVt9GfljHIm2BrsGzrUH9MQ+ILNKvE8nqKnAHy7SL
2u1VrNJz2pY9BMXTT5xLI7RQZ6ZFoLcRnZH/eCI83DrsM9r/RadWb8a+ZVr8WbWdQHmLruTiqx/T
CZuwt9qmDi5sCBbs06fJ0EGePaagaGJt2dAV6IZsMVjJ+0wx0a4tDSmym4zlWUPhl7XcuFdlWEIa
hUmdk2Xl2yr61NVOAIlThFwFy8BprE65+FWSPu3cxgrK96nviOuBIlIxunVPRHfVOIYZeSWfBvUe
m8gM3dhkflQgXiCIZvbQxD5UXQjr4tyPk0Zzfofo1kfE7u1idGlS0aE7fXrGc7nm4FShqWP/1kN/
YfgE+zNOhB/mfVnbX7o2N2HE8qqyYMR2k963DEYWOwtJP2DbDolE3MYNmgfL1hCF3tK0jXvLv/YH
obe0VUZTVp1FhUW1iCyn2iSrMu0KhIUmPibgOr/PtE1NRicDd9qkBBs9PSVrJtkcWEAO1CakGhBE
VncmqkuaZ5OKc+uL04SIVq2aItAENIieaNZ94GPUt46gzQ8HzeKQlVqkVEUJRWOEBGY8Gbj+SJUJ
+nGmMrbZWdQjXFe65dgrcemXA+6KQqqnOAaZqFeJYVd0VSDERWtvhL7AdJ+Z2szKxNQkQXd7AlYx
OTrfzKbWDAmx01aNX2jQaUnVVCW21pROkbptTCexcndsVDnd2Fau9WNmKAJABpGlwbicMkGaYCWp
0fZfYKVWWI7ejil2H+0mSJM8MiS2GOvTQku3FmLzLLKKHmKtgUWCB0aNb+Iv+FgES5EFDEvRNHZo
NB5P2xgsEUorxl+b9dGiULcz/R7t/bSxUXa9oBmPOjAXYF3ZFnfgdpr/MHVJPzExitL43GU2wkmr
jXlrhc7QJR48yzDInxMLM3WkH8lQ1WkhFod/YTXtM4kZK1itxWB/rluCHdKMOB+MYOPUYH1YXDDF
l35vqKFGOJOOWPC083OYLBB6WKW+GtLmky1qx49XfsMcCAMwZHdVocEUNEBmgPGbIYei2sIWlH2O
pRxSJwevgIs0HEEyaCCMOCJ4k2MsuytTZQqU8CSBbkIYTvupT682k3RfJmLyWglASCBaDSto7tnA
HKyNwBzGz2E4itR3mzahhef3ph9fCmti1bgsw0oUjisRDI9Dt6rKqHxnpi0dEHuEtWO8r4LMYBd+
FtrUK3s1BLdmlJpnvd8ysUjsXKV3LE6n6ipTIsOvV00k7T+yjpjDtHDiXPLCK2E/1u2q77nTXVZl
6A8I9GZmRj4g9EfkIs8rSbx4aNrKd9XglFPsIpZbscELhqQDM3RT1Y+pOxg8ZvFKWqRlCCs2I9MR
bNL27Wkh+5D4sN/8oDlvQhuWmWdPaT9NcGuxFYvzIRn91i3rIharTtoBXfDMGKbPvVBWdNOyNPAX
lDUW8Ub4p2p0RdDUiI5HVp94AU+DM5wEbxalMvvpvS9z0zwlPQmtVWDUTmgui0Rl7MvIuyAxvkhl
DsPnAZG85sKom9y4gsaw2zteCVF9mewuyJVbIJQc1r/LYUqTUz9CdGM1KeZkypWJolbo2dVUl843
ksVOfhdaheqGBbbKWN7Ltul700vSvibxWePnJXcW8AN4Kk79zEjEpSS2kSSnnSisOg3vQyenDVZ5
INSp2MVEVYctPZGqLsLf0W+oEeYyz1lR2Oet9KMw/ZDzISmDZdwFTd8hHu4HUbQyFFORuOJNValz
EbMwcFbYK4ImbtFNJtR6WjtRL93AYKJEJN6vpng874PaCKPTPsqgbbxE9gwCtiuilv+pjFbw+hyb
ozd8r6cwW8hlW8Dqkm4zUmcQH1PLtvHWbD40oijFNVSZMjxuUjUrv01tKa3uXSyqIrDOyGAYtu2N
MU9a+3RAaDlLEV/ttF40uRFhOgHlUCrrwR/RasmLeSh58HHsi76wP8W+Effpyk6oYRXnSTtKp/so
Ysoj6ZZS6piEXTU8TG7swPeN6T1jaY2VMsYSIvsCUrsM+XuD+pWdIlNURiT9hEhx7PjLPoYgCJYq
Qnlz5UFkaZLGzkiREDKDcIzKhVkkceUs8sY0eP6nFVg5npfpMO6XNnDK0qvgemNlLaeNoEE8IkL9
JaAfJotbllLb9CysMXuE60lOxSoOe71iNG0SvKk6bIzrPLO1yGddEzi2J/tGYQNMOeyN0wY5AtxX
bKYaNnzC8pWxjRd0Se3jaWlI4GTmJNLwkIKFFv+DpINe55zJGLEkozUqQGHkiROy+7KEQ1OuqiiC
peX1DhmRTIickLcGEGRt2d40cd5GOdbLCCd1GrYTI8OFE9ua5AhIF9O1wM7CEyguld98Y9AbTFSG
Rp6PBj5LZaaXpusIboWKdcoeNHRo0oU5budTVZSW3xBwC/EZHwolrhPOfEk91ksEgNzCDgnWYrt7
/KmW+Eo7NvTk/GZ8WIwWu6bytjau5BPXf9GaJxfUjCrjervUxub2x0Xe3IdIgZVc2FaRgQCSG2H3
LYlEEVWnUU5HTLq0JvxooBtYNIjMazjggZIu3wClpq7BVoPn3VbBeU7k6HOXJGE3io8yaxVWqbOy
FLdYBWJslYcwh99JNzFHbfQGGbfwYWoHZvlNblZQFeAgyLXNnEIrgo/mFSoXPTkbW0d75+YG2s32
EH6SYn0EizBiye1UT34QY4h9GpBKPyZkocCHoypNO/wyGRFrG2QeQ6qXd7ORpnZEkmWJSepvIVFV
YxxKL5C5cOsm1KRvFtSY+gl/qJQqZi8Nk+dJfD7h1wWG4jQwEUQyl33UKvC0jAMd+aiRo/wWdbZV
fiMiyLF9ag6LFZOvOhi7H2vEsvUXWp1+Y13g4C3NTc0O2cQ1/XkrgrD/0qZBGkSrPHDwvWFJSUDP
knq0SfOebvZKFNeysU+3Sy7jrgI5Q0QTfAk0gMLD4yJKoOc7Uk7C/ALLLXa6RVEaTR55Zh34eDiP
Q/zW36JJC8Q2UwQMELIBTGF7bqtAs3ML/YrPkrEVsbNKYCwO4zsq63RQZw1TZpZ5qWRp1rl+HSBs
SCRpcX/YlDXeYDTy9DIrW/x3zHrE7bjZE4SKSsTy08suaXwEBfoqxtNJGKjuRuT+AC/AHye993sJ
UR6vBlpakDBOFaats0wzqNhsORi5L+tzLqGqhr9MMcSQN0GqVJKcbcPJcZOGVbxqwxT+7u3Iapxe
OyviEMtxSh94plROigWr/T7xpxsaOqpvvpS0D3tx1mymPsigxhLRYpgSzCgJ+povxWQSSDmkdPXy
kaHQuwbxKr3FN/FTp056rABpLT3fJoosvFXY4Li/jBB9NNwonRBXRpFpkksXIYtRZBe0IBXuECPR
PmzH2xr7ahNkmQiSaP6qzcvKt84Dv5zwHdMm9ObDLUfUsEQqDyFKnyCL9hUZ1ETlXpMiMMHfZ4nQ
/NSwPkIQPkicBqKSCn+EzqtHSJp4Bc9WL14bUR0qsFonQSw+TvMAw9HRDrP8q4d55hvver+uquhS
0lgHKVULdXdhJz4Vze8MYazRXw5+bIzhSvQFT+sFQheo8XNtBIHEVxZQApccylAC/MlgE2Yl8kyr
jYz7ertVVkWw+TYrGTcKkWgamRHt3vUTz3z792RCdcB1BWMaUYWpKKX4CnmL/WX0xYQViJmp5+AX
KDooV3AvdZQqjWCvwrKWmeqLr0KOYUm+sSEV6aUQZTH6K2apujH+7iMSD/4SGo2m3K1TxL8Nz0mJ
Xd0gItknzWczKOMg8Hw+0nC46m3YNuWd7KKutP6qfQehidMqabtMeoY11cnNxFqLKbeFdhjg7BOi
YFPaNpctabHLs1haXocPDbtz7R6ZqWGxnckGy7KIESD2cPxl1NN6EDdp2mn5J8dASxNY/5p5ozrT
d+QP0Xtku/VnnJgG7hiDUd/oU0QnsiU8d53biFK/ACsHsBb9y6kZSbGMwaiaK2Wmr2y3LGxKSCKJ
Uk5c2oTgtTg1Aq8axoraLrEq0/nUhnbQK7dH2h9Aj5MvrfO+zDWXB8akw4E18kR4YzDLmvNyMrG/
mYn8wyXilpryJEKm8ev2QbySUGkltopxvfHY8iie7MSN86JlvycbgZVsAo0lDqBgNxhpqYOQdSUq
xhZZkKGGwQ1L0RrXbcQLzLnpkcXr3kVWoM24kA14ht2lmqz2geEMlUCPuD5vNZMXlk4zLvJ+0HvS
9icriVBTUOdZtgzjFNyItLjOSSAOrIVegow/vpfVxIjfhxZNbeeZwNfMoUcsB/IBO9iCcBPkH2Hl
sEEOAfFq6zpUSoBqOwgGcEOvIGZLg2kOSjsEXkK3i0pN+zPe3b5vpx+Ptvk4K6J/TQ/Pnzm2VTso
o69thKo2ojFGDBhUwA8AJz39qFkAHdxk4jQXnoWQFf4rtFu/kzzsnaR0fJiSj3vETAalvLLwGfuI
dj56d0sRalDbKAbCilUMkG2F49O07IcQUCGO/YNSLkwe6XDsc2ufFr+jFsK3cXCNbs8QYxEqXSCi
6xo/LbicFEzn59b5nw9ESwIEDoQjLQQXddOh3cknYWUSFHL5V+WQQ1EECTT+uT0m2Gpbzn56gkSH
7X6kd/QMEbvdlLlZaE05D2QOacyCvEnhZG0kRh9OOmg/CjpyvhpY7XSruPCn6ve2p2O8yNpcy3Na
QTQY9cSgj56haH+ngyK4UroLILUlR1HePC02StPo7ZGWV+mGqXrYdeDxoU18yPXI6SJAEDIUOFkL
SaEcYFoYoSYkLmjZTl5XwrNf8YwqbroDRMvoQdSXuB384ZPLaKQWLb1+k88qNmL26UnMYQRw+BFD
lBbimC8h+BndGYwiLBtrMLrLsE60ZJoeDKGi5nn7+2g4LUN36JeHujgSIGgpbgJI/dKdxfafZw+w
RtBUsb3cqr0h0FU6poJkVW5Vo7PWf/Y8hPx1m3kwBg6IsX+IA9r7iER3UXy5UUswkjUadpKCL/K6
1Arj6Qdq+bKzTbEhkH7STWxQj4Liy3k8sx+nIaomnpzZuVEl3LOzzKZfRQWGeY4F//koQIffohBo
DwIncy7qMt/KxjYQwdnGFOk4oiPYR1aZ4e3pWW1LMXYmhljhw89eIFyoE/M49bWPnGkiL2NHYX1a
TZYZ1kuLD7oaoUXbi1b9XU85cuieqgPEVv+XvTNrjhvXsvUvYgc4E68cclIqNVkqyy8Iy3ZxAAcQ
Awnw19+Vdp1uW6duOU4/3riv5ZKoZBLA3mt9a5PmA9vQLeY6rrU/3OC0BoJTFxMXUH7OQQTtgdwP
DIzVdHCoDeLpwmzLfesKFsByelXzPKANkl0QjXM19GYLdEEmkqihzGQMqe0cWn8Kk3v6w8/jCZqR
8A5Qmj/bW143CwUyY5ak9aGJdEA1Dmg00nYoe68T+Cr+KlBSDz/W5PxHWYEKPcNhkXzfxn60Gnwl
2LrXZgiwdaM1vJYB6xJ4KGgnILb9ZQwM/geUWIlJL6Hqr8Wc96O2ETBHsdqJyPytzbnSg7/lo5J0
bMtEpH1n8n9JHjOOzSb/q5D5XkHBWVtxf7c5ux7i6byE8xG9BU+CSmQTLjlwdBXLicCtaOuitwPm
nuyh5/dd/xyi7KXhJXGaRuLYJcS7igFqkdBZ3Y8+jK5OhXPZcDNAdoUCk8JlyLtGZxMrPDPVKxny
GeHYOLinMxUAO+sZixtQoKPLNn2A33B1tFADkiC5TFrBRPjQCqjNdQkICTjBrpGz73fF4KPo/NOh
9VTZKU7sGnzyY+t0domGlYmHkdKOB1U3Kg9cqMDGYXUBxhleejVODt9tudpgky4nHpSJpUBp5sdZ
4SLH1jOnSqsthx29tuimaSbhi7YNUfuI9Hp9S8jAXVOyCAX3mA/pOMiPI5QXz+TZD8vtr71ohh9e
J+dswL7d7camTwKDKvp7nQXh+1onuhHgcvNXF9p/rwbHtOdo2SQFESPyRZJk8LGT1VOKPyPgPMhX
7i30AzbxKXsSI/X63dDGdZw3db0+xa6Nu9K1K9u30RIeWhJux0Ha5QAlY3pMZRIUlsbNJW11T6AZ
L/IDw0N9iOp4UjlWX/MGYrr/WJN2KkdDyJizRkY7NLuQlIIxvskE+TRxLMdxFck5Wdsrp9s0+HaJ
J3ddaqOqm1pzt3W9JhWqcl1ljoQ9nthk+AIA8inwI3EjI6++GRalq1hBggb7Uh+WydCyoWv2kIpm
hq8v2q+tmlnZN6LOXTSOZczofMq2YNg5NsIFHgWgUtShbiyibkx3K37lMUM/9ibtZPbgHtjXmfJ+
z63fb7mjXbxrOjI9iQjafN5DolG5F07182q37HPvjTFaeTN8WLOgrQjA3xMmJTVtPnleeI4g0+2k
Vhja1KXsAeJhC15Jh/SrD6sH/Ywv/Mcl6Jp2J9zoVb4a9KNaIggO2ApK5aw5hUo6nsfDmhUspazJ
PrZLQN0RBIL5ooKo86vJCI02px0aB645zr5lOgbI6zFPngYKHKGMfN092CXk6JOG6SZW2p8LljXT
Z9IpcbZ4SceNSvzrE8riq4daL+vJopy9JSlfjlC/vVPLwyYoM+x+X/11Dcd82zK/QdssvNdVzOs3
wOK2CFp/+6xUNwUgCgTwwW1TeHKbXvQ5iClpSrGt3J4SU891TnzRXpyfYiNGS1Usa9iHJ7zasBcn
aWe5C4QJbuIrpwul9yVe3RdiGLtEPpbPoowuIS2SNq8tCO0ydlNYRakeL6KJ5KsTFjUZgb1dq9xw
MBC8SNsa1LNnwugznOkpD4N+3E8QCvKADPrB+iN/UI3TvOBa189z4+aP0oohyGdrbMF8Kbq8w98H
xzWD5oaFZ5utiGy23tNANX0xbkv3uRvElsPkGV7wAo85F2LxHyhMhKMIZFYYSdgpasfos8oSe+6g
9y+wHSKDizKdM+PN6EhNfU4yb2rz3uf0s/RQ1JQZ6rMujzs13ydrwnfY6JOkoO2WHrQ/NffgdMB2
rI18DqYRMLOx/r4TS/JZhux5RZ/8vM3Dlu1nEbm8m4f6m8MN2Tc6NaZCGeietKQxy2U0w7Hltc5J
syzHhIKMnlGH+nmdKvpMR03fQivCD51k09uyLds3gwe8XNIpuI0AFuwJTopytrN+Qn3p5fE6LmdP
Kv5pI9O4D3ufgcyCnHxpHIlwllnsSKRrM+hBMU8OeJkSK4Qauz2PjXwG2xXi71+Ck0/GcNcloXqF
Ljff07GRB9/19GkY5HZTq26ubIotF23w0F7GiOiTNNF6PyomP8gsi76EfMHmEMxuuURuwOKBpnXn
h9rcWJmux3a14QTdJhv3LBmiEu0xCEvIHvS4eZKdGba3hy3ImucM0snrvGX6Aw78+oDFlt5uvqfB
MCXtrqcsPsPh9sNCD7Qvs82NIZ53Oe622pvuOST4+9pOYi5AhpCdXLv5VWgT1Wiut+0saWRuACpx
qAPD9KEONzpgzx5sFaY8O/jw/IpFbNFdttQhlHnpffVYAAbt7OJoa2nhBotat0wNJO3szONwSXVF
MPiq13lPBTuvnqjvobL0Fy9y40uv5Wf8DPh73fovakAF05m0u1jaAb+Mhd+e6CSCT8ZjZi36ZiW3
QH3Mcxssy7xvgj6MCtr46U3EJpntKBlGehqaTJTwcSMEKuB3lxndhjTvNk2XfAjZeJk8+P03zptT
3OuErFqeZ7rA6PGt9NfjGM3DXWgj7yEFsy+KxCLyUDVUyMeubpehguXrmpuh5VNbenKMASEy5nv7
dFFqe3TZKE2zv5YepKSzxauoOe7atNb8xNGTy77wU1QuRTwYttxCLelUERq//rCm2+SKifTJGbge
88vVR4l4o9GI65e4RfcnsY9IoeMEhVM9Ais6LDpJT3Fgydh92ELHgiV3dibUnAJsduSYRXAE9nPv
Rlk2i4rNE/Vq3oHAqXsqcwnKv+eFF1H71IagZvKgifqHyfnetl8TdJUFSeeAnFfa2bEIJHT827TH
dloCkNvKCcrWqQt0WyR+yk/ac1Z1d73zErqFuP0jsUMJnWbgV0pLBPFwp3XUZbp0SZf0AQR2NWE9
ZLA3C+O7YEDKxvTNmTdwZ/NhhMxbbNrOYx4ODsZPajp+GNsonqoaRuEtbyGTlp1t7SGsIz8rk4w0
KSSxTvpHXksBO9LEqcuDFe53ogN98WJq02LoWKTyNOIhpDhodi++8OTXBRGoMpTIC+2niflhVS9N
YIICJVzjTQW8eaBoa542yaPzoilFYWYy1/YFdlKN/2EiXmvbL9iE5iypGtEj7lLPvqUVH1I/bSoR
2CmOb31vScwzzNyBHbo5iz7Xy/Jp25r6uW7Ep5qKuMvRJgxPK9iOimVM7gkOD4JNIpGwv9LtpndB
f5Fha3ZLI2khZrGJPAWmKfJhiIcnOfZJKWXicoP4B/ZXxEy+6Jptu3TqYePVlt3CYcxI4Vu1zuWG
wya6p6oJn1IARLJsF2g9eB7wwOTg4dav/iT4g5hHlVUqTeuzmsbpycxK15VBKIkdoRrXae4Nlh6H
qZvLYJz7HZ9Z/DRy4ldUN9MNZ7F3G3Ab3QQCpuVUK5jXFG1RGQQMs3BMavabDYI+R+qzH0pCl1lV
wk+mC/jBVR+FXFlO1UpsMfO6K6JELSKn/sDAkAKINEeV4MNVDiL308Zk+5XB9573Hfy1UmJRrvnm
uLzglMfh3ya8L9sO9QX+BPaIU6fdmZQmhRlF89K1tf8JypvdAdqh+4nQYZeKtLv3OiKLZUiaj2Qc
nvsOJFiNxm2XBqx7ndZAT3kcTtNrSJg8mSBkFsEy22VFC3H0xESAD10TKNytXQo0u+Fdh7bktKx+
+4U3YfqJs9r/yP1wPS9wbstYzNMxhGT8AvE94Nc9zYo87Mh8mzAWom7F5nh9CKMvEb82w24crqe2
DdTbtGReW/VJCyMUYvKUHMd4bKdCydZqeE3bBLEwXTu/CHvsI3nitV182wsVvDVNo3mOxJU/5l2f
NlnB8XsLyF94Jhon4uOQmCAtdQOQU6LW4vVpEJP+Q6BrawouwpB8wsG7ypx62bocPM2TUovOO7Rz
HDxfuYGdvy3c5K3zxF0c2+7NLJnA8YDOczcZBhpqYnF4hnUnb4QDVHINuQXybJURbzzQti0UZMYl
b5feftHaYa1gUaJPMwIq5tcFrtWSw5FbqrFbwhNE6hrIVGs3FPPARr9hPOzCdkPa6JvIoX/LPZQj
uuzZ7MWVNw9gfsm2xC9a9f1rKhZbcBWqsifeTC5mTf0nuGsZBRWEGi5P9Nr0+xVF1Qm737hWdm6a
DqUcRekJisObLmGz+l5h2JXEcwOJRSXFgoQBiBQ8REXUDE0X8WVXLwmslIEXHUeRJqtrG7sUzM1t
gJo6HNn2cVRm5HfB5K+qRFfBOLY0mkybKKRv6t7tPRJ0Y3SXmJBlOffnNvzcAxv1xmLxMtuxHQwz
bsktb6ZkogW6bRuJ3GzNoEyR4sCNXdnAv8r63IDmjlw5Lo4N/MZlLAhJoYylvrjvF6hDYW6BeVOz
k0bM7ce65tFUlyuWCmwUpHHCUeaLnadE72rUauPRNMYb/lSzsktcNeCfhrGKZ3htT4wE8F72AqCU
HkvpIo90950RyJi+RB5wKYMYnIEHsABzx8f/Nng0JbiPqhtdSUVj448xXKbm6YdY64mr4aB7epVG
A59ZcYPI+NW6By9w9UGwDrf0a43cp0324Ko3rLfZV7R9NWJtvCYfMwhdHjpb1q0Jjghsx/rFNBAU
srNGQWkvpKPERYWplZn5foO7hW8LR143dW9hZsZlKONeGzfehAYfb8vbCZSFKgC9hAN7CnUs2qRK
AKq24YkYM7sJHFKrUeOgd6jn3ffwXwBMbyo5KKTbADAXSndBsWM62qKIyqJ9q9PBOQEVdoGS2iIz
jIjwGlX1aKO2r8QK4oZCOxin7Lyh9Msq5vUJgwu2MCpM7kczjarUbWG0h+83vIjM9M8e6BqdBxNG
9uaRwdqpQJsMX8nIUWWBfm8kr6ZE0aZcJDgVm2/BDPNxQ3jwO2V/QvhxuYdYuhygA7fnibCw4EFi
bjvfuaFCXBOw1kJhBAuvf+qoXdPjjBIuzcNRuCi348rHvdQEFKPNxDoinLPwr2IjyBszGQ0sT3CO
mlKHm3tUrbdaFAheX6ECRYfIOhHHe5lEeijZkNk3b2PWidyv19l/zHjL43LFAOovEglymatuQWsw
bt6CbkR2flOhnJDqYJqYL19rz14VF1TUwVhsvKl3yGktzNsNxs8A5wQzHQtGommqIkfUwVdT+tov
feSrImVBPRUQFNsYHWrq1GXIEmLKgMRGfwT6AGwilwKUXQGmY0Yc1vgBuCKIW5canfeQRzPq8FsL
w83ma8jTKuVJf/JqNQFlNzHCFWDrxAB0I3BGldkYU1hSnm72yC3gi0lt7eUh2LrDLPq5KwwEs7cN
wAKeDUYfjEcmfM5N7BJf2HuHL7uMKMto1YGt+OYBXoJ42In67GEbVp/QXK7NQ9oN8lp1hUF7QAWT
nGSUxu0btsjQ7cMl6h6nNWS3wCTrr7X0ceezdbPA1ZiBMrJtrc1FS9bnzMbmfpV9g4+AGBvc4XSY
sJumA8IKPKaPPuTDtKTdtB59iBZtuYKN+WMNI+QIY66iAxLhHfBEGT/NrJ52OhjJx0QqP6cpOMRG
9hsIfbW5HJEjd0GmMmjLwKgFoa4ewfuctgtdjnUiQaepcQMOWrMVkd2V9lc0At1wIcbUBTs4RPBZ
SYhgYVkv4YKt10Peoc21SIEXhrWaURSMTt2GRphzHfhLVpK4FukOIIT4sNpUgzrWIz4laID0UySb
rM4HFOB3s3eteBVexDDmqKldmyecUeAofG6bEgd6B/IKcsn9NkAByLdEiKTiCwC7MiRDW22zxc/U
MXA6YCODKJdQ/LmqZqwCpmyx6ti9ptgtlhurRynKfl6yRxVLbXC5OJ7RELRQgYZgug17FtxkTc9T
YEIMAWvpM3rjeU3w5vqWn6wn1D1Yva4AAxZ8RirGjPAZUuqKNladLNI1al1pVtepvJeIPlemabMe
+68M+5vOD1y808kav3isEfYC5YqHEAOmweW9GPzXloJ4yAeAGJcJhAmp0jV2aApogFTDzEg8VIPf
NR94bOVa4NxEVYf6vGxCOWfX+5bcreEKGToMJnbJ+iH8OIOyqPPF9K+hGqaPUmPeQIP3nj6mICoB
StULHvlevtbeSmrUVtYrPFQet9Ig3qOgu3waa+MdZYdFXcqWp3fa6Omk4xlZD5nyM3SB9OAxkr1A
MW5TPAZ18iYChMZtRNTjIl1w5Jh1HxTdkq3Xao0MQGdGSDypUtlBhc2YlBv1UDgNLbV7THtY+kek
ZdtSQtwqJR71qJjD2FQoX/yb0U0N2MDV/9gwZz9Spv1cKEMQnYx5NWQ9+xNYMSmjONLPGcr9vR8x
/20Cgf4RcxpcnHsWNw7I/0dkbrJbC5N/LxaNVZeZzwCU9b0wxDFE1yfiYx1s97T2MAtC+tGwx3kg
R7QZKiyzFHAKfvq8zoH8o4PYUWYWjcqMURtbbht/evGyPnrqmjAaigiq/lGI0YcVBtKSh+EXZ6D+
y4oL6EHyDQcUH5YSHjhSTB/R0U6DeJSRmqL4TnfNjF1eYZgl2CQ5I/8MSMC6bpjhNcBwnO4iB5TG
7dcAWY2gDCdidXMkphm67QiQ2+ln1to1/hKP0cQP3ZQNOipYJIn2ymyJo1Vi8+KgWeBpgY/oqN8m
pAR4528oGzPi2kLyRBJ7NM5CxcyTwMa7KBrX7FMyjhqbyix4b3vsY3FD4hJ1HjiF0nNJXQNoicBY
AUdGGQ+qyiELjUUDjB3jHtzSiOkbmT2XqhKGJkC9SonV8QaOZVtz0EKiZleIHM/gDBuk7uqNzA9L
mGm0MG1oEylfpmxlS1fCiM3Q9yEy1Nru0nWTMlOpVow59CsiQqPmN8O3xXc5fotoXbFOEUqyfMOU
h3k5MMQkO1pAsb5+kiipCe33TW2XdP7DePUWxHnLMo5/AwufJvbG0woN803nFOuTwmKaSrrsfmPP
/RoQgfmHADVFVhYmJzA9gA+/mnMjQc/RWUG/kA4pkr9c7yDhMewnGWImxmFZswUTG8gQySDNU9kj
iJT38FFUocPRps/dd6Prn/+uX91l/FkpfHrEVfFqVpiH8Ip+/bPa2CGaVLfpVz6Ja7Zp+AF+DJz2
eBC9CXbZb4zKXz356xUR48bduGaHYfleRwz8jCVANMw0QV7i2/DjissPqiaMRwlrXqVNZADBLcR6
iHy0HczKH1/FX1OF/gpz/BiP8/M8hZ/HK/y/PM3hlyFPP09z8Ml1du5/owD/PuOo//z2+X/Gwn6f
cfT9R/6a5JBhjhGIGoTlgCH4WMN4hP+acZTh9ZiYbhTCyw8gnMHP/+9RDng3Bua+xileWQIEJwFV
8z8zjjCfD8F+vBYYmAHGk1H/P5nm8N5rx2+58ic+QnRXB/z9k9z5IohUGHkH6nlRl7ed2w6GRurD
T/fkt0mg+JqwzlJUStcxXQSp93cLZvNhNUHM9w4AVvwPSE6ghDEkuxtWpHB/s1Sue8JPhv71Wkij
IuSPCC7ggetQqZ+XCr4LULpLyA7On+gdSeRyi50F5s9G7L1IhvZ3aETo/7ofXD9eep2zEBPkvPCG
pusk358vabmKZ4CK7NA6ySCzz5M+w5DC0CQMZZpiFBsrfSGgaYIdMSgj0SIieb9PoCGN+zmuDSYB
LdGaGzviQO5aeaCT9TAah0ryNgK8gHStKMbt1HS/bhKTmxIXFKB2xxOKnOGh5wjL9p7Uz75OxhMi
qmKH5Hx7YU63l6hGILsM67HZuxklSFsrBIG0Gh4CcKDfYPBuLw2P5Esq6ltiXFutaT8WBubBYQtC
fov3USZZ0XSheQiUGf7cwm2628K1ew5I2+UjYf0unpsRxeGwFGYa1wOZGJK12xzss4WAgEEUr/Ib
qFm9DtVN6uvpghYGaCzKgc+kr71Dn1zlSemth9nhHMwjS1mC4yiYvqgMozuSbbCwurbG5GReUUPL
LNoRFcjXlnt05aVtZKrQBLkVtPArjYPYqXMzim6Xjil6tZXhOS9Ig+EFKOiH8c3IVLx2SFn80VEe
PFKceE2xEkW/dhliQznw4hS2ZeAmDvKhtTu5ZKgUAXQ1b7zps7iA09bfkR5SVgE6YDqniCbdOCgW
L5nbEArFMCYInlfjsdtgFUaQ3O4A+j42tiUFs517bEDRVson8hURuWU3WaJ32ZJ4cW6Rr/oqh6HZ
N2PzxclOlDUQxZuaZvDj/S1uhkrh5jQj62/nftj+wKgD7yFEtP5MNuCwubI+h1q7EK/kbcdI7k3g
PpM2PjIE53ByjqoKXcvPpKvN1xrjyN6477q+2uotGStPt/SEW6CQ6km+zLovVkh8l7EnkGNSDHcK
7YrKO7phnrY55/UzVagnZyb6vScyVDDQiFFIryPg+4gUiBkleSr0TefJCCqSroGFkaz7DAKN4X9O
P4XMhCUkKgenLZkf2doH56RR97FdVz/P8DZBPNpYPRZ1MuZjREAr/OWbHVJvF0tP3yJUub1pjIgp
8M3GbwK+7B0aC2Bnm9aPMyJABTiHRyDGbWXi7aNnZHgJtiaoArepi5duW7XSZH3CCDZT1D5ddm6I
HsZ1+CMN2RQcWmjTS5Rr+AXuy5i0gCDYYlBmJQbQSp+7TARdvkFYKHk9cCDrgXG8cP2cbOds7Z09
9pRg7kjRwLYhOfNQWL1wtSKWAMDJqLXGjZjm0rhFdR8ihAdq3ecAo7Nl/ZA63VTUV2kNQxpaTOEx
4GV5PJMkpzobx/26gAX6aL0IMS0wiwGU22xVpGx7z2U71al2jhAK0WD2+brVjwuPr4Eu0S71JZlh
aOUT0Jf1vobym4W5SGbV3FDmLTCLgevHr4GAHwiubWReUyEtSYOXDlB4vIPyGadfUwvRExgCEkcn
7jCEQj7xAewSGhGq+KsXC/5El6HdSzJiG56GND4sRPcvKXPelZIOmMtXk4QnQFgTyddtwfi32Gvo
PtYhVN2AzWff2viASV4khVjg0HUOG/U/BM1Ud7mar/85ZQl7cs6sX5JghCI6+qPYwQMKj1MPgiY3
EeRDbvroKBQZT2gOaKUHgwF4w8ygNEHEnm7mKIJblS6pv/MTNWEIXgvdUlBdjIpkNgfZgT6QMfoJ
zuFQzBjz9rQpRC3zePQMmvFlHR5sGIlvESrJM/6QFkPaAKRD36bDViJz0jeVRET5CNef3vVxm3zu
B7T+SG4tCDyrdHjwVp6CGECeZSyQ48a/xZ4e/oQb27+ERNv7nncJgpfbMD3VQwO+4vqiOR+bB08M
1m1ffj/H/38V+LtJlz65osf/9zJw10/wmABx/jQd88fP/KsOJP+FX0Fi4MxJhLhShhrhX3Vg+l84
+ROMkkVaHPBtivLiX7MufdSBPkXUF78MsdUQ9Ru+wOusyyDC+yABY4ICRew3SGj8n9SB1wLsl6Ip
wegwDLRFmIHCPfw+UOon5rteLdkyMZlDAEdZFz2nCBmBwaLnyCB5lMMsHM94ptqxpA0krp/u1e/L
w5hgggNmluH+QDnA+J935SG8mg3ondX71QQLZOkhQUQs6EsHsPHwv7gUBnuivI6A+7zHPWXYLb4/
xHof+aij+sBHDE01ogozf/5ffCrcShomqO2TfyO7Nx9xARdFGvCibfc23OZSagBA2qa/m87zK7If
f7+B15cZAZzFQ4GpCu8K0AVR7z7GDaQto5jJEzzAEEj+tEtS1iPD1NEpBKSNva0QUKx/Fzz/9dn5
6+LoIq5PsY/y+9eLa9vAnBRao/GNkuth1VQjDIb/jLDGVeIAzyXelwUeDm33u6soHEhqmZkBGBUl
SHoEI7yK2M7pUnVigATwz8/Jrw339Y7GGN2QoS26ctvJ+4Y7nmGsNL42+9olIOu4/IZwwp9ZPQ05
8gE3CbyG3/QtWMo/L8HvV0TsPoiv48F88h4hZw3v1gyA674jMcY2Mtrjy6JT9c+f61139OMq19cu
ZinBBLLw2sr8tNAjw0Cizdzsw3bBpBLPOyPPfuf8ADgmGeLffKa/u4vBT1d796WhHQaLh3ET6AJQ
GDCUEfUyaIRCrxP5MA02l5y//fMHfDdU5Mc3dx1sdg2NIMPxfitzDbha+F967zdJdBdNUf9Sg+07
wjDNDuB/eWnmxxTDRIu5j9TXBNM4TvCQD6aWE8A2uoBzCNZcrqn4Ym3oHR3G/OUB0/PTFdWFQV4X
Pp+332xM/t98/xB20DxiIBvg9/dPXKbqJJggJu5bzNTheXQ9+3PUOksF4PMaMgNYKZCVLEPcvSro
bfSJwOe5hx0lLphBjBmJoqZ3kI/q36yF+G//tGtnixWOcH9w/fefHpqOYtrSBltzD2UV5kITl62E
FQP6RVeIwqtnZGDBEK0JcLSp38YTQHh5VpjvysvB6gU23pjzSMEhhwieh75gJRszTCoLandTm0Be
gmTzjhtf0TUuGiHU9DpIAszgi1lb70WDUilo2CIOH3npDmNHWvCoMqsw2vakucTII683hWYxxSwO
DACK+LNZM3XhkQtzF258J0MDH8nTdxNNt8PcYrqwiyDFW9azM4G3+4cn52Xfjdy7Rgz/5C581JBZ
YSnV/IB5iPoOv3nc/fPT+u8LBKkyFAZY9ZA68UbtX+8srPTYxOv1S1fNxeOmQUyeHP3WfjAbE5Ux
gK7/F1eMsVnDh4Xv9X40JAWCDa6E671kDO5aVGHE7xc6RmcZjhEgneTjP1/vnTaCDQdTtLHbgMu+
BquCd8kYVdMF0+CM3ncOnFQAmeNYwyasskD+bujOvz+mWQwpLUDmlxKgCO8e09rES7cuE05ByPo3
kzf7x2k16W9u4N9eBWNQUaZggiXu4a9fGbJh3qCRR9178AQkoBrqHZBtz+7/+b69G/t23cfwaTKo
hqgW4VDG767DW2/zE4Hh0haJkHLyVbdL7FCXicIskQjtAUoKPPgkDeuTzP6QQb2fIt7+blu6ymU/
VYbf/wyUMMgdIIbn++/HTs3zBOhzSZE6sH1arTPtd2zt9C5adZsVIUYkHv0R6Jsk07d+WtNHjG1d
93VMllsM0UMnxxEF/edbE/zt34QsEpRV6J/x+4qjjjwPPmKo9nDoxiORcUWJAfE16vnClDBFAzj1
tY+xlBFMdXfmandgwiTyatk4lenYf0OyernwzJbbtn4yHWTzudXiyWEqRS50Gx9ijAQ4jQ4MK9G/
Ky7+/gN8VylR0mP9vxMMQXvTwaE130eNe6yhVuzMGtXPDXYxMH5pVzJoQsWQJhonlhxOGJr4OWvT
DwjY0qMRjBWAE5aqIRN9mLZ0+pBByNswG/0UZg3draJ25fp/2Duz7bhxJV0/Ec/iPNzmqNRgyZIs
Dzdc8iDOJEiQIMGn7w+2a59y2kfu7uuz1t5VJSudJEEgEIj4h6q02CvGGh0O+tmvv4Jz2uKPafGv
JzibnfMI3CTrtDxqq8wu0zVp6Ywu7a607N1YDAT5CVBiWdonr9NqKwWghtdvwfvjLKBCjsgj/oK/
8cRiTSzRwSQN6G8EzkRF7jNp1V3kyxYgsv21q9XyPkKL8Is0CgEq20IeyHewDQCWZPLg2pzrgYtE
BoU9N5vIncQ254LHBa1vaByZ8023jkOojB4ir9oH6EvtQit5j0A36HAV2NcWwvEXa9c9R8p+CDUX
AqBqBP0TGfxlzH9P3QCJUGKG7hcYMcizIQ8gsoFLIiD0Zf2+TUEil/XOWkEldmvg/SVP/EPYDsmB
OXki4EWueHaikJB/2oGgcxRZ+5IgBsuurUqqsmvylyuZbzoLMFwJum2CFx5qhmc5IkXtCSxFwEwa
skfAkNl79KXSetNoThNI0QFjtUMrvkR872+V+z/sviFMIsMtZmMi8f41lI9Z0QPlhFE1RfpjOsZ3
S9Qb5aaXOho/c+QNd69P2e+552/PGiA77NCGhVl99goBpsmlKJiyHMPb+8kj79Gpt9NtrrYIu32z
U/TUi3rZZVqQ3PhxsVUyG3Y22crrt/LHyRSEPjsLvEcE03599GIaVQBoXB7nuBt3tojCjZ8D+rGK
LtsGefny+uX+sGmiN40wObzigM7W2UsOIcJlDaqbR62H5ZihTLpdEZv5yxnxj+PrUMlgJjG8fnyW
AZTSyTo4XfLIGRkxHLUAVWvpaodpbJ1mCQo8U8DHkG6q93Oa4d6hnHqPysLVCrzmL+v190M5rXVO
hRzKfUzUz9frrKkxQz/mZhT8szyLsoMcVrgNOttmDeBQIZv2mEeji+L5ZP9lWZ03pUyEJi6GDDZ5
e+yfzzWK1GA3W3s4om+WfxbRQFMB4Nl4KwsnaDbooMHwAWlOwdTSCd0mFfZ1sLNLQVkb75O82s5I
Td2o3ANK647j5Gyh98mvr8+MPwQaxKDQU/guZBqdt/hzKy500Ib9MVzS4TD5q9pTeKUgC13sL0Py
h0vBYvajxI4owzE6Z3O+dKToh6g/jmvavKB3Hr1d27wB0hza/4vHIgdFMCI0JbXfoppoxTqK2O+P
gVsMbyE4hYdOR+kVYllUEf9TaPxD8ewPQYwrURYhRQSYcH5udNc0K7uJKxWene3SsRUPmK3Q07Bh
j8LM8Dd+B33v9Yv+cSg5X9PWNmZyydl6zjIbplYe9EcN4m3b0KGhd9y4u8EGqfb6pQBV/L5DkGnY
SUIfHJ3Q84w7BmE8ZavDFAG0g8is1pASi9yfVzT90rbeAv1zdyE5eQ1aSs3WgZPjtOxXuL/N2yYO
WFyFR43xlGLF++QKVec7ENExlMEayPxmTPv8GYcA66aixSYPWV6bZgKCZ0CCeSRvG4VdHOOiEczO
AYkhxI2/dyXo90brHgEMwN9ZlTuPAOVXZ1f7tKgO6NAt4d4Dp+x+SMD8N99CeN/4kEAMCPMr+pVe
aoBlQ/5O1p2jTzVgUDhzhdOgqGIL57JZl8U6yqlS8k3QtFN84wMtTt+G0qnbAz9b86GZIb8t9DSS
Cr2USvnZTRy1QbSb4CagwxT09YOC85NeDq3VXaCK2aYbnQ0uaP28eGqAcwK8nfyuPCEjk4ltPCHn
dNBVobN9A3l0uC4Vx0nIP4mYMcmRc0KzVQV6AaOoU/uqsWRqU3dohLsTTWCSqwLd1+cIZpymGTMu
2zVGs+lBBIUVYdkjS303p5F6gOIzjHs4Wkl0j0BmDMUEh5npRBK7HPp4SYqDD6gO1qjI1nUL+TM5
tgNb1L5OTfkP+neCtLgM4nfAxOrtUjedB1EgVw5aFCK4aOLpLXXew6QC8R5CRv2htmL7fkTtbJNi
f3RhmX6n1ye3U60xrJCHJY/ae+iwG4XY4b5aaci7fjWjXFE1h2xSl57S89YV8rmsUFcKJhf7mHLx
DiDfv/qeNe8VaFDuYYiOoZztfeIX4dFP1m5DxrzCHkyyK+mL5XM0Yq3kT5oGeqSe1z6kF+YZf6BF
IzNfP9k2OHGUlO6CpBn20BOLuwq1je1kF85V3NT5jTfzPjgt0Jwr0qdl9YJjYDlviwKbolwv6SlN
/Gq7lNVEUiGjLdYKwU7KaH0LWu3Uj/64KVZQgcVa3cIa2C6zP1xWywI7366gO47of5WQPrY0oVA7
8HLYQkV8l8b+fWPly96Z4/ywrsO61dY47VIXQtVK6noP3Ux8amNpX7d5FO/02Ic7OtvDS2j1NLJG
JXYxBetj1HXBaahBqkeAGU6I6bknBNfiPUWKS9dZDqCcHJyN9IfGnvoPbZFeRIH/UEz6Q7Ck7X62
gcsOU/qhoWE5sAKb+KSmqD0oC642wiSPVRKnlzL1ECbIunhvl77Fe+jXjV8mAIU5N9wj4Kfu+mwA
Gzst7IuevIZeEm3qBXEDbcGw7mdxEXtjcYHQU3PRNrF68SUoWtjtsFp2lSrGVYN76FGd52ju2kOG
NGmRwN/sENTbuEye9w3wm2UX9Zwj2EwJEjTd54+CsX+DhmxBeSTFWaxyQC4iAGx1Ywc2e42v+I9u
v7Ag9ukPSEP8A+BAB9jAHbSbIo61Ww0QwnK8A718sBGWyz0fIwOeWCLchy68qnanXRMbkobunCi+
tqxwLDdVFAOwrbUKrEvKs7akSNsXF8PASG3Gqq13a9yox5yq/p1bl+5j2rRVcZqR3twHSdG/cWY3
PnSFmsF99hTj8kLaSBOk5JPUd8U+Wu36SrDJfhkR4g73xqZtW85B4V0vKKo/+KpKXxKK+2BgWsA5
G5Eqe7fqeHlHn6l5GcQQIpXcSOcTaD7gFPB9bunpCwMZnncS5cvjSMbyGGu//Kgk36OtetkDu+0v
VyN1XSytfwJRJd9ThaMNUsp8PYxqYibkXtJ/QNO0/wJvuTpUi9V/iHrQ7bCPRwTUl7E6FID73wdd
Dyg66uZ5F6ZBM+6mVbI4atcKtpXtV7ssDINtScJ1mvqgghu7uHtOpclwqDg3NRfwpfj8CD/iqU/n
bN3HQeGgw5vNaQGfEDrGtqE1eBLIM5g5aM2XGQq9D3aT15suGib3gBCRsJ7axOcRI1El+VXmrtxq
WKkn5S7TfIM8aXZbxH28A+Oy3nQj9Fw/9/lWWvyoRhThgxrdYN2QifSXocjz23KW4hOlO3dP4Sy4
zQaWKtoUzXpYp6U6IAAM8hd0YnZb10KhqhnkwS2LqGdR8XYpwveXVZMgDJXn4vOgsgE+yOA8yoLx
LspKQ1pp9TFGZ/IC2IcGU+72b0UwGH8fTpiwzFYBWqIviyMjW1wES8PXWtNy54ANvhROmVyvSorP
oxbDB5UzrmsU9V86J4PEtWInAMsRguUlzD59nJJRfk1mGdz6a2/hTtEl2e1SGOGBOUSb7yvOOD7N
e+HOHmoNIMZTfe2wLYsd3Ndsa6HNgXB6m+OvF09TKjfo/zqPwtEAd4IufSfCHKhEMHWfwiysdiMc
CtiT8EycDeAg+TWYPHefoUQKMMtOd5k1qauh4eGBdi7v8MIgLmZpceEJ/rawrex2SgCHbPIYoVqQ
VDEdC6+vTxgLQHYZwTWVOxzn0su8GfkA2p7xBnmNetyVq+imzco6p4zVyvdaU7QGgiu/RpkfbNNU
1ydnGM0sn3IoPwIE7QNCDurJ78YJCY2Om6wDu7pHlVA8e2UePljJ2iNU0s75LbqILQ54fjt8qPt1
uYtDOT3ZQGruC/O63SGNr4PSQSfLV1yosvQhiSIbrq/V5bc+3OvHuMz1nY2twou9dsXRWvwAgu8Q
p/duU/qn3s7b69Cb+cZure5J2Zd3+LXIr+usfOsSmJvM9xbKEy8RSBK4NhNWaxvqLRKxjdACVhRa
HQAtsFWNtS2sML33c45cGwHUWZ8apSBQ5xMzabX6gdAb+sw0YlZ+C2qic5BvWbs7C3olhDVd865t
hJ3RJPC6uN0ivvLSxRZnJmU3cE2auX+xutJ58jMx79QsnW+hKqdpy9Lr3xIt1pfOLQUqv24L5Gco
g+kbmr1rwDuLmPtCMCwhO7k82nPlDBsDYnxc3dq6T0abaBaFQJlE3L9F3ZnCf++KN6PS4iP0vf6t
M8bZLepbaOMnU7wrZOydiGMJdEHcWk6QxMf3fVG09tvBiiUxvqua4NTpjsFD5+uGM3F6EFM6EMQw
GKBuOnqIY6de/GmV8fgmbUR2VGgHXfhIE5x6ts1rb/ArwDdRVtyFvhQH0fryHRxGSMZr/jJmHX8k
hRC7VAnvc5BkYOJFvW5RgIDm60EkD5QXHh3Ga0NH099V48A6HKF43yOavNyRhEB2wdvxya0zf1tb
3QMspRuFpyG9SLvgLANBeZ6SEoG9+BJEP5LPjRi4bBXe2nPjvMkjwESht9JetwvrZgmhl7Y6SB/C
1O1OyVJMGUG3WTdOS7OxB8F5QijlUmkNH5i1eWNn83DdZlF7meUtOjyI0B5ANc0bSqjPyNP0JzTP
l/uqU95XuF2XfWE7hLSYf3iy37ehI7bL6F8tS+m/J9+G5YEO7GcElukzdVhCUlk+9WkX0S3LSUhV
2en3MRYh93abzwdUbS/Cru53yWwV2abouwsoU8/U/5qPcMlXsEwdgwROMyPQc8LZRlr7ueGKylNl
2bDvU8u+rRpfHOQ0oTiaTjC5ard5y39EFOVT63HqrZBQl2T3E0JkmylIo7vJTtoNhWkNPS31n5Mi
CZ9COdYXRRE9LaXdHCmX5uSBpHKQUzRI1mLObwo837ad455Sb3U+53Y6H+Ad20dk1EEhFcD3ZsVi
RGQcP8SKUmGmdXhFcuG/L/0AgsvSHVhOBOCu5HSahX1yBDOfvEAOdt8vwsdrrElWUAuN/wi/s9wu
5LCHgNjFo8n6yQmi6K3GtuEQKLmgzE1euEGCCGlhJNi+rbSa3K3IQL32JdOgaFH0hfXSohEjhM43
foMOwyJgLNFA2CQr5JwpCknoAck+4+dZXWZzezFWqE1tAt+6ntbFQyE8fh4LqzmwFCFdrKWxgA1I
yKLpTeMH6bu66kgzfHWoCIEYR8ZjcR/bw7qDpR1fSV0YpmC+z4O62iBFENw2IkBSMZ8Th6ZFvZ60
7gxK2WLbaWKrYsEB4xXZgspC6eUdctwrev6I1HIsReiLZUQPTd3AACo/NK4fHgOHAjylNaST+hXj
JaQZreUugX18rSlmc6qLFMxwwHvVZTIX9n0AmHJAI+kiVeNWIZx7U/OWr2Q7w/DzO7CMNHhQVpLj
NXVf1PFleYHQevIhoWfKOed56Npp2+TBijIkFP8yavN4o9TofFi0P5w6N/rsrOG3dOj6T2Ss9aca
FhZBS1rv0JC2Dp6asv0YTc1bLCLiXQ2QmaZ3Mq6YAMARIx1aLhTmt8Ulokizv1ORLaOLqHIc9hg/
7G4ttDayTauj7pbyDWhBNy5BXE9I767M0aBEjLds37p93LwNC+rIsM8JoKijj19r6QKslmX+FW4Z
PGrX4gt7UACXwVB2D9p34/nDQMbDe0O3/NDkIcx3ZYXeqRYxO0qCLi+7JbWztXaQ08ooSJ46rPwe
yY85mVZN7l9m1SK/NlU3fpWTpIggNeDpyjfQR7mO6Sdblg5IYkw+N52vlzvZL+knt4L5vsVvxkLu
YU3lV1CTYOTdFROD/VoF7UPdLwQGmS9zd4gyTF4OfjJT0ZiWnOmRoyG8bLq27h5yYKmISCF58Clw
Av5OIpZ6QNw8gQjrtzbTqPWgs++U5C73ZQBcateC0oo4xKAIvSkLv5VXxRqMnBvtVjngo8UMjpHk
lW9eIZd3J3+m/LjLfZRkjxCZSAFGOqQpYPYmuS5z20dZeWhIWusU2+SNhUpuiKzblH5Sg4LolE1w
3zZpFoBrnKCKb6be08iiwIH49GMwA2VlcC1pTxZbIJYg0yIHc54N54nu6CGFv0WlTlZbakEMvef4
7UMAfqw91kVJuQdkQcEBE5mmC+FQBbp1+2BxDihoBVcaWuBDMIOo4BXSbwUl3hucZhRQDxmEXZVX
EhSDOjaA0vObRI3qRYXURjeTG4j8JrQcSIlaucd2atv3mO6ikxwlPRpDIrYf51xIjamL76S3/sRD
X7jK5h7Jyrnrok15eaFeWov+H0KyW94Ja5faf6531GUYRQXNaiRIuPJrwekFEdyZjFhLJb8VpSzr
YzINPQ2MpClKtJEK5C6wlKQAMPM614uW+t/lXCBAt2EektEFuS/KE6wIiigo9tQlwaWAE8qa4sDN
Jsz+tW0mQ7huobNjdLbiV3GbK2QAepNC1lHrwqIFG/jOQQNr39edfUlPeriYm8l722Txcg2WqXhC
6GR+N7u++lFW//8Y1L9hUEH3/aty+icmEgZHvyBQv/+Nf8zW3QRPWXoCYDHAGWHj+g8AlYLq//FR
NrbBnoEHgXH3H/ypsZTFmglYEkRpjyBBnfcn/jQwbrNAyAwIwjSQgKb+46n7s2j9mtn69473/+2M
mdsB/BrQ2sQvyYdCcVZQZnvSDdPO/5YTj8sX+AypZ+/mGcNS5EvG0tVPJXv5eJDaq+HnStRxv4Dd
EXhIdBzP3YOwzHqpEECEr9EmKatgE9dVvrwb7AabPqBDIlxDWIzI2Fhb5SmOLqihTKggIA5DhL51
InRfqCPZwprf5SP58h4xS45zOx/pBQQk1skO4qMnaRzC0IDOAfmvnhcrTg+tQu+u2GqZpxjY/etF
/qHEf9Ztx2iNs7+LTjn/B6YL7PfXzkWHgh5l0zX4JuSsEjKyLIKsvYFHAT2HzDsxnnlO0TYvPStb
P9LTNd6ALmh9nge73mx59/otfW8Q/vuFcZoDehGhDwwijLbe2S1FpbvgaDRkX53aRole+PBVL1cf
paDimFthgb5Yg66qQ40pR10CNYFFAGgrbYHPFMJdmoN2NJHyXEIokWRH9DHWabfWC69iP45rDitp
CPH9QPi/wuN3XSuHj3H6hG2FMpZEwecvrYZfu5Rg7xhkWt5gCsiXwt+wUYStpbCquv1m0/kKHxDQ
sbr7pk679S/gnl9bg+ZCIIcM4isAjgeK5az7qsH5k+Uu6VfcrFwEqESdVj4ZjM0KX7yo9G9n2RnH
Xh0GNR5d7FuRuoftgfXX6+/x10bO9zsBMwVMOeAciMnkWceUdru2k6UMvyoZD+GbQOgSPvOAUXrk
XcIJop77l0E2E+NfE4dnJ5j4wKINsACKnvvrXHbJyStRBO7Xxclk4X9zzc6an1IxMReyrjePXetw
wuLu9Uc964iaZ8WTDYw5fXfDK7bPRr3Ef6lC47b5Os9hHtkXqa6il9odWczbEXOfTNwuyZrazXVX
DC3WHoHK8ZosZSQE5tI1kSNFSzBtkrdlCajA3+aqdevrirJXrC+A8OCFePH6Tf82JQMvjAm8sETt
yPQTfx0ty8kslLwi70s99QMuSr0Wxi5Oxasx5vmfXouJH5r/AT0z3eNfr4WhEBq+ZSW/QOaeYnoV
UY0DWupaBVPi9Uv9NgkMnAwXZtqWDojX84DmJFXsYlbZfmnp5TG42PpUeGQ62sIiqmvCzkPBBSjf
36BjZyhb5gCev1AMEIhz6LU552ErtSgziSGwPtMdcNx1m6BgMqHYEguU37eOVyMjdsEyqaJnpEWR
Udz1wzAknEesxVWP1BJmVBCwsFvHz1lLdfLgtaFLOxC4ivwbL4I3fbZYuMEIvAQvPjEMifMpG2Sz
GJpp6D7ncQE0F4VQPa53ErVC3s+q4ZKpYyIFhnQYUBXMD9kiTADPjSYpwTKp/Ex/4V025UsoDZKK
7c+v8CRRDh2/lx8BGAVhokuwILr9Abwmp0pUz6KKl67qUfJ2jBk323BLKZs3kjepCdGWxB9b71yN
+d1bMs5x+UgziRQCGSzOLfHOLUsjfmWvhfGTcf0+YMb2OaJcdyL0S9qh8+QUzsYbU7neMaGTgBZP
y4obcIXkHh1RJi1iRajjfEBIQ5TtfgoXvGTX0YvUoxqMpaIs+RM8iJD9YkjyPOx4Zy6HIy7deHlR
6W2J3JBRjYj5Dg+jnrJEzUcjvoHErpxLl0+GTmF0kIswkg2naYAj49txRsGxgDO7GJtEickBjZky
S7j0Pz4qHgVyLOpB64RvPFTl+o99XCB/lPqqL25qv43RpXDk0l7l4BCnywn5PebSgtQfQ0c3DWfK
WEnj14jRudkzsV5wCSIUAkdkHzq/FbjD/HyAoBy/myeD7A/LnU1thwEN7JbpJ5fMBMyfNj29TI3z
cREJTe1SGouxf76jF7017L2CWnu+Zcp1yN54+RowBpNXaC69iJxArL2OZ8K41oyqX1UzIxfEYuID
8zzm1WVbDxPdFSfHLqDZe1ZE1qZFauS+Be0FHo/QZaZLl4zsWh62OEyaMg3L5r4dgy5CIceDah1u
kEF0WVMKuWxmTYbrEO/MW2y+EB6Ik0aHMRur2Lu0/KXQX/pmUYxht6iS60MaoSb1ENeo8pe7NZri
ej6lsF6N4c5KnTPelc7i8Tsdki3yEGUiQly38MlqsWZDeZU7jlxFFNgPq/fdFdpNzfwdvN7n0ehN
ASq4TBAi4luoqfoshamEfVDy5seIaIw42cgtaZ6eP5wnSnUl4jI53P4toG+WoI57XDR23oqsxIWC
Jc/tlU0Rm7yNhldVvJFGbuJDMfn8ANRdG52T0k/MGPdIbJYv0zIbV9Q1piQIHZEU0L8oxwWfQYTW
QjNFTWqtHkXc8s/eiWsWcFSOxAZSx5UsAxsi1rke9GqCR16RiJW9N5gljQMiXzpgNcCbCCR5I5pE
wvHUYwTLlVHIu8gcZdVC0aK5MTJXfGE/yIH7g9s8mVntFYVRLKmSFd/vJYaQNOxK+xGcSJGonRP7
kYlMeZ2X6yG0Ie0iCSm8w1jpzAc1mq8UMTJF6+ou0EiMuttYAnDy90kDdRYHp+92rmEQqGrY5NBG
extgV+kVt/gqFtTvydXNG25htmD1apxhlHWiH0llCwG5fuwo/dUUoGb0KWXEPaaW5N30wOy64LmV
jrEthy5Fi/IhgQrqoyIru2SJ4SkXWK3uCcSEm/3oZSUSQpmY4LD84y+E2fiYX6ReOSH/TyOXMBt+
WWdKnzjCOL7mmVFXrVaKP3An8jy7rrp8cqI34wK3n8lToGzPTBxnjRMu5pVmXtpA5phD9K9Rwbzq
1m7ld72rpsF5A+aTUCl7+uzxrqEuhnD2YlvO1L9B9cUl5JZtP/GWIGPhbIBXZjPzXUlvmyg4MfjM
XGpA6agO9ihmPskRpud345CauFTZylDux9JkhAiMZIQn4VNjn6/GHK29N4pRZC04Lq1dcAv94Onu
xNs3Fswxaqv+RVzLlRvPF2vi0j6egdw/4ZLtiN4GrLQdejr0a/axX5tNFpCZsRlewqDoLDblQRMf
dJxb/u1ia9weqeE1gX8h+rHlkeJu6Aa8PSh5AXWCMKO/NDH915uf5xCivhmcGSXmDjdxFAcAlmV5
SX/1hAXuitJuDF1mR0u2Tfc+LKH+4YcdbtGx+eu90nPEHUclxBHY+biisrDLCXkZjO0LuELV5ue0
bgrKYAQZH/EXd4vUmUmcsVo24V4ihrQ+OZRWGGMvwl+Jkr5G8Z31aWUFK9ePU0gAGzxNI/HGLQi7
O5kg/2NtotXROGy1cz3QDF7qx1+sW8NWqOoQdmoSX373b0Wpu+g/Qf0PVypaf7ZuRX6qhmht1SPE
ZC+YBbXtv9q41myr6NWOyoEDNKB58aqNqx/p2sVgcrD0+PEXM9ey9+m5b5IaFCz+qP9vT9cE2zZ7
OKTuCjP7h7NrOFY3M3Bp8Yu7a1ZCBGfjC8foUkIBjzd/8HhF0i8ykseRCx70FadXXLqcdtyMEa7N
2zz1Auvuh+srDUbKxEdQs1r0+9/NX33Ll+vT2DKrN6CIw/9YwNYIOQ/iiABeti4bW0Ui3CX/Gz/Y
MvDoPU6R6KKNMU4c6cH8911hu5h2S7dzAgwrARl5o2dlbwaXhynvfmbfNh3R0Lmfs6ajpzCD8GBb
Eo1H5+IdqHsh/J1I5wFJyc62M3IUJLsDsrHUnlkw+JOZXBOrGDQHjgNu6GZbSQgkLO4+NunjwAbO
cshR9iU0NNSeCSWFpVMnPUAVomNgHkzM8dXaZ8b6m2acYutB9wIM5W5sA+APRx1FfCcoN+TyVpoU
lTk5RKWzcrfaVw26KFPfFOGHoJX4gh7Rf46q5JhZI7UGAVaDMBlISWYfVxDs3aPvBmTBs03uZmHz
NgtiWRlTQJ3RuZhT+GnI4AX2HrHccPUuMBKsSYlawD3ElGZqbB6UvCSm3oQhwmACYlO77NFzDOJg
Ps06GRkg1AXNzolj6cKdDlkece2Jhl+3Pig/6PkdOngLX2YsrQkzMuiwETpK3FaJKJUf1XzELZ2E
O2pTIZ3hOYFUwkcSVHrXJ3echvDzjA8cFWaX7sx11pWKbXEUwuRSrYhMypInoxmjEf/P0XmZLKmr
ZIe2PLJ5G/ZD6gabSKQLY5tAs2H4ieHGKqb7Xu4JZWN2qZ87mO90jGOFtDkRLUxmc/eOl1oMpMjA
W3VHXaAY/VJPFgNLmCnNHUxYBTN9/hkJYBvUuycBW5r6UJvzjR2CFWi4V06rYwRqLWzWim1BS5kz
S7OkwYcaob8KGxjzGtkwHeeJ4980PsZ9uvDEXtnSb75A/jFCXrDNKjXnd+tc2mnyUVHpR2scMcus
mU8+6ah6XGFn8lTOKkzxaRgmVeQnYbcmqbBH1HLoDrvanIljNKhDGnDQp5ZtMSOBO+78yu1InDGv
YbtUnRiG4MIWmVTx3Trmbldch2lkcz969c068Dwwrf1GVSSZj7X0zRLBJMgUvNqy5wOpQrbuuXRq
jsZFj1QMIIoUM2D32LsRIvU7fOjM7oqfQsamabxR+cnzBFlg6EFvMfLxZj6mdQkgZ2szAuVLutIR
0Vv+3HyarASxv7mOI7ZLJ+e+kBHLI5MaQvoHWbNzPGHu9sfyqMaAoa7pWfBSB4mPYYNvkaeyTwgd
ZsVwEaATT5en6ZkLILA0OUF58AffzN26dZP2ppmdTI27DP9oBxHKscHNYVfPuOIU28lSDddqVwSf
H22h0CcC2W9S60R1HPmyKCmGZzVgmtlsZDWJkeCiaRhd+7MDaA2fA5d51tiuOQSWIuDEZqOyzwuR
fkJ6ycGT94zS8aqvvNnl/BQiZbmo4+J6ffWscmdhUGiumsxHZrYi15BdPPC0xYIbqd7/PBHHK7gC
dVjAQ3P6arPe46eMMwvADDhqyxe6nP16Z1vKtrdeTls83iHknknrIg6FNz2Ga+1himzNDuOPzok5
dNNOM1nYsDjmkI++nEnkM9ExP1KZZry1saGg2+2W2FqTbTGoAH0TTDQ6tGRIQogBgKU58576CCyP
NOcHplNIv4ovGtLVhEpBTA4vRIRoAHR9vHLIaBxcVziqYDirv/xYeq3C/BVzGqtJMFHC8Brn692o
MMthYmC7w21aqafNlIRCNLe3tr8sbc+ArObEHSTWyEDOaOKzxFGMysRNiGQQyauey+yY5u0yvQ2B
KGKVM+GLcxGDY4RDNUWWj9k7ADxF6Azpr/M1iQ8gNTmWfWsyURfuMHFm/nFqXKqsYpX28DkIUiT8
U4hq9Ux03iP0aU6BPw4Wdbqam+7WZYaFwSrTBpISr5x4fQRXmegcklCV2s552/JKC2cytz61QDaw
v82ndBz34Al8vFcFxRE+uGpmFB7PJmCNvEYr3yIIBhhng8a6XOkM5F5bPXvdYk7o+kfkSBZpEt3G
qcysfL229oeaEbJxSeLR0ImC3xib9GQRhEzq+fOSjuacqXKrhrKNF0df4448DTzvXy55XqWkTIUA
Z4B/mu/AFjuv6WocqGI85cfPAeazRPgfU6MGP8XW9frT/X4po5fnJghyuBTPz4lpbp6JVVGd+Izd
gYlPXeh7iqSQYE3sev1a36uB/65VO5SpIwhFboR8x+9dKVBssjaKpZ8Xr5k4yCAqCtpiG4x+zjKk
c28Mb1fUvKvnqfUD8LgTQp0xJM7R5dxNFcJ0NhKOvCb2/IjMP3sfLRrQJkWKAsmeEIX9zE+v3/5v
QwUPHr5LgnYMx3HXNr//F21/GdJmzGDSA15xFu6DDcocC9lcOUK9fqnf5hwiJx6yKiGdIMRczkvH
pFH020mgnpMcKK+mtI568ZOzRmaJhGk2/3XKnbdQUCOA8wlkl2sGLmTsXx+OprcXZ/QKnrGjNzFq
XFhsdxMu5WwQLqAHvUuTMCPiTZqfv9VuZA+3RDuAca8/+/kw0zXFk5UiLW3SwIFZ9OudzO24KNBV
3idqEpybdY6r9JcYzTki4OtXOh9l8Mk2T+vZcKXoIJ0XrysSQ/gxpfNpwrOwuhlFbTaoovQ9Nvnc
NVnj6xf8lVtEgwZmD2VnmrwBHT7KR78+2ljGK8FED59AHpl6MowVE+YIipr3mg49TvGIKmc6T7ZR
FeTsjK/fwHf20r9XIKmW5xomVRTFfyDRaR8ujiOi9lOf2zprkQ1AzGFP1SNPSuT3Tdqihtykxihq
mPj9syhuBWDsvX0TYryen+Yfg9MghMgYUfqHW0pxNfE4Lax13LIlYB3exSipe6MVQ2ZyqpFojQq1
2SyVnjrVoadls/A3qDmY+ivYJYpHDipoM9y5ihLdHoPgwh1PBa3lGNucyjK5FVANk3ZZ6NNyikGC
zWznaHmR20QwEvl6IQb08LfRjwK9JLUnauKwZ5ImXHS+Z3yuY5LltET+maqNzGbGP87KgcqkqxZl
iixtRVn29eH/bcJF+BlCYYug50L+P5/aEyeL3LJX/bHLe4+cNROjOQKBmzMZwM+S9euXNKvllxdO
qEW+gR4N7Mk4OmeK0nOCLiLj+SOehabGCDoorG6MZEplvbGlzR1s/DqZOEQtDu7nFGHrxtzN67dx
/uQe8hE2kdPAcFlz5/xYCIntzLvMP1Yd5c9LYDlj886tZjxJXDn+xXH5PIIgjIqCKJWi0EPt3T+n
aiL9m8HZkfKTMp7jT0EZmWlRlsJkVq8/l3u2pPl2tJOM8lVE5w1nlrOGolH6qutWue/AStnxLp2c
cMwOGWVUTrpFObM7wAFZG/4VUbBhXi4QHJ9IhYMh3gjKupRgOPKY/r3AVY881Fl9k6gXGSeUHHkc
/SXvShwstv5imTLAf7F3JstxK9fWfpU/7hwK9M3gTqqvYrHYd5ogKJICEn2iB57+/5LSsUUeXynO
3GHHcdgWVUU0mTv3XutbfuuWvIS976o2MURA/nSPWYVfTgPlbO+iSFOTIowSar3mQJCOcg99XkzZ
pij1yD7//UX4dL25BoCB4KlhOfdAqH2+Bg7xrQGZNuNdlyMHJFqiZFQB928AXnP/+4+yPj3P6p6y
eLkILiBts46qSegvm/BQVvRUDTu8xQL3/lmdQ+s07aUq9TuWepagH7P3DJEOV6EYC9Ul/fnf6h4f
huCAQMTjo2N7qp/JWbBipTNzyNvDXkuTTpuh7VQxgndR5emwnayOA9Maqx/HY0GgNMeSn4M/pkVq
iKRh5uHdmX195v/ry1zd8NlJ+BTtfRLv/WhN9AYd0HalObG6k4lB1UIyVs/CX67Qc6vG8s8RGm8k
zy7+CnV4DsEl8RdORj7QAvn9JfU/3j7cJpglTF2x8vDW6mDPPl5SyW+A2aIKX7Le8h4TwtkIamA8
unNTv7Lp8cdkz9hjQHyNyMJVZYfFLjfT7L6PBPBSpWtjaBpZxBVNcFJB+8i7kPNrc5mNTR+DgOhh
fQbJVV54+ktfoX5fuLUWT0tmOe5F74TlWayL5pwdKZ45rce4wLQmsR5m5sj9ISRyz1lUICjsFV3D
9F6btZbDQQYec9kE9aXNrpRu7Eyzzr2p7ldtNck1M/HsPm4QmWeZyZQgqVoHJ086MMJrjewrOgD0
iuR6CJJ7pG6srKr2bk325+cqRu9KQIob08KImmZLHFBxO3hWdy8sC42lr2vIMDX6dk9pFzSvmVYR
MGY3DWVR2O2SsSMYliFFBSCV4TJOwEBoi87O+0NWlOt2IDlv4cdJ8tD5Ln5MP+wwvwx1eTsTGLKi
/FThOSCklwA4rux20r+R2958NbzZvsOUAZFldPOz1GvEmqAIcfb7J+JvDwTll1KnUakwD/qbeKxz
mqAEYJy/yqLgPGdlVTpiyCQt7A+r57su4d+7E48e5ynTZB4PrJF96rMcYyTjziR4IiaotORRst4p
dBBaDAF/OPOuCzMPr0UTajCGMyeoVlZfiWzbCwcHZNaihkLD5l7Ubh0cCrIJ79iGGsqHLmvv85w9
3WyLHExSa9hXep8U39FU+seCruVVj73yIUg4vi2M0tARrKbRhZUH3F7Ny12aGikjKmMI6DfVwfSa
lIAcE6LYN0bk6M+kIljLmXPVPyoR3q/I+9WnTFNx3Z+lTPiwUg+EdfHKu4Li3AyLdO1mJd5Ct9bd
u9/f6I+L6Y8P8xApqhKL+tkyP7754WxTVtdB8Qq1IEefNeq3sF3NZpHn6XlvW/CzRhB9V4xn4ab+
/rM/ifD4cFUGUAbxAADtMT+XBIbmNaMN2PnV7tRTFgsr3mL5yHbjPD5j3SZoRAvGVQfTDE9arbk7
OLOQt3//NRy1un14BPH4q1MdYkCEY7A/P14DA2cY44OYHKtuJtUxK+qU/A4YXKuGKUm76u183Hl5
OxK3plX5NQ38fFfStzrvK5eoI+Da2sVsRPaOECUaZzUI25wALkKFUu1cTIV3nKxpW5DldUsPNLso
NZ7OhctgbFrO7cjYhWyJcOlVuLYpG5EwE/7yfXITcbI8jIYpneKdwB90AWcTp1oZNh0xMnF3pztm
eqUVPhuEOxrDxjLbAWF3LaLbIQviZBlLnV8gHgk379uIEYCXyCReYsEpbmxH848inuwHg652iNuX
MJg/vN8fZUncYq4tKFKO+y6nWe8z6A7ZM+M13SOpmfDJE7lGyX0lrAlasCx0vK5Kuv/72/kJ8/X+
kdQGHHFIAkCC95lBQ2xmVudsnW9JldgH2mYo4MNu0s5oVCYbBhEtK70T1a+VpWf3IhrboxCBfkX2
trX5w3f5D48WlSiaXiRZpve3zpFlDogsxyF9811OoIsAT+Q3dATTZi6L4o2q3XudG4VSLLRvE6w1
jLluX/0J7PSfLomvRK684H5gc/r8+ISjxWnyZvaytxDOfQfwDB+hi9UzO4qMWDkdK8StrItuM7lx
uK6CcHyK/bqvdnEzG7d/uCb/4ZHAQkf3kocTYdxnXt6cdzhjSW95izzdvZGu0Vxj2tOwE7KNscV0
py6T7aGyi3yfjZZx3hYeEwwva8dLQZgiktdi6I+4zazvaLOls/ClSG9+/y3f4aAfFwUOCSy+ps99
c43PMs56yB3s1dykaGQ0RMcFz0eJT69fyRyHvySmjt5UXsJVah26vCvsng7XKxIrOlwBhBySCoBi
lK73SCB7r5r2DD8KrYnPU1c0O2lZ48nt4mgfYQm08SQrl1wDOBQHR6XnHSFBfrmEVO1UW40HepOk
rXZOakLPHxg87fh+GycYA0DCMORuooG6C6MOAPqcAT1nASsHg57JjLDwfkiYvtvYN5yepgJVZHPT
mmOxj/PMItHWyz2dNYRBn+K6NZdWIAqG5Ug88b6MTARbN8uiJZls1fkARK/Bv1aBjeX6lQZ8CY/Q
H92NzAfS68UjxP72uy1MHFJNn2B9+P3dMf62bZHegnyeVxzNNIfKTw90nxOpFUi7e6PrLaM7hYNs
lnQSSW1t9B72ZZ8yU2pmfDR+7ZTfY4xF6WIOzWrYWl7Z3DtBFh11b0jvzJpkPkJ003BTJ3XGyxAl
3pIwY+3nt/6vz+J2qt7+93/+78QXYDy/3N+/+yzqFC3Qc/PBafH+M3+hvoMvxI6AuwrA40C8+iXy
JbC/8HKCOzJpFaKcD6hk/0J9u1+YcdOxtwNlpningP+0WljWFx0OpBP4dKMBftPr/AdWC+TdHyoI
1aLk3xycPAN2It9UldO/HEkls0O7Mjt772Q+ofGO1p/qou23cxiPhyySzo4QAgaG4A6mV6dsvKOT
2gSbAqscrsuy03lsK+058zIiRVGuMqkMrVs3IUiXxpZbrKLG9k5x1jfXU9KLWwbm2TZljLrP6el8
LavQx1fhJQfUXet2IpiKFlmyw0ZRC7qZDI6ZUlTzi14BcBRh5NJqHFPzhi4f7sUiK85Cz8q2ndUs
mBAV5yWMpWWQhURuJXl8MPqGfG+R4xPLceytTC3yDrkkz2QRZuNFWfnZtsp85aKKQNp57mheMUIN
Tkjd9HNjEuSPW5MGtba05Ib1Ntsy2Y4eDVyyJwN3pjESaRma2Ld1rM6GG3aLQhJlSzBJZX2nXCBD
MJ8ILzGQhy9rWkeXARAu0Nge+h/bIW6wzkS3dTK9QovOh1g1VBAp6gwbWZneSTtxJSBbO9lW+Zjs
MKODxLUHgpK9yeA0aHYPpS/CC/gDw1VbivmFifr0CPTbuopStOhketcn10rGKxptYkkrRGyIaO7O
9NGV33DjjYDRIm8DCqnfekbKr4GBFqFnke36YjAXMrW7Vy2wFqJ2UGMG1ZlZRHtbTcQ7gWIo1cti
1TjheZ5W+V4Dr0Z4IBwMWRJEgjJ3K2XvfIdhQWBl0oqz1rWHrasH4d7M4/ySycBsbgINOyqt5FBb
46rtzrCOJ/fRJIInT7r5OhFuRYyyO9xU/SBvg9AW5zMHzPOh0cmE7cjFfghbuzkmnZ7dQHqutsTa
ITUaoDZAksg8zCeZZV3NgOTPIwx+G/Qi8ASJJ+GoJiqDZkCL+VQ0Vn90GfxdBjXPCgcnN1wms529
dLiKT6HrZrtp7Kwzl5b7Nq9cAmN9TzzKKjYQFFTOVY7CazcC3Tkx67XOzMEpdzWw6YvWLpvbZLaC
5Zg32T7XOhgfoQq3Lhz/ZMrKfCpovZ/LyE73gsbOLkkyWJk5Yc/U1dA2smo4M+PB5nGU9Q4a6Zpd
uH1m6KHj3h5TY21WofcsreHNkWO+j6aqB56o/P9IGDd0JCDwYNq7t+z0ZRqsCsxFZJtPnl/clr2F
hLCpwHTowAPK2AW2As9dOzgak6sFUzj9FPeGY8CCc+UzRKfkEh4ylAisR8ELiXDxtuj5oWgW2Z0v
9BxjFQJjnYb4WRJxEwfLEnu3I6YcNVQORrNpv1H29TV4GeMW4ck+Mgf3UA5yyxARKYLr5cVCZEl6
RUc6u3bCbOdOQ3tww7nY22lOqF3V4b9ksXxqy0DsPSBgm0lYckXhhZO0GJPrqsFKNkOkWVopB4g5
nojFrpz00dO18c7jQH1VmXm55IZSSNRxaq4o7apLrR43Q+bKM1kzDl4GwcZpk3wbQnI6ZwIKbim7
6sOwf9RUHzx1LeMq0SNrV6C9bbCCsZsXel+/WC0prMTsrAZ9BHllEGHYZ0anrWOoto+th8ZzUelz
JsgMnEqkDlN0MTdlCiWjVdihyfGWdT+6KpBvKEknndZdMVPGzGUHACII+rtohnizyFKaDFkdkcOu
cf5bZF0+gz4e5flUhPraMLTHBEuxooYQTCmyAKa4i3A2wOCC21M8EGmj7zMa62uE8XJhJmn5LXPj
+Sws4+DKIbh23zRQWRYz4/Yr0WrQbTzYDsSoPrsYyLfg6v1LvXFzbEqEkp96v9SXfpjPCLj8zF0j
7AjuA3aN02zH8QOxTeKYz/1Xhgjujh0RelTS9KcmsgWP0pAcm8Qtlu2kBce8s+vLFtf9eYKs7F4L
RUY+PIAYwKTRxggInp5NwhsYvFoPNMrMnQsHfQ2bpNwADzDfZi/qzgf6MM9QVdTm0s32IyWkuINY
0GcLInwwcCRBtCUMm3DjKRqWmhHGl4ZCv5EpDv4jkuON3nHpC8zuK9hz1boZTf/MV4GJNHXgeuDY
GnjQjGEZaMzouLMd0rTI6rYF6etKElvdZV24FTga1kh758u0t+x11SN2XkytPhPQqxXQxKJx48qy
Pxl9ZB4CWitfB0kQ/ICfBREx263gFT9rKAx3TMmxQKeyDp5S1xWrvBj0xywkhIyVCTtVa64mQkcu
Z+DGLxXGmEPV+qQXR15zgVMw24M3CDfEVjVX2TT4d4xow42hS/0m7gUB0GA4tOU0ae7GQgh0qieJ
YX6eXvS5Y/mnCzUjuB7tCAr1YKxmzrYLs9HOnEI3aTIUxM5z4ICpl2vKwKELVjShXzHQV57KJIlu
O4dCZJF0MpuWhRW0VzKS2a6MeaUXY+WlFMBNzRHTC335PairdA+2z4RAO2hHYeaQT4r8su8L4OxO
9+TUDplhpYrj9buh+5a27hMWh2c97L6j33zyy/G6MEh21eaBLqcl831Nwu+6luLWlFF1qGLPu+0h
Sd2Tw1C8EJMyPqCVefJ7YDM86gKjUgqTgd+iO1SyAVO/zdxRzu45pRaUOtKwU91ZC7wANgHfIj6O
kL1X3TB2/qVs5YS5xg2/d2Ky/F3WD9w4MoRM9NAk4y3DUt92E1XPNicT9Fxg0yifKhZQai8lnh/D
dCMRyucH+BA1uZ6JuaLIS8+MaCoOXS28J2dy5FeaF1FyGdKMPPNix6hvFaEo3GZzCpd/OTYDGd+L
qHWSV5BisBgcNHIO0Ww99LFSEymB6J6wVoWmT1v0TqDU3OaByCk4a2OUrfSJO9lG9sOomcPOFZW3
nPK2O/Enx02QeZSTWXwQtX3sAhMQma6VziKN2GU0j/g/apG7Yo6zdUz/4cAOot3EgE+O5IkZS+xU
06knGetUczcPc0s8XCyGZzsNpkMduBrqLa3bQhufCMxW5ZY1m90CnmR9JsSeExHqp2nVl2GL8Bx3
Hl5gFJOuo+PMsK9yYKyrRGrRfrajdt+FIUhE0EyHVo+OrpFlS7Ch1ZGws3Y1RZ782lkuCs3RmbZC
9oI85yZYa5EermuRleBjgfgtSpJBFi36yyX2KeIl9Ar8AfiVraOH+nfSNiijK+yOo1jAMjdeXb9w
/YdG72gSvHS2J1PnLpS2atUyGBb5z9zQ/x7i/nSIM3UlVvgXR/Vvp7jtW1lH4qNd/sfP/HWK07/4
9FmZEDJpYiirBnt/BTY5X6hUMU3QEkb38jG4818GeUvHIE8jkSEVLiV1CvsHhzZf/6h34RRFeCb/
4owIARyrnxpY/3JoC8yy8MPSz3bIXp6GNB4XZGiXaxp1jwhvbmrerkLv5KOfG4/TAKa086ZNA0ex
VUBFEFjm3uJUsm8UbhFHuLMPFIKxnvRq5SksY9sH9fcpJDKojIE2IoaAbq5Ajgz+9GuN6cOWMVa3
sjIglJUvxAZpL6eByLvmkOdfDrNYpX6bnzE4H/jbUBBb6C/XjWayFQ2gJSFAKi3iBdoRxmMKP5nA
oawVkNJpQmdVeoO3NKahuzVFkC4jhbCMFczShmo5KLxl00YPrp2LhanQl56CYLYKh5koMKauEJmG
20AmVNhMmq3MmrL7juWiU2DNSdLyymFtlh1zmB5Q7KrmHf4mFJIzVXBOS2E6K9L6to5Cd6JX9baD
wnkONkhBThKvbQLq01bQT6HwnxCAnk1MIoppeQCrkm9yAdUzUdjQucVfxl3F1QFSNIct2r53UrWL
UEFHO02Ou8oKBsIUS+M6qICTtj2YUqdPNnkwXM1Gm1+nRETQ9fTrDusneyIUtOy8rqxoWJskay5l
IdPHDrzaFVR7e281TN0tco+HRRX19Y20tPDGRNt5ZqcTABgtdxBxYOYE0VGJU11mwyMtb5h5hKre
j7mFeJYDPpTDEkRk3AdkTA4pQDDg+lfewKic9HKoO5nZO7vW8qsnTyQIfROvz+6LtHDOnIywPnra
xsku6GItZiMrUwxqVX30pOmvaKcbXLzA7BAOdYy7G7MqDnUTEpw3l6TxSW3uJDbIwpOcAtKB8qEk
yVQHg8k818LXNXjJV88ExrMaQxRBHP7D+8SEd0N+OBrNXJQ3HGiNk+WO5ZmtcCkcbZOvFQpBVmHD
g+8i0tkgSZ3DbKtb4+Xk9OLUtWlEvjmD43UjlIZ2QPBitQMtUwdH2aqWvv0sdSu7n2BCfqs7z9pr
ltUly6hpuarK0VnH/YiDAkUvFFehRPNw8AArkojT8lcSMEA/GwH2dGlGPJpOhwV95zQ9v7ycouma
jgrfMSfC/BrdNTim0nHTpUVg4JquBX+hQdqWXL9nEU49Kbpjm1dPMe/fVqBzUHlBnA5CpHBEbcYE
K1ZGIU6ThKon5Nxvjc6q3rDljZdhx3zm/ZslRFn5mx4rLkJfRiNX0RzTdmELRkUexv6VPfIM2ip3
MFNUo8IputsmsYclSZ0gxIX6xVsLqhvA8/bOG3P+YBYm5t7pfyiqymmtY5/cJoOdfH1/0hKn5dNm
smGw907Avd4zGKmoywu6tUw0IRkBBIVGeG8Hg/kwFAr62+a2d0WdZ+/LNByvDQBIq7oG4WVGHWbI
quemdoQ7HjToIZw+wgEZxZC3r60XC85lpXtBRPN0JkPDvA71xL8epLI28kRSbAZO+DUwgUpSs8aw
GFW6rtb7fKI3Ma3Poli7wX9Hm8wFEUWxGmzLrA3W73crH0hgRAfX+MsmDQu8mG3vL8uEKzfB0Dga
srHDhetndOTdiL++U/pjD9jFYp75B8DkJx8+5tKUpVg2yXxqivjUy+kST8ZtLwFb9U75tRAc5BiK
LAP/3Gw7IHjRZYx9dJHhPcQX890ZgjNUbXT5wUcVpnc9NtbG6uNt6873Ud24K0cf/aMLDRfSqrNO
G21hVhONe7Mor1v2sQ7bDSFkGLPda1BBdw16w5Pbs4anhh+tXK+yloZHVJDIpxNTxdUwYlYLy4NV
eOGl0WrjhTGaycYvI9DGg+/GW7dMkwVHfns9VSkEQiDsu77PsPv5qYxXWm28FtG47KX5Jgu0vJIg
y7NkVhYAM6dbbzovtdHuCt+5YpskV7fvLCBOUfikReYj7roX9HkcUIsm3zC6aOl+FKRm5RZjjoYZ
6cKszX5ZuW5501m2jSA6mV/z3oFtBKxaQfo3uNdviqSrDoGXbglNiXHvzNxg4RqbUXbhIhmmlABE
486dIFxBeNqn45TvCbu2dgOL8Eonlnc9FimyuIADQjRT2Jflk9Q78NqImI5TqnuHmgcf1K+rr5w+
fNKNXC4Zliw6Y6JvWF1XwvfehAkw0h6k/tWDcLky0vS2Jf3nmcMYfqmkbxb0OvwlNSS0XqiwB5vO
GA6SeWY9sPpsF9FvgvSEnHM544UPwhuZN6/x1IZrHUf6CfL4QOJhBLcYvYdJGwmrRbeee7M4loZ7
yljzr3isaOO4oXHJmNheDyaaU8BQWrJLi7Ra2Q0N0sYwq7eGoe4aD+Z+ygHvWFX13GUl7RS/CVAq
9Y86hoOlXrLbB6Z0tprbvUAAepKxtdUnGd4NRkUQnZX2CwcYKKpMMOy1TVk8Ffh7eQ3BkBXRI06V
huhVa9UyXzkOPvQ4igT/lUZ7fw3EwbhLJ6lqCHQD4Lfd6TCgVeT8bob+SOxDcpd4tI3sxs7fmtBL
3tq6zsg3zr1FETXhquw1+H10KTdpw89GubWe5lY/eWFSXtGvJ5MjllRWlopRqGr/VPXV8LXAJ/d1
MA3r5NLpWzpUWIvaFfMq4y1iJW8FqNW4cOQyBE4dqJFVdOzhChuHxgyNccHI0j2Zgew2fiRznVci
um/dUbtwcX8sU8scJTeRjkpYR9q6R+t19Jza5okpSBqHlsKBw54HtsGxK0+lb3gHm37YOpROvg4b
Gd4HBBtdA2MUyXpGN4uvG1rQqY18Z0+lkG4NvZRrMWYh7SuntNdxPX4vchMaEmq8u6EWw46zsXzA
nwfDnLVwBUMNEJw3NHgKQB4RToLJjSos73vtoJcsYJVhyl1JqMuyqtsEMPIUAok2fL5WRmaAnX3z
msxfNHU4XKSupp/XYVFvMqust9IkC6Ub0nBJzXA+grAn7WkbmRHtKn9+Suq6rFYJxhRESrJezkZq
LASyqU1u6+2yrFN7i036nJxfDrDwnxdmF1obJ2v6yzmlxkt7bOC4iPyLaQCNL5Nm2GHH156slu4+
Xa23waMvId2p3QTYwjZdFlbMJpl/1LUQq66eecWRpizQoF2zg5YX2Gfg6wbdtGj0wbm3qnE7DmO0
aqz5ZnIt7zQK08Bl4idb4oS2NJppFRr1Gk1x9IaqYmu1bHk97pp1D4hqPerjeBC90Sy7pAn3gwyP
IpLXdug4K7ohyR7X5ngWJj7uvRXhR7SAXWu+DlJWV+PM66AvqVBMJZzepjlGmytkspIuUqcCpvmF
Vdx08J49HUWSHOr0Ryi1955QPVL/zkeHUiVdJu8p1lNDoPXoq2xr50fQNfs2sq+c9pmJP0qlYcf0
EXt74b7nZLMbPgCeu9J0IrTz9zBtuxtuQhWwbaiobRLpy03SO/Y5FL5HOVtiPVfutQgwsCVz217H
KrY7o8F2gYfJ+daoUO9ExXsbjdGeDyryW5D9XUcT5GrH7M/9nmBwJOT2gQbRoDh3zSVURPM4YK24
jihV1ijdiNohZxz9g/LYdcnzoELIxXseOVLJQ64RUR4leLVS2RTLvhfjMlRR5pUKNYfzKra6H9zi
ahoXjMTOZotCG4beq2cO/cKWOTMXA0lOab/EgGQA2BKhPr2nqSfvyeoRvMFvug2BErV8chxUBLvp
N0hxXGLZ6yS40fsu0BeSWobU9r5N9/N7lvs829PRBlV/Vamo96zWs/Mmzl84gOJLKk2mW4uhVUDD
IixXgsR4qaLjW03mr16v8uQHnEsbhEv9psZD+ET54q4ROo3XbUgLlhro2lLx9NZ7Ur1hElqv2wEt
dRVkP6pIe5e22hkDruI4vyfey6nNLtJCeg7xDlb8jfQEPVqEiUB6Z8RsBTrh8e9ZECV1QBb4r36k
s3D0kWNcA+b1mb171dNs5cW3OYZYDsvWsjWWfC8olp0+FLeFYt87ioIfKh5+w8K49o15LxQrv1LU
fEZf6UlE3fBkKKa+KxVe3yliPLVJQuMcwAmPUERRkryj+AtF5cc1owj97U9gP9VzO09L/IGK5s98
Ai2DbPrvsaL9e4r7X0sSAEaiAFKVCdCodAAQtMe07nLOWbV/7eZ6fxmpNAGayWBfVcLArLIGnKj0
6UeTP5CoJAK+2B0Hv3DlBXG5YVrp77P36IL3VsZ/uz5/6Pqodszvmj7Lkpju59fy19H9j5/5C5Ko
m190Wj0BTUPXsLC+/Kvpg9r4C50OG2QbJBY6t/SDfo7ubVK6UW/hlUHcgV3CpDfz1+je/aJivQME
U2iVPf6Sf9IFepeX/lvm4xCP7fteQBAOZSUtoc/KKNIAKqg/s3bmE1kDe4rITX/qHus+ANR+ANus
ti7g3Uh1twzDWFSOVpDlwzoCm+d4BCaXE1kqqmL0U+u80EwMR9NCa+OI3CdwiUDXt12atGO4TSEZ
CXEEQdXTVJ/5X1EKh5wiAxshHwPZOYLdSqhXDCE4d6Y5pdr3wM0zsVpqMG6K/IDeDfBrag0KwUL+
dK8/mQXZCmzAYL+mm0TOyuPh2yiErmhId3FwIUS7HgCBc4LLfbwXS6crUAdlbLwacTKTRop1BPHR
/xnA/N+35g9vDXoxFaL8f/dKz/6ud/nxIz/fGlQtjg8PkudTQQ3Rpf7y1vBCObRKSSBDnW2rbKe/
3hrUh7++JXCaVNy2yxHcNv7JW2LYHzV7DrDMAOMEzSDyJ9CQfI7SlkT5ZUk0uvhUKt9YQgIyaGkZ
AxWf4g1UiPE9crOIDAXQXYanspgM5K+OrtXBCriYbdxkpYRrdWiIR6rHtTaPtc1kTblllp3VO83C
k9lM9EIM2tTb5HWf28Ophd1EY3YyvcFeckJSzpq2yXL32NuyeUkjxBq28MKlYWqItmLXw+YRBPRp
ZbSqzHm60XxITUdAAYL448AodCaygZnMW9OoVZwOHmlyRhq9RuyGHKbZ4Tbt5GXCS3FTS4AGTTZb
8bJuIP8s67pPqjNSNlBJllPwqCE2L/mIyZ3XI9AVsa3glePdngoIXqXwL5C5uk/S84aVFpTDV4EC
73J2Wm9TdpNDpydGfJ6QeNAuSovktkVbapSYc57tQS/FX93GkY9mY5klTTsRvJSB/5KN0wkWevLu
kZv26ALC875zLfI0hL5jqTPWbaLkEZZOX7cnkQX1Nmz8pQ7BDo8Bp9SFXXlBviiJQl1kdsiCNRhA
1gptzi87o2vuR5B0e7Oehu08e9NV0JjTQQsSCUoZILKGG0UTuzhLxCvPg3OVpBSL6x5j10WcF/52
dNx615SjcaRIKm7j2aP7RwzWZTnbHp28KC4h9LTmue305oOGCZ5CV5rWRWlH3SqoMg7GCH334Nzm
s6x1pn4Fx6tbG2bRkQLTm/B1wnFjDda8Q9Mzlsyj5PxVm/Jqg0NF2zIInfd2bCJ5yk1vHzdGdYO2
KDxRK5THEvp1vrVZ/S7GbnZ7g5ZEb7emi+7753+2qWn38bnmmBXpt6gw3o8wP3eFCrdgcQCfP2Rk
3/7YOMxau/Y1g9k/UkvO+/Naj0NDf/lvHVK0op3+sKI62EN+t6AunzPxvayLj/OnHz/1VyVi2F8M
3IDMe5THGfHfv9dU0/5iK9sTDkUffyKr5b/WVFZbwpuUU5et33yfTP21xppfHPTUOMSIPrQwdP6z
NZbP+MWF4IDRVFsAljbPwl1u2p/GUcgsykoSrnIqBitY94NCjpdWgusi9Yb+ihPHdEhGpvNrXU9b
hDp2f5faRDYsmqCQD79cvcsfBdD/K7r8shT4j/73f4yPpsb3b4NbE/sJJGoUXq76tr8Mx/BZqECk
DimtLIxTRGwb/HmvdLGD9GiEeMbt7snrK5rrde4jO5ZJzRgjnBvPXrK1Fa9B25KjQeu5W5lZZtzh
ESbkA/xu+AaUlCiy33/jdyfBr5Uc18/Gu6Fibx3E5Z/NJOwCMfd2ak8WZg7aqkCg7npMH+DwEATR
tppGg+gfjvuLWUnNF7QPrW3e16Dx655IAab3jcHZtQLN34qyX7R5jCPJq52UMAz8l5c4vQ55EzD1
9nQ9uG9ieZbS4hnX0IzccxbzPt/+/rf6+22gntNRfnsuzwaGoI+3gdosGrQqa04Fh8r7MgLhgKQQ
hc6iKsjhQdgZ3FShkT3+/mPVs/brtfQMjyEs/AGqVfUP9bV+uft0tCObRa44Ff5snIw07k4FEBFC
i+P733+SEmp//iTkuTo2DWp9Tx0Pfv2kqrCnWdZxefIrnWHQQKjXlmJjMhdpFa91xmTz0tInhPAJ
LLX8Tw/NR38GHFjIF4QymzYmSo4nnz/e8ywRRwXTMKUbeM5BDT6nnHiyrTPnzdqty3Ix6dz67ZDJ
dw1n6b21WdDsh2CyjyOlDBQa3Ds0drwiv7PqyrRWsT9Nb5VGJp/OhuotnYA8yx3no7n7kw7+7zcK
7zHLBtYOBNAonT9ePt3tnMJxQu3c6ML8GVhkEy0Q1LZIn1DNFtFhACz3LfKD6jjOMgZsZ49iiVLL
+97SO2LfJEV3Cbi2fxO15b0yLo29P/jZ8EN/vskKuq1g2Mrjp4zZH7+lWyNjrOPWOk9sWYWBvyLp
dKb7M1rBhrF2t6xHqV8xfWNWEscxQj2j2DYmXLcMWfUyzWR+XWWgqTCBDNHDkJB7MqHgBXQqqzsY
ZUzoMDBBakIxvRCtlRBGmTTFaai05oL5p7WOIiNIiMoIVQBDH+c7x22zazOJLlH7WCOHIU+e2Mlv
WxNS94rxDBdSTCZrg93NsBAHPzkCffGfQuYPh5ii+zhHYx8sBz22c87Jk0C0WxNqN0ygCpADaKs5
GV8wK7c3na55SsJM3UcHuUP1a5q3MjaGdBt6miEWaOXCb5Tgdb8QhdS+drmXr6qqMfdQXqu9IYPs
VeA247238vRG4NChYyLt6FCHNQF9XIctNrvgQg75CJa0lhvDGI1+nTmeES37gUg+grUoW3MICauu
Ci7QpEb6ygCDv2OrMQeiMhLlLPeyxzHX4zMTtNSNY7XOlrwojbQ8N5+ffbes12iFYW/2qR9ttHHU
nwE8D9+biHhQ7JDt/2fvzLbjNrJt+0XwQN/cx0QiOzJJJklRlF4wRIpE30WgCeDrzwRtV0k6VeXr
e1/roTysMsVMdIEde681l452OzHHZKf6HLHoNE3RnIyDvxNNnG5L5pqHmh/dsJwLst/HasTQg1od
OmVMVA6eXJQFdk/3HHBEXe2FW0SJPcz6ZcJJiLKYTh1OfpixO2bJgUQu56lrt1gI9LkMUwf4iiIV
vKn4Tvy2aS5f5KQpr0J7CzmsaF5NYJk9lpehH4ZWv+mLvirUiRizZT8GAGGPFV3pdvMxANc9jVyw
maF0OHANyHntgLtzuSrCa2lw8j7sGal3kVtMiR4CliKXBM+d6zWHYvamdAvMOeix6vQWd9QUo7Oc
woF34c7V0jy+RbVouXCT0BRzw1kFA7e6zESAa4eXV0ySduaSrIQJxtkQDcuUEKcgOvw0GKYYYa1X
IigAvFvsUMxVS+gvDitmbSI2J0sIIt5mlHMi7yRpS7Q1k8x/J6XLy/St3pj9PrP9wb9xtDihlWZ5
Pey2sIaktMwHqbO6pVGLMXKde4xLtwuErLPdXLrVfNClrNrQgbqZhR6SLoQvWZdB+HNtKvq2oncI
EaKotvxP10hd0jXJKSfSJa+qoDpaIujLqEh7934Zesva5UAkjat0SiU9Ti81034fY0GrH3gZW6c8
QQy4G1q+AUmU5Zr3aChYXQyx2ulc+TO3tsajIraxAf5MWI5TbpPYYjvh1SOXM/PkGm5EXOHyBn8o
QD3NF6i21lyRSWaAoz0kmVe4oVkAjttmTUbe6RATyqNNog2IrJpyOwQbmy+bCl++dqXHpb0zWnJ2
+LqB19KIT5cGfQ3hEFER2CmSEX5us7ocaL92ibUGwmbaB1lHAwAzN7O2AQPpmzcG+hYaoT45fdYj
rEZzuHHbAC9EHXT9mX4Nr6REegV/ISAX19rFBEHUX9CC1OmJJM1S7eTkLNmVAdn50SZW5ht5rri1
fYObly61wihB9gAagQqtTrUtwbLJEKwVQK6s+1LS4Tc3eZKPD9Jxp5dWpNZh9Caaun5BMDoW/5jf
45RNrna1GOGNqdayL7J3jEej1/iJCVGnj5Ni9lBmk0dIk1eZJr4RLyEIhJzi4InN93pz5jn5Ol4p
GSiQbNUzeO0mrk061XyxRrLoXvEGC56QynN3V6ySYusbAclICAZj8y4XQ1Hcmz7JnUdlA9g498z/
KD5xC9w5UCcJK0W6PB2bZlnGDRbzfiHJx1sPfv3qE+sT36sl7o4ARY5iYLQHshl8M/j6YuTRaUtk
qZdaeGtI2EBVkPDfWFMxk6e3Hb7+FdDWpjqXG1zNcCa9t2WKjFxM7RSwIUadDN/XRYOHKeSIWEBU
YKx1Mnb0J2JNg5M/ZogP/NQpuC/mxP024RCG5iny+d7qlS6vEsrc/Kpp6yJ/8Hlb7GWtGzddkHRf
yI/B0JLaaWaeGj8Jhqs4bZJxOwuvmyhwZ2vfEllbMEvs5teiLJw7NUi9OXT6PBafye5M5KEiVup9
XuhnItDpYEWzD/DRtIODYIDvVsFnTY9RYBHdR3+HAXo0iyklXbKXV0FV5M7WQQiQsOzB0djASwqe
RK6NSVSaNY/JAskuONp1Y3RvFQvyfGKYyrMxrSs24VgaZ1Qh1Y14yUzdlSEGE0ZgUPYjb1pr1Cm9
u/yrCDCnajC2jdMS9CgbeomAbFMZhjces8nkVynGI0toT4mbHElmpdWhFYGLx3Yc+7OavfKBGX+3
8T15wMqN0GqZXC5OoRtywbhUNM25dpV9rfW63UQp6afjVQKpFJ67I6v0kUpEfiffj2WEpVOOBLDI
SeLmHf2Ot8DcPeDxMrJno0G1PaLQ0or5UwsDNuCX4fDAo6AVyUmL2+mFvrA2hqUnXdwpeJgvaIbj
ZS8GYl6ibBm4SaHk5NadQl/s3FQugerr9Ep3IYWmtgpnqhsZTSljq2jyaxxiYiG0ceNLCaxAWSDC
x9L0BQ0XWsubwlaJt53jGTcFqlq3+zw5s/GYf4Sk8aYLnrjXK3lXB7XBAmu2AUoT0tlQ0Q1fmK45
mrlxy9U2YtYI8SZIL/aZVjI5Fh1aCbCMCXd0hAqNq8nGYVbXmdUXzbUn2tS6M5VeusdYNQHHpZSW
nAuhkfcJaYU1g2ps6M9om/j+AgzkTqZ+kSKA0fUjGiuee/RQHu2qOPV+J9b8tzf9F50U1BqU5/++
NR2uxvPXPnsd+p+GOh9/7Y9WCiFWtDuwtHt0l9eZDn7IP5S8nvUbjDO2vzREbGNV2P7USgFoCIUK
L+bvpss/29W2/htWTNeB5kM9isPzb7VSIAz8vOGw2bqybdVNOuT00Nle/rzhoCpB+Qth+dDUiUF2
RYY+HrAomMH+eXaLFx8SCImZSx+xiw7CInclQr+5YIEit07v/Ud/9IsTDO/irIbyevRt+tMauhKQ
7BskhVQoObX/PNgKd0S97Gyr0re4HiymNV2wawMNA6U7AHELzMtHAjftQEDGtl9ERuepTYKudkMF
TtAjGgmktp2+JSnmeSwDjBwZIXJtA+jPyV+IYNW3tLzlpjAQ/jSjJ47tKJ4Nn1DHxRmtTU49GVWx
9wTU6D63jJdR8PGu0z6XDW0zomk3qvGo01zzYqQAesya43Fb1Ue66J5dIw9A1FN2TRqHh3jHxFtX
69tR845C+MekhtEZS07NSEma9BVgo7x4hx+mNi6hvRtIrnKrI4rclETX0qFIPnEInAbdP1aZZG5P
43wz6nwH4D94tmIIIwPs3kNui3bXlBgh3M7lvxb2BSVSH61/M7fp1WTBgKLPXA1xM6egLa0+cnpj
uSRNeQnmki2O5COpCJHK2h1ffyIweuj4QtYaCY2d+1Mh1zxEb7V5NfX7XBMK21nCDB3EolsY91Tm
2MFf41JDVCKQI+h4Aq0aPZ0k2iSEj80FRm0CmXvEfpoH8jH24+KaiT+xhFq57NqFaMDJ5+xZLOys
kt7RN7THj5sk62b8gowrtq1HEjsF2aUafebpevA44Wil4uQfle5cxowvleTIgy3mJjsjH+S2SSp1
8oLejEZeAlu952f1wLvJpFFsu0aakYf6Dj6By7aElyFxndTllePccD+/w9bFRWTy1cspeyFAimu/
8Kc8hvQxGlq9nXqfsB6wyiFluUKAhrnR9Ag71zsZMPYQzx/XmxRClAfY28J+4nhB/gcrSJdL3zHL
HNBhnnQjeech565mUkldw93pe9wqzfosJF0/fypT/gg5+cUy+CI8eZiiWpI6Bk6XZ3uPMzuBCHEO
T5dHQvcE++CM1LslU0g+e6Seha7HFfYHbiafp/HjZNQtD8WEQPWMWOelaiYziil6TshFnMiOuWnL
QsanGVPofSUJboUBgHxCzETVge7eIbQzCW5s9G0lyJ3v9JHvkKTyypea2if05a6tjgDlrl/MqPB4
KJGsXWcTmbVYi7nL6jVdeaqLs2/yoDJ00bf+iCMHb1EZ6TwnejlmlzF1bj4eL/Qgy0E3BjNSdulv
h2YNFx1w9YJ8kFsbYjHJyXq9V3iRIqDoPIYF7a+Pa4uyceUDk/I9ouJLDG6BuiXp3qIcCD/u8sUr
lh2M7GCP/a+I2BkEO9dKyy2BBG34cQOsdziP+CWzl3pvzSxjhHD2kb0Ey+HjMvfDtEZWcBvhEe+j
kVDyb+SLaQcn5VDB8WL3GgztEAcWq5eTvWDA4hIYxTs+VhhgFk+PjmQqrFCAhWZtxCddDPU1u051
4yhn70/5CzENjMm9qb6OC+SOGJ2AMCy6dkgcntNmcQx0vmmw81xusrpCJKPJgE8nnIO1t2LAyuLA
tomqwt7DgyVsHIrwdWxMI4NCyw09hOiImRksdqYUx8mF88ZW0N+qrNIPOmFwkUb+YeglBovbxKX7
ANnHg3lJQdlAfK7nPUWcGcH9HkOHtOmQtPgsnAaDp4iggAPTdP7hkd/7sTaZgTKjj4eWTfuIJ1h7
5Hend47glhCOfTHnfN4TwOdvHHrovHYmbqZOkTSN7yssmlLf0juo6Sva6mbwinckBpyamSfg41xj
ZilIQOZXDgbX1a5pjdjo4Lea77AErkZJUJfxHdnR7Lubrtz7cffeofv30GYRFeQQc5yxnthame0M
IV7BmDkwSWgRNZ33VDWUv4WW3mnTcOOtxClr8pPTnClicLVSluiBaMREUBvJna0VylNgn8vXwimr
ceNSEbhR4BsooEkCyV/MvFFbDJoBg07dfHSSotxKH5zxmY7EcALvziW0CMSOCas1GO/lekfcbpP1
dynxv6gxMZFhqReYbvJwLno9UjM9iAjba2uEbtdppzYevmmImr7LYHy1M70ZNomlincfowbRlPC8
FwkhTk2HvhbNjl0L+SGEo3VWSGY1z3xujxpCVMIbGP7EZ+j/i4ZuEsr3DX123zuyy5TVgVyHXnsm
VmcM0yEZS+wegQX7W5TMr7u56LIbZyS2LErMOtbu64HygWyTxx9KsX8xlvmlkbrWNTZES4uil/k/
0K6f65oy0MzFbsRw8LIZMSap8VnBy8Wq/UeSdIhiQqAS2tlfYpt/Gf///rn2qiZgEOZZ+i/1FL1u
k5SFdjgY08dixzNoZcX3eoKRQgjl+38+yl+a2r9/Gm1tmB5GoP+vLMdlSjQ7W+rhUM7cIGslEBQA
DRIM9NuPT/rvJuAvNgHMKxm0/PtNwPat/DZ9E28/7gB+/zt/7gAcVF0BoynGn2wDPsr8P3cADpsD
j1p+HaQya+Xq/glkCX7j1mV3QFIlWwRr3Tb8OUv1CcwFnqK7rkOGpalbf0uvEqwThR/GShBfHFi2
q92QLFB4Mb/csEVOTWQsQXeY3Tl97vO+brdua8FGUwuQAuWJqt+1mEEQ1i9TiImECtzD4BHrcJbG
rKbmtBbjOc4GGsd1TV+Qzfr0pnpXW9/uOX58dJFl0t/VMNnpEZVfbU3wKA6AmOqEtvRs6UkkVIC4
gpOYHWJqsoe854WnIBLclDh2IEAO1I0ePQJ7JRGLk2voBSUBL3fNK8kBSXHP0KsUV4p8nI1bWaA2
SJ/fI3ygX0cWRXv0liw+krrW3+O6I4JeZl9zr9Oes7Li/YP8ZGN3qqaJbyY0cymVW1+2t4tikaiU
vIx+8t3RCg4y5kiN1LzwrBe7IGAfPjuWRlOw7vcE0ry30EEmNKg9XUkYp5HTZsvO7HrysxY+HVXG
xbWUTqe1P6MEJRHLpMgw/Md4HM5GHBDyCHQOlZtxrXgJAFqoR+Sk6HxNn4DQubq2/fYZwjppT7iy
TtRPXymwj6t/f7NCR4q5+Nph5mNG0DwQIbh8IVlW37bwOPFJtsNuoLcVkhMQcgs+KgvNvsdIo4jd
9SsQSejwq4NOWXtiYfRbJOoa46eieUhkUD41bOae6J9QE62VP2YYa0c7TAE0Qd2U6tW7XNo7JAQL
YYTaqQf+/62xDfHYElgBu5CeXmi1JT0Zs71jKnyI/YX2ntN3tzMJFc924T+6Mmv2jRLE5tCVJ7ek
IIEewtUh6FxUraX/CQmU1oECmT4ldoyskERgjxJFVhdcJ8OrpoNpC71Oty49iuIbzJEpye6kM7I5
SbslKtP6wWK6HsECFjT0Gute4qnaST+uacinNNh4cjCAjNk2BYsdkkiG70p0FjiApDUMCoS5AUvr
oEXyR7e5MQ01XMET7ofdJDTnE33A7MquXP2rzYFv5dxT6GW5mWHAoZO2M3xGUmCEZv2K4DWnPzbw
LDYOUYvzu1Y7i7b3GavG73PgTefSFKALE9IfqAAzhjK88IFe5MbDfxf6/xvdDIPhlY/871f6A+t8
lv24zv/xV/5UzTj2b7zyaedYv8eV/7PVY7j6b2QzgBNkof1Yz/+x0pvmb2A9oTAyYbc/kF3/WOkN
/zfe6VilkBb8/VbPL6PlVb6BQhKHo0mYhA9pcq0lflAqQDspl5zgqgeYOy2eEcb2Mxtb3kjhUlbB
dWsn4kL/R7wCwDAf07TQ7jEHQeO0NeC8ZeY7YSkV7QXGOYj0XGBQgQYARY3tF6nr/B7k5DQItLHJ
mDxQ7QA7cqxjkyrapZBNo5b2ybWpwWrFYzERfF7M+4Y19H6dNR0C8CCb1NCGt3rRFmIW7cm+1TDT
3CoGfSV2pX76Rmrj/I18yjmjFOW0hWkyrsqaQiw7HKzdyZm19mUw0/wb+RPzHf1l2lrMvr7MYhFh
AETDw9S69G+jSAz8h6UNBIjmcpK6F8YzWbZBY2d+Wl3bxe811Kv6P8kbgrySbMb6R6nQR9H5z3ft
xyVwkWRyVRG9IDn9RcJRwSrPtVi6D4ug3e9YgxO1phLuhgRM6kOLV4RHT7sK7mAHmtewsDi01vUb
tgUkIu6XFDIhWtjmGCzDeF5iJ72BpdZ8B2Sofa47R96nKzrRyfL8PND7AUiyOnFpG/v7JKV/NEir
ufV98akvLefgtNM1eA3z0UzNPVvI73kHoeuHh+RfHHTwszCHg7bXOhj5iA8Wwaat+fN916IYS6gV
gKg2VfzFWK9+Qhr2M1ke6k4jGIM4REscCRdgZ53WlbmpSEjbSXb/dBSV/tIWBqchcCZ1uy5/p6mx
nId45t86yzTfzLYxrhKQILfp4NKBgJlz5/jxE2Zqcx9kWJ1JCxpDtyj1Q1ZP9T7VhLYHguNu50b0
0aJX3NNWr49X+mJ9r93hehKmceiH2DnMtOt6muqMOWkSRcqhZ6LjEt452ZeSAcDJtpvpNUvZUTCv
n15b/BZHMgfFQdB+Ys5GudSOw458XXXPQ1nceKPGwySL7FBY35Gd5gK8rXDltqA3eYUavQI756th
m2UMYhovD/b6QrPLzNjse3Wt7gk5YqBFtkR+rlKruyaZzPw8U7e9+cg/BG09vLa8Rqjp1OIZZABJ
eQhUm6EP7fXzx+zPr43xzDiNgzMt+mBRly75YRY0q0IQJeY9udvqVvYGJ5RMyB0cd7p2zvpsasVC
V26Sn+0Uel4ACfraJlwr1HG6/0U2wS9rFv1oH3S9gaPNQFVtwl7++d4xE3hXyehp9ymgoksfAE/X
iMV5mtVERq5H05gcDe4d0Syvk+kvoexlOzPfmtPveduom9Y141PX691nr7OBVaWlvkdB8KyCtYE1
uNUn4Hz0F0bhIJUYKWlKrv11E8cEoPbMziVcJHpDjXmvdPx9eAA41HnQ5rO9tnhYrubdaDvmuqA2
BR7btjfoumpmtI44+Z1qVDf0zJbLx23b5vSgssydz6Kjb2O0vN6b0teffa2SELYN+RlpcUfPMqOK
rdoUMCpOyeyl1ot91wgsCTQDB4JAhsHdowijLCr81L/1dWKPo//86H40//+5Xq2nn52Hj0QQaORK
EvlF3DZ1NCiSRcT3jPWo5nvDMzaz6LSHfAk4AiM3ccl2UnvM5wzUqqPaoD0TvZeqvQ+jHmstzyCm
7rKLT34xtt+K0RXzJsDSRO1iiPgLtnMOZmU2HLts0P6uaI0DsNfXKxtk3stE2Px8/9RLIYWBbuu+
dCnDQbaqm65Nkl1HHjOgx5p1Ju4m1guTvKwVsqVFdGRbyE26c2VMIJN49uhUm3PzzVKeAahP0a0w
2yHedaUfP5Zet87D6wRH6X8++b/Er3+cfJtWrmHAPUCy9ut3hwCRicWenPtmcBwGDlLG79zNsX+g
1VySb5Qt51xJdVt6Y73vK58jMOvaPfptNp6aii7hFJjiWDqTODbscx6JMgz2wWRThopuqG8XX5L+
ZHL8U4Ukf9Mzqn2nAMcTHWT2i4yn4agviz9iSVzU3WBPRb33GKrQEHIW1AJsuVAGxZ/N1MgPcBj9
E8NxmspseneltJJdW6bqi3BrprbTGOOdS0W01F6N+sE01Rt5AaxXZmVTXcvWNKLFamGiNcWLAf9C
plbNnq5o22Np41ivPR51agJ19/HoxYGWfBcxGnckRfyfA/73E14J855+NqiLKqfViu07/a63ctnl
TJW+cOeNb6AA1xVkPTW5F5+GrF7Otr5w+uyKla/NhI6NoioedWwRgL2Ytjx7Vf5qNYjpuiRVR6JY
JA4HjP2ajc2TwHe5dQAq3LCT5l3yn28EikTu0p8eQ7oA1AxQWJ2PcvCXsoG1mn43qR33uGp7oFc6
D9jmY20uJ4WlOe7AlCNSyzbwtpIdpVj7zTX7BYwLaxL+K3lM4f2zi8nLU5chud/MlZ4V4ajlWQWd
r971aFx4XA1Pf5nhfn9i+e9fTMy6b0Pm2dqWiWTlbZk5N4DyKMfOIznqESDkmfvArtlsl1YZl7vS
ACa2CSBXH/xEU9t5ab2jsqtP8DIMi28p5zLUcH+wjdMuOJnnaSsHffhOcjJLZFGvHGiGTspY5N7m
qT14ZbaWnOt1baes/ywV1BKtAIqizGyJAmv+bLQtO7YGChzfJyWWMeeBYIfPzZqb0g7Jj/NesYNV
qJfH4tQYuX5AyoFCCOtyt1+wfTdnU8V2ELZDkT7xHsiepJYjJ1jayWK/mFX5ZwkiBEpJ0bnJIaVu
UTTtWQ02kmjF7xpeknsNKToFjlDNSfdpJGiycrcCY2dCzD3zGvgptLflULDklaR76xs5Cf497gce
A3hsSxz6rrTtbUlL/TFJenmMdZu3zmLk1ktqxdkcMg1tiyut79fyJ5gvCQJsLVrwUr9UZcO62ncV
QzRWdj3UajoIiTMVp5kbAXzHBMiGLD48JY5hWasKI/O5n4blQu4yKFnDy9W9oLY8ICgMko0kvP0d
s4dPROKiRQAeCzrFgBmgq4llimj3IyyjJ5+GrsCZyraXuzDrqDI3KhGoVxEZbZw21reoHsp3hlX3
NDwQwjmUrfFmIhoa639R3XjIDu/MysN7YxJeglJ/Xi4fD9J/W5h/0cIkqsGmq/fvd7bnb1n9UwPz
j7/xx8bWxUfK5ph2OugvdAcrOPrPDibuU/a8bCvREK2JWf/Y19reb6ibPaoHNOu/tyn/7GDaIKWd
1bHngTjTkdp6f6eDuW5bf1gcaYHTJGVDte6uqBV/BUrPrJ0AT7UF5EM0B5Ezn/389oez8S+2MP/7
I/AFUv9ga+ErOwbH/+POmddgycaWmR8m8U1Bq0oju8J3OaX/OOf/D5+yfosf9udEYSjlpHwKgXNS
+9qot94J//8+Yh1e/PARXtYgMRv5CB54T7+wh+6Wv9juUZyvv+WnK+Kv/WTPW9Mq6FT/6sSQBPzk
yQhnx9Fq8dp4rj5RDLNx8iY+2omL8p7RL5NOsKQnS+rDDlCQitxcYXohznCftUI8mSkgmTBbZL4V
vXcxHaA523RU03UA5GTXxIyk0P6NO4M9wgNTMxbSdXb3OBd0Ij0Q31fSHb3Qb9qvlQ+2w/dlVDbG
eBhygdGATL+NFhjutkBwfi5bip6iGxqwrKK5csWQH1O99K50f3G/aJVXgwxz5pRZv+ZeIcIgjgSZ
bpRqznjVJziRN4XqS3SwxQB+slo+8QItt7waTPwO3avL0naKM8AuvtbRCvQWXHWmvMah0n9S9YyW
A3/nXhu8MmoskR/taiUrDYa9Q7PPVFK1xtnXC8DU1NSUXmq8R4TMLwF7d+0t9AWaxTdp6MzSOMcx
7ZQGtGyYNEN6ifNxeiVse76MizVIFBCKTinD6r2WLW9T7cbPaTuIfEsVuHxyJ5yt22kx3oRQRLA5
0u7ftc5WGJpyooICM/PTnXJ7+wJDll+0nmDHNs7N7Jjwj6CChe5M5lDVxv116cYM/7KVFBE7tdeG
fL8iDPB1QuvMtZs8sd96qdl4Afrhe76oT/ZivgV14HwBYZqE9qBlz32h8iPAHk6JSDtjX08AlvsG
7XdKk/yQdzqgnrLlIjjx0j/hIbA3leJ75MorTlXgyCfS3b2wVJ13VflDem4r9LyWI4w9XJL0Aqwj
R7tjjVtgr2LHVlKnMWViK3fAVYUBDJnIp0+b0ypjzOsw5TssvIjhgiwMNbu830+VXxxyB1kwm73h
oW9jflgEkhsDM/ulTOgV62WMcAqjHFTBZohGIP63fsDp3HQrma7CE7M1WTtvUOvn+TE33YoSekXV
qi4zcG2I2Li3hzi5zEmmP+Q1RBRYFJlzywYq36dEQeNtEPFL7DlWwF2ixTfmFDRxWECYHTY2NFwE
LbF9SyEOGJFZfKgWRiFzK7rrTqOGMcAjH13gM3cxcTB7uSoTPWg815PtPMVVxy6cIm4imG/UD0Pa
ueaxEz3R6IMqVYgFOX4h/afcBO3U9BtLG7R9M6f+u50X6OmTNYVSk9OV8IzgJUU4FyVDZxsASn09
In09IA8vWM9HrBfu1ljU95KRT06QpUKYlrT6AQjLjJwgMK9LqOqPuiqWiMRXmi3QkYy979Vi70z2
9Oyb8fi1pkV20ckCP4yZCQfcHjD1ZF6GFKyiWftqFLI/gWOpbmj4Medjr32uhyS4pQC1HvEjwO6W
0tci1QEynEzoedaIbiRphX+XZ6L+NqfOdBEzemqVp/0NImb32lDefJZd4FwVMEv2BqOYsJ1796GF
v7sF+LEcukljX4VenA/oYOpTEZpxfxFwC+vNojPu2NRMALeZbzW7MZ4AumZuX21SmM8PHRqx787i
yoMxsggV9A723BrOVqF72LVzK/d9A0ZqK9tMbnmr2NGg291VObnLKhvo0seFsDAYChDLKh6a1IUR
gjfc9OrlxLdNHk1qw9MM1urKyc05LJ0468Lcxfmycao8ODK+dHaYiNwtFBh6maSg7UCkNMjREm0P
1JyNRe1a3BM+jbwdVQJKl1mIo4YphcPo/HkXs2eJvHhA9mvqZRCOFMIp+rtFsZH11V1diu4Fm0rP
MjYWF9A2/j7NdTLIWQW+ZlmwgDHyvENvYsrCTM6MDbLUFTKaej81kCsRNeTtN1Clxkvv1WxwyiCL
32UwsP+TarolLqU4ffy4WbvOA4RBcSTljhbk4njT7YQr6Vb6M8Iev6C7wj2Mfm0m0JukOyr2j4/M
lpYCnaodctRsBoz7y15/KYpefvZWwcnopPyoLSwt+uj71G2Sh6Zko2nXKv6S22nzNGZVtf/obkF+
w2ewGPom1+DZT3hoQl0Nxclthm/IHPoje2u/AH6BpBxhnX7IJ2jV0yzGmwBDEcPJtYkhcFKc3UKN
Z0Prk4AsxEYdGi3ALOi3hnUURGdRwvtjdcqlwSYGvyp4VXsVXNFI5Avrir1XAGj0wVBSf+5xtSCD
giewadfOgtP67K4wMmDIagc+NiuQoSk6ChvE6Ugv135Dm7kTaY+KS+8zhb1u1g38UFrp9wB1xKko
c/ehEq5zFRtNgH4M9SNkPRpJHcKfPdWoOFqtVjwRCBgA6O/ch3XXGDlrt9Hv+3qfFIiM6LguBxmg
NNJyj1aG65HoYLAvaQKJxhS1350lZvsbvLsyqltucDemd7xwR4eebvcR8K76DdrUcDSlLh9lAa6Q
Gym5c1Mtue3zIQDPV9FBtmWwz0RbM5az3OeegpQUzcyMr0t8EnMooU3tTVIq7ticsfnW9PFtROLy
qfLaOIQslRvbVYv3+3Uq4Jy8z7imELdZ0063W+PGwZD/mMQFi4xV4GEuTTz8jsq+1IP0L0Ezqp2m
D85nayCJDOWq/Tl32vmGN5W7S7tU285Zpm211k4PXhw3Z7D54r6BMxCZAuW5VpCj9HHWezCT+Ed8
/xZu+E6va3J1hcyvHNEYmw4OOrI1hv0NN+JOOY1+5XVpHdVB3h+rubeitquMUAnd5iH2IGQPmJtu
Y99IjkaVwu76uJcXcEkXoPRMz9mhXC1+pm48WWOsIwYuNOx+7OhS18UtWqbq6M7KfQ7AtOx79rwk
VWW8DPXF5vIv3XIuJGA1SJZBmEyBVUFoKFKWQMO4B+L9IgrSL1gU5iN5FPWtJ5YFX5IzJJuZfvCT
rhrHwdE0gaEbZrkjdCS4LgMYkUPh5Yy3U203WGZxsofKuconml3YL7QoFq267TzJq9tLme17XaMh
EMapWqCBEjFWAiPFga7K8Uh6x4KX0paEPvVlbYS0uZrHoVH1bmDBoQYCu32F87CHCYUOUwwI3wiY
Xs7zZLSnLnbXTDraycSf1Nrj7wM1vxqpmG1rVQuzbOgf/bLeQRKwyIwEAH9EPIDlgf6fUZdP+sDt
VLULZXWQGS+E19Kmhv67taeJxg6xfqg6MmYVmo3OM5U8mJnhmHTNpuUiCs87uZM9R34/iyPG4pE4
y3lsu00VuCPM55Ggyw0YxOWiu+ByANOVoNFi/vBoa10CZDFOx+uh13KQ8oV9h766LjZwS+MDJE97
nwFNP+Z+7O6nLtuvR3TrpQoNQ8Aci34mTbUhqx5MVcCn8/MaLluq7Xun6ZmSO7P5FWOMn/Nu6B6s
0SLosMi0qyQe74Z29jaNTRtsyrU3nynazrDrZwYbxqbM5/iawyi2pd6wcjqJFDsmYFOEltrcx3FG
EAt1yRWIO/yhZad7ERViemoXpwp74t/MNmuQjLrVq1drr3JxbhWckZ2ppmqt27qjn3pgOZfscWow
1whfSw6sVntOxBgaOpljSVyJHcDIZ622RIhlBbM00514609Jsiks0YPw7LVj7bQ20/2W461bx6aq
MgE9+219Vm18bus0YVIBdtgFAs+c0hoHoCN5+jUZcOoU8FkATQ9qjBTR6Q8t02b6VQnq5E1lpldp
7rZ36HPaZy0BtcxbvfoCj2Z4bUfPffAMYatt6aNtGMZ5OZlZUNCAS4cDjD9HIa7u7DvbF8sdySri
oU0yJLfV4MEuUwIJ5eK6EVqhGFZkmu7hfOc7YobZkutldkpyY6a51DMuEkt1ZQSadSAUwAnEdmoS
C1SuT9JwcSXrF8p74wtDZv9s4DDFJ2o6zWUEmQArthmmu3gh0/d/2DuTJbeRbcv+SlmNC2XoHM3g
TUiQBBl9p5BiAgtJIfR94wC+vhaUt+5TMPiCpqrpM7uZg7yZchIEHMfP2Xvtjsz3HfBBsNYOYbB6
nkNwS10lWjiJ/IrAmcV3MzJrCW91nm5MrUvuCpSkWxIQmm9WQ321GlHwXE9YG9HG4OROzbh4DiZ7
wfMVvfFFXd6QlpYTpho5kT8WRX8RxY55FZH4/Vx0jE/HrpaHTITDhVSm9EdnJkyNIo0ft8QcezvY
Vf4zb211PVia+dq2SanziFT2QQOZctl0kVhZCgfs1TQUJmfdFmHnpHTmk1HY+SYNhJZiehyi61KZ
3tLBdr7qpV1sVHd21gRUzlvRZgAuB7if1Hgzr0LGRf2qV0aIQ/iRLojzSfyEnCWGyDQssUY01oFk
DryDkTGvpOYQl1XNXhvnj+hcv44kEq3ITSLl1SWfu3AnDsVa9dwYiUHgDML4lUpuQO8JKuNd6Vr5
Y0kozmU3Z/q+aQJKKbrNUxAaazOtnF7xDRzFuc9xyVLeYPYtpMBG7DVU8F/gA6JzqnoH6BcoQ0bd
wVNmKN0lL8XsllIxeR01o3xK6rT+WvUVWTYVZA+ImwEhhjvolwHxDlgSOEx1xZ1pEJFJ6F48vqSN
pS8RTTI5DHr/FkpHrnraO5fI6AtyExkWFpVqQcKxW89S0mvsbxlZUYaS7brUrteSn+qSeZXECV1X
3bVJnMR1QjGEKyVL2o3jiPqqCbE0tE2i3/P8/+wKIot63mku8A+dWX7QzQe3bPtbvHOcO8Is+jI2
rcGLC+qQVuTBXVsZ5XdDqV5MsJgv5jQ+zD3tanTcgJqVQmq7pEZ33lWKgfaozx6AhchuHUV1cy/U
rM3XgdVurahXt/MAzFpwxzOFKc1dBN3pUk+tic2l6YH65C5n00QPv5PTQZgMOyHAWyWE+zrajxx1
eJ+Ebv4S0ND3qtB9NkdTXqiVpu/4U+Dpjjjzzdj8aUODh9zdTd/DOSC6O5UOTEICv65cd5a7ocG7
75aOs6vDhCQ1xeWiGIH9jPHCfIyHstkmfcwD27h4/PEOAlWwiDlSxK4zIuyqrv2FDTm9GavZOtQ1
DolOdtamyorgtXTxnGaNdPwlG/XaGslkWi1+7JXeUN2OLaDbcJDFPVlFIRWuckcKW7eHkJHfBbFi
3dq1CuwksfAQR4PxSwuLAko2NOKmj8NDUET9TSHG6DITqXgAP+0W4XqaA6X/lpDvGERpu8vZbnGX
GBWkrlG9C4Le8jMJ9qjEx7ebBiN7wHFNRM1YVBuCktRdk/WPhOViVkWnfDDCctp1snlB/2L7SRjx
xqIQPLCRKn5uuMMlpZx9kAyiCCWqU+pfbDh9h84SHkD13agTtDZO19ccAeoo/U5uUqJeaMwjL3Ao
Jx7dEsnN1uqPva6QmatAE3SvEfWEOna2uh5RQpaV2NbFOHM0ixr3upia7LHIER3mYnJ3UdzCA6OF
9Wjp7RsCzH6lAn5iYmiQojDLHzCP84MgZ2RNUcUhqR4m5hNpgn3J1TYcJ3xCF5IDz79gbGZ9yUNq
Y5OYe5+qMPNod/xoETN4JZCptZrwfiUywu9H69XmCAIv4VI0EAy6bEH70yZSekf7YbqZvDAXJ4JV
M1tQ06K5CQPNH1wl+BVZhrgVqqLftaP7qx5N5UvIo/fEYBVhn2jLGvlIMwZeiwluhbKu3IEm6Dd6
XBee1YXDygEAdEa78LELSq6uTXQBxEbQKfZRr9UacfYOYC58adK/GxSacXFVck/WO87j5+g3H1rU
CCVQ3WrIjJGxWb9tfn92dkcxUifZjT+VmOzVlr/FOX7fLKyyMyqmU0tBnMSXKBAFsPW9byKrrVXR
ftT4YpETPo7gJcDWDtqVikD0zOjzvXQIqRDfitxSHTC667Li0TXU8NNPmcFSRVP0lykeQx+PCyUn
N++qDsd8V5LQ+rdNchbFZc78C62e7h4vKmII/UoZt/6UchV1k79ZBIetOJOaZ77fwpx53ylnKYwC
v9lRFrS+95cyZfOfq0pp/HxiuLfKAgjnSg1kOdXpaGa0P26rCVA3/uboqs/Gc5HTy+Diw/oGk0+X
EShS8qPBBh4NjPlp2PpOjmqMomthy8mnz4cOH5wYXE+YNqqzSBpUxgLvv+QINmXqECL4iIM1egYR
VURoG8F1pqPonicde13vAiJoKJI/X/rU/WPo6OQXtd2isX+/tCvMUQt1o1maJNOmMkQHgnppBNuK
miEtCKnApgg0/efLnnr0jQUrsAyndGBJ75c1Why1i0QXuToDdy0fnqBtzX5ocde6Nvfv58udeiAN
9hjUdQvo8tjqEja1qgFWZLm2E4+1Xu84/I+bOrDV3ecracsFO75hDBcIFCdwNpoP7pZ5/tdvCaBJ
/mh/35tT0P8EUIQOH9fTFS1ldWc5s/oaBUszSdKK//xDnLppcZUBMDMNbMsfHhrb6PC9qOSj2KF5
J/qSbj7MnjOrnLqo/ITL+Ap6C+bt97+hiRqgN3O2nt+7AMHMjCLcaVxpJr7Iv/9C0PTogSAcZsS4
fJQ/9u4UwvUwZZINFSi8p8vyBcXny//fGkdfJxadbvGibny4HFez1exMJ/9nvP5fqltP3hzcf0j1
uBVROR8/bW7iIJwkjqaidr0Ke1U/EBzFoGyQ8ddIYYchYUO9CRvGLKQIqXuMIed2tI+PnqGS+Wig
+0Iww436/lqaouoNpUT5GGoNQSRlZy1uy/oyUxJSMyq38P72urIeDn+Ah0LX7ONnr+ZY5UyVUfs5
uUcXJD/c2ZFmnyklPt6LBjN0oQlauzrktaMd1MUaOTegvfy4C3uEUmW8LqvhEq1GfOZWPLESX8IR
RIdpwjDto9vEbeN4nkDI+WxtmJiV9sKY7MeqSb58ftlO/EyabSKr5rdi5zKPhIVWlcMVaiA/zTFR
V9mr4mTrJC3WMULBz1fSP75jUS39sdTRO5YelRXkC2SqH8CpmYUZrnJpQ0QbCRLY1EMxP02Cekww
/2i8GvO6p0Kz/YaOXtlgZO42CdPfnd7SRssbgwZ4bs7pQThJdeiMUdmTJT9fBRnnQLMusPKETIs4
V3WgXXBTHUinGq9l2dPBnnpC/Wiz4akmpuPMFz1WiVEs8QZnrqfyAGiGOH7ZZdmsGC4+a39uo+7Z
hUpAlKdzDxYkfs3n3j70GXE0TYbocoQfAiGJnslo7S2CcmPBZFarq3St9095wMGog9dVlMDkpIPO
nMYSASvkqaX4nevYsFeE8RJDgaBoWDUDeYpKosDtIQfZZ7Ytva5zsP+PaeLRwrMvUxMtQ5K6ATj/
MvJcok6JRx09k7ePy9XSFc6Nc6t+B2xWnHlpnbjXdBcdAgoWgvDgdL7fEoJ8qKk+Jq5LorSXg+Ya
e371kaSaBiv5GBjS//yW+1jwoFvDzIHbAtWpe1zw1OBGB1nlpe86HdiluERdHTaQzYwKUJcTdpcR
rddHMyb67fOVTzy+VHM4AzHggmk/fnybcBoURPCFT5tr+jpYUntB7Kw9Cs1K3j5f6sSXRODBbkSv
g7+OS0fmopw3p77wwYIyFRk0hnhMgjBYJ0WzBzSIsKxlwA4vWadp//niJ74ndRUGSfDeXOTfuuU/
3ph2Gva0nYrCJ/sp3tWkNYSgexbCWfPXZQDGSJ4nG4WRTZri0YZID6gN0QtmPmCIZzCR0tPR5vMU
GcZf36aUGwimEEZx+vjgw6xaotuA/2XoCsjAmy0ar0ZyI6WwSIyzfv7tBTRVgy+mIzZlinz82iL/
DZxoRuQtshrDV6qpKJkhMtNpidhrz1zDjw8gi1HaUBoIBtrHr68abUhk9TnfTDEfI0N5rmfnZzIa
j6G0ztQgy7P8vj5lKY6lFl+NPV8cvSlzI4qnQkGIsdgLDXqlbomu386GmYSu4UCb8lw1enpF/L3I
2JaH7vj1Yla2Uy4r1tpwIA/7tQQZZTQpuVqRhWep1y///qej8MZRQ9XBikd3pGg5d3SBnfpK3x+A
uvimmd7ElnpmmY9V9oJ55mho4KTnYh4VUoOjjnHMH+0Piq48KoSu7auRN+LnX+bjLsIqmkqxAVzW
+uBfJ8h3hHGnpX4DZG9Fp2edJWQmF9ZdUncM1HF0GFN5ZpdcAgY+3CXLxkEshsDxfGx5Jh68czn2
pb5LcsQSD0MbrqhS7EYuU/rf3Ix2WgTxSmmmSKtnOAhFq9q7bqzDfcYceSspi+ZJ1PcEmaYeQE+K
g6UsqEtdXCCLs55cXVo+Cl5x5tOf/GGAw3DH4dj+B+j0x96HJCHKmGxkPt3pYpNMeJCUkT7n5z/M
xx2WHwZdJS0liMofSs7cxBtTwA3yCyinxHIOvppqj47dnataTv0UiMdRVVoWHuGjMwOieQMsS8FG
NFYGQpYg2o+Weo54fWoHwn1JGw4+N82Oo5t5TlR9DHslRTzUAleyeU2NAkE2HLjvQ2L+fRXNmRGZ
KK8M4pzAT7yvOJwOpgmCq5SzY/BzuXZNbN3lTfD8+W906uFZOBP4TenfYOt8v8zYpoSKlzw8WSyc
23TSGLEF4ifDlnLbhML5IbMq2dMtbM+8qk7teb+TMmgcnTj00DpVI8McUj8M9ZuuUF7nBKtH8gWG
5wMP4pnVTt3wHHtAnZmcLD80yTK+o21VbepjyU93uSXsO6knivf5xdRO3SNcRExCJr5e5Evvr6bb
62MvaLn7RLirX2KAlVsFxTF0ZGINmc3Z8inRoAv1ZTfc1KRyXovMNnaRg6ZznioMd2FSeVod9JuM
5Mlt1PfJudOtdvLK24sZDk8lVt6jn7wJWlXIPOdtM5qMCbr6Vetc0NSG0+5j23nuR7oTdhUxxCjw
MKRywEHgli8Rio7ZqrpDJXNzTxeJNEB8sis34nt8fiFPXEdm2pSgEMHhoR+/EDObz4BXsvRlMf+s
wBNs1QoxZQCCrJxeP1/rxOXQfmuMxdKopep+/5vp2oTl1Oko7QPtp0rDwcuF+orFpPDJ8Uo2tMq7
MxXGiYdO05jYUdHwxvpQYg9NNo0N/lVfJuJrFIfKWke1wxyjIcJZn+qnupE1Trli8P/+u2oaXUw6
UhSIxzulSaZI3Dht6XNWu64tiW20ye7oxoODTcMvkyPCv6/bWHBpA+gap99j4y7PiuxaEzOOooaQ
WbUBVUJhdHeydnM/tzhIf/4NT7xzWI8ayuDFRrF49ATmQQOjteTSjgOey8xspIepsYYTJuz/l6Ww
VBkQFlX6/EcvhMo24y4vOKJpYO5uRUZkWmN31kXca9qZ7evUPWrwQC0+hKXTf3SPDkjiipnOgN/m
/WMflW9C1I9YsJoVuYp3EBG7vz4csYFhutAFzkEqxKO3jzYya9PbufDnxb2m4rhp+sar6AOcWejE
xkxLXSXZg84zNo7l9/yjEqlmMhXUgCNgFopnzL87Z64fz9wSBn/GUUH/bo2je8JVkjQxTdZA0K+t
TGjjh1a04l7vLVBYmYQkHKpyhcWx8lorCZ9K2diIhZjV9k6T0vzrUUMWgE7A+aOAMzQN7MiU+bHR
NQf8+NGd7pL/W0wYDIMKmFzeIs7idDutkcGSAS8wPs+EYt4KrUGrmzC+v59dHIRqobXptszbZqcO
xB9xgBrDmyRTqQ5LMAJFGjc30WhHO61pJ2yYSDQHI8qvBqUZfCd1H+MSsDRXON3m9IoAHiAU9BEn
Ejck52oT9JFALJzKy9I0MHMSz7n9/PKeujfNJcCC++R35tz7XxDrLqxBi3sTmfBrPXavcDJvTEPZ
Gnm5CRQyDD9f79QTTs1NsUf7noHQ0bMgIoCSBikCfldHS8/pWurpXnbFmeL1Y8uPVHmmhjT+6BGQ
9/D+a5ljGhGc5RY+IvK7Cj8nmkHnR50+MYS+QpCy7oX+EjbFmSOTcXpdurRcUQ7XxwWZW+V1XklB
T6Sc5q/RSLwVudrKHUYXNdugmeGMs/CzNx1mTi8rEAkq8MqZuenDXqDyF4lU9oaKD1rrzGIdIAzl
hqt2zDuZYLvJd6ENHNRhzJF0M4ee22kWvRd79kIteIBkD6d8FqTwdYmZrrq5CjcJn8frsuoNz4d2
mzgZGOdRAqgXGv88n8UarEaysRVb/1Ib4txPceoXtwzuMZcxHD/Icsn+2CNitRV5kQ6Fr3avE+Pe
Fe7SXaqBAfr8zjq1F/2xznFhBPAT86MrC98Rmbou6DfA9I82ny9yqrSxCOdgrsC8zXKO3hpqDWqi
NpvCZ+iEbRJTNofx5zKN0NS30xnT2cnF6FdyZnFxtx0fIqyGzagAaIj+zso5iRK5YFZbFKBoqbv4
zOU7tRFYtP15W2DZ+1D8ZtNESi8qKr9Jmju9ta21FkzPZda84S69g3F95kpqp+4Lm1MSB1gkBPbx
nGZuq4zrS52WjFmEy0vXDs7cyL1OL94rDSXyzaru1gAFjPtYDSJ/CjE1hGQ0XTmhA3SrNKcn3L48
UW0QEq38+S998uMxuKWNRP/2Az1QjkEL6IsyR9bVm+GGXyJ9eCAI4Nx1P7kOsMeFEG0tlrn3j0c7
KBOBIlbucxKt6OZ0r8WkSK/smzMv0lNl6+/8TkfFkcn/3i9kSBcHB9pLv8MzQm7ExpHFXVOKQ+Jo
N+QNPkI/PdOoOHUD/7HkccGazGaGRk/NfUUCh+3LN9fMELdbh6Yczpw5fqcsHZcJnEgZklE+chY+
Ohd10jGrebRzthl9eumi6peMXWs9ZJqzpn0brhXit9Y5O/ImrhevgaItyswG0Z87tM/k4kXPAanx
fq/jWMDVhs8o6poH0sZLzymybE2EnbMdbel8cQS75soqWgRTSjt6c7q0Nkv9lwquZ2OXYFMr9SUp
+2ukONWmo+SLnUGu8omk6T6f9IcK0TUve12cuWtPPcXu4tSlxcF9ezyAzbKqbQv8Cf5czfuZTOJV
p5rPohIX9Eyfu3iSZxY89RMvzqzfUCvxoQ9fJVo41RRDfly7BMRXPYShmdOvZ4QBcRDtokn//MH8
rZ04+qVRzECF+R3i9KF3FypTxpQ0y30ydtx1JHvrwYwAPRfGJC6iMsu+VDr+92Qh9v62C/wGIOU9
+I8OSd9OkRLl+ucf6sR1p9hYLNAuxsAPR164hQ4oPiPzU6ADZNhP1lURUTZOSdk+J402++giv3++
pnaiiYkqga7PsmsDcdffP9HhKGZg6TzR7RwgZTVCc4sg1dgSotDuXJKHV9wpKCdFtnHDJlpPzGRw
Xpia9/kHMU7sYYsvHDnGEk5sHrf3VaQRVt7FxFUXicFoZPE1xEY236GtLsQFV8bedwlqZCxW7Sok
c3qjKTlz1JgUuFtpSHU7kdfzNTIpvKFWqF8pi6E0SW4pHFPpFlEfIOQ+eiOzEkSFOmxMK4k2aIVN
r1GKzo+s2t6MUW97Tnihl6nxkBrFeMNjiwkN1Nf8HDnk0WWq/U0lWf7MwfzU92cChgfdXib0x40j
2m1JRmYR3z9Lx4cIWZo/WmP8HGtKtP38Wp9aCuE1WoOFxvPh2MrQqa7z5bXkEoHqVbWzuPngrB2g
OofPn6/1+3c7ftKW7q/B6ZXX4PHxv1CsrJd5zOFgEMBlOwbGmL1mU9sFVTl4hZ1pF1qpBrfdqMtr
XVfCO71TIDIZWbWrCrhevz/Qf+MbzuEbYABxLP43SsB77V7/x9tvpOH1a/72H/9z//M1ehcrrv3z
X/xfLqEGpMGk+8DzyVyRx/Tf+AZ2LOiDhkYJRgf5T3oDeeMg6siDoCoUFJ/UE//izxI4TkK5a0El
XHA09t/xZ/+Revxxm7F9McviY+GWYxj5oa+VakEN1D6wrlHFIqYIirG+KOxp0jeEYE7CDrExoxYp
DqPqWtnDHFfC/Y5o9C2CfP5g2qkh1lppPDJdGJ9TW4kvBJk5HXZah1dQVVhOvkgLeI8rxjx190qm
E9EThYitntQCp+GK0KvMyC/wEra7YciS5NrWI7deocZytnEbFfs8mGDXJH29zict9Aq2UY9OltiS
YAXWMHH7O7RFnOATVeIGNKrqsu3JDJusoT7obiN/Ej/1Yuad89N0W/VbJkt7p1Zx9dLkqbo2RY4M
w2hfMf5DVhmdCGearTfRxTxFo69Wpbnlh1KuC+iBo2fbwzZSHfxn6wZU7dDQ8e1RGS52ENTaOsD9
GyWK9GdyPC/NHrG6Fo8ENNDTvp/aorxHPl54Q6c+ZyJ2n0YxThAWYb1Wuvs8jo61GfDYBsaQ34Er
rH2zb/TrJs/xbjrGItkmmT0fSsloIYqvXCV7dbtaAEBD8y4Ikrio89TdZaUyfG9TO9hPgTC2zCqy
t5y8ts1Myfm2cMdqyDENKgk9fut7vdm4Mh6/0jqQBFjESbiqCXpb13nmvOh6n26EnWAOdsrnPM6f
a4Wli7oibjCSw7egA86Od7vcmGlMjGRl5yQjyGLAOAc3QoPB7eYP9jya1ipQo2q/3JFP9dBaW0cj
IGwV9Fnq23pPhR/ZdsenH2yvUMhqprljWJNXZaPsV1aqhfdmqqW309TON4GM1HVEd+8yMnRlSbUa
BasY5YbEcnNnJhn6B0IS4weY+tmlyKvpMpos42rJ1ca5Echb2dTNtmjb8Ue3nIdW2IG6dZ8q1S+X
WRWIdsmGm9uJvGzmIPZHUbSXHbxclCuWDH9GeqasgVcIP9K6ArtjX9nYAdwIg1lnqwR4TSqNYnfO
Vk2hq8W6tnCohE7bf4E7Swh5bUz6NjXSGiMXoSOeHkb4OiJdrHGVK4RW5Lp7MeT5mKy6ikbceoBC
t3Ul2UU1H8quLTpy89Q+haSi5KsBEvyvsp9LPDKZC3w9tS4bofy0ZqECQYoS6PjUCyujUQgJhT2Q
r43KqLZ2orrP8UCDDQ/JBR7O+JbcwGhLa1H9PgC33+qxZv1I62DGrZgP8IaGCB8hmN1Vo3XyKwdC
41ZJA9tjcB5se1IDwnWRyumiRILarR0nKA8O2YOVR5ZXtJl6fb61BRT/uSZzzrJG2iGjoe9bPW3u
M1VQcmSy/yIi/GeAkqMJcAIsI9sN4wulMiZs8K6TE+DLVyIr1FHB3LktYdyyXs3NMG1IoEl2YxdM
m1g689MwYr4YQOptI7LsvYhAllXTmcFV5BTNrWXVnhY4zSMgT+veNXq/KYz5RvYqLtzRPoiexxrG
hT7u4yCXviOt8jbJOXBoUoMxQSji9JByiLzK2wGep04cWKxqNZjWlDhiydHamYAz7AvKGIjQNXjn
sl0bHFWuckyjalHKu9Csm8spqZI1m6d63fb83KUoGI7nMZnlau16mPXU/VxrP0nttK4r+tp7XRv0
fd721irW8CThfMH+xI+8a3RSLIO4Qj1QTeRB6kb3MLvR9IZbjzgexZ6okHPzzp7qHIIrphxQh3q0
1mKR7hgjVV4csJGr+txdxFE/PuFbMrd1hS3Hgrd8pY7YcpgXyL0bRtILUtf5ZpQqvYJKAhkjTXLT
mKCBvKQV1jdegrOPzUB505JaWY0yMqiJzf5XEigl6XZxeQ+6QVtXtF9BVKmv4ZyHm1rLkOSSjrZz
hlYBfAdr7Rt99e6yybP7RbNziFyrWBtNU13oC+R8xl6ylTgwb1Utdm/aaNGCwBKdNybGyV1uot7U
jdHx4LoMXm9H5hsd0WEj7fFHv9DVU/bMbBWkMlrjjVcuIwWHBZ4d+VyN2N1NrZrvLUe6XmeU1rfe
iXg2DAtHknCyPSDYkcNHr7BhhXIlRWy+pNlAI9Imd0FD2beb1VJ7lXloesDVn4KeLV2Xk+4TylDl
RIME4iGOtdGr1JlIIje7n1VtT/UA1q0xNGuTqhM/cIGvyIOjcSerNHyGtJ6vkz5vV5NVRLcUxBCS
sATLL2po1QfXqO1DSHPZYQcNXJ99UwHVqV62hIbez3N/24dxt6rpnV/0XDCYM30PVFLPDwi8VjwS
UOdcjTCXOYz2rqPcp5PLrSabklgMY9FmF6Hjx6PVb0OHsMzW6LGIO8FlkjIzLq22B6SWOFjA1dhD
m2fueaCibZ8jHws7YpP0MauxzQY5uLSG7VsG8jWK1WqnECd3MQ+t/UOzs+x701bKtWibu9bIxcPs
mE/qZJJ/4Qb1pZSGvW86ZeawYiMtFfbw1GLIPAgrf01mvPNRYsOeTCGbD8s5pJ85y65GJWwPUAT6
jRmH5j1Z0uXtDA7Pw/wtBvJb77Sw0r8psgB9xFsZR50WDM8aVn8/mwdxmVdxgl8XHIeR1Gsivm5S
y/wyKtKE8JBnm7jAW2KD+nh0nbDCluzUN5XTYeDHgbhV6+DNSUO2QNxoO6dF6yKjNvPbMpsvIxMf
YEWq99cBbfDKbofSq+as9kxLzL9EnT0CFyjWeprYD2nAR+i0tFvz+aaVlRhXA7vqpoq0l6A1FRSk
ZnQDlRVcAvhUzkiXU6CZTxl+90MN1mhDLMAAYIEom3hMg5emn8YdIczNy6jA5ie50YX3QavclkxC
Mqt9kRr7iqvm2jaEjZ8ukKGsj16VXkxeMxnEIjoJLkx3WiEZzC7G7gLOhYlhtMyHazMrw3XkqOU6
wnD6lChW8UBRlV4UtcOrXmjw7GKZQhMry07jSB1W1xmn7Bwd586BBnslDbzdxSgUqCRmvlUjPUSU
XbDt6Envh0ESk6UuE+u2FtW4j8xM244Os7gpScQaRM0LEVIJqIxGVDsptfmmkjadfdFoh3Juiq1w
5PjaO4GTrciZpUjBhI7llQTFgvF9bXoCVMqPgrSnFwucP77g9jUP3cDjg/yCaVNvE5AUyAMKBa5J
qzrrPEmJDUJMTuhPneYJdoa0uMLPla6NlEgaOeSY6BUz/Bl0AIJMkAm80qymWyGkGu/TNLmh7l13
8TLk0q15q3IW3MwyIHGSfYAhG9VmRMfIDwxF/cUZVqw6RGqrvpOlB2Mk3GgxdBFKD8KRs/RO2DOx
W606jRcB4oZ1XQBiUvmpX4j/DVEFBcHGLvqKxsHUgtdtwVeFkdJ6tcx6c1Xbgf0VktcSAdbbeN5m
9c6ueCExjAuTa0122o+xsjNCHEY2hEHP1gYhStugmEE0PDhj0CeBFwxOVP4gv2LAbZ8XGd5He4zS
1DwEwonTi2503PJRTgNXrex+jgqQBregUl4ljQUnKFxlJGyuCyQBnoCZQohkFBae0gU4qTGojW+V
BSNSIkiDQNOKr/w35Qt59cF2gSzsoUthltUGZ/TU1okP/eDUV3XFv122VvnN4MkDB9JsWVG5Sl23
9vpw0nexLapyFVZjAQZV1a6wPjt7i0QjnmAOc9d2bz3OUVSt6kZYP026g8FqtufqIhCu3IjZbe6b
JSUrsYjTUPIqv1Ml+RCWUeIbLmmt+WbWOctuMHlUfboHYQEyj2wXZGi8WPEyc2NnQr9Qi5Y4DRWQ
eYymcONAffWENRFhZiusp6ZV+TTGg/kM+4s0tTaucpvuIHmZtZoRvMqVu4ezCeU866ZvUgQ3YeJw
WYECjQ+jdENvSMI4WHfEXl1NFV7WpAMWgxp/rFctTqWeWKQKCDJvYfRdI7nh+FCpkduqyA9jniSP
oZN13zpKT85M7XA9FXP4kIu53TrLxSbQI9kpjNPCldDz6FoJBgb0ZQFLweorEjaTtn4IglztwIrw
r/YgK/Zp2xT30HUarLha/aWJGqDmlVN/LcoQVJatXpo6cC6Up2R1GfoC3S9cQAX9AE/FzauHIRrb
wguCqrCv+jEy74qofrXnBpk+3ewQwEakklMtVV77MZguuQDErJs0m7LnRK2SJyeRwW7xUGJU7jFr
cxTqnnB8y5+DAm21wrx40eZh5fGJii16dx5C8MyIHaxOTCuOHtQ64MV0L4iE/D5T9VHxK7TpcFRP
t7W9RIwWbhbfN6FLJUZ6CVbWhEA2kFjaRkcZuZeAE/YRvuhLEQ3xHhOzfZ0JTg72aHEzqcr3zCnn
J2KqsOvDb+TLGRObhirS6Tllq9C586W6nhN7vlGmcvagBAS7Th+ye+Lm6SXP3FeQkIESYOA+BHoa
rysqXzDabukXSaDhLNDCkvPnUshqorkUCxwkLlSx7GDhxp1qiTG9jZO8/loyLMhv8Cu3BnlhFoex
mqBHdTWU0G3XiHbbRU9gWvNPKI+qvAVWkfhWVNKvxM87PXfFWI2Ps1QS3q9Kx4G3u+3VFvr0psf5
byOqYvgsL7gkjeNs4WZE1tpotbJPV/8rN4c2MjtlvJ7DcRcoNlKQLB/PNcmPpj3YLFEIC+Z5VGV0
d45V61U9ygTfrLwOlVZ4eMCJq4GIYI/5XiGNPQhf9NzYDYl+MFKxVcxmKyJt49gwRnqQ5yVhn4Oy
g+Hhkda1+6M3dftPZ+fPEISjHuY/nw3lmmbi4MM2dTREzbWhLtSAjmFVNdd2Ra0Y+PG5gdCpRTRE
KTbGBFSYxxeABJWRQ+8gr2OdlB3+spRsW9jlP/3Y/25Jnm1JMvP542f/2JKktV7gkX6XlsIZmP/o
X11JBz4so1VMAcJlbvK7w/gvqKyr/W+hMlEwUIHR6kZ9/J9UWZ3/y6IFjm0BQRqwkX/3JQ0otQgv
HIe8WkbmaPP+hiqLDIz5yR99SYyMOgJGniPXxFRl/461+FO5YMW0b7Q2Ooy1ZscrWZVE8ySTdVHV
Nq2eadRMaIKJ+1ClNZz/LsA4ToXhwMoJWw6QfqPlATznMrMO82ybwYZxKISoTlXHu94wc3OnJfak
3KVu0jzXBRX1esAWSXxfkFnEZ+st4d5QJWt84ZxWVn0ODQs8Ym9dugmGtgUezZhPmzugTEnpbjhN
GM1m0Bhmrg1ZBgeI8dWwMh0F7g66pR+8lwevc9xwE86qscBXsq5doxzUhafRaNIvXb2LvNbNrStJ
qscqH3oykXRla7car2MKOYIiMV/ED1WSTHdjpHbXkCXy+zwhUXJjj6USrRNnDIFtCTXktJdU95mo
hh1/fE1HpJx8TB/uQa+a+IJtdzfGOmQfggzLrSiEBRgvSrmY6IL+D3tnshy5cm3ZX3lWc1xDD/ig
JghETwZ7MpkTNyYzE33r6L++FkKp0m1M75rmmkgyJdsgAjh+9tp7G+HkyGZnd575lovMDBKrzZ8M
c6I4Mba/RsNc3znVLMJysaz73kzb41DNdhgb5n3sLgSyl6631eaEExbFs/eWp+UXygofHZ2Z1sFc
TyoOdNanK816b3uVtWGDlZ2NosjDxJ2ax6Hlpo6NIwEa6pV9gbcn55wZpL8h0bYxq+oi67b4mQ5k
mAwZWWjKwfXEIkw9QiV9OkSwsdQht9PVYjq1FP8RO8ubsCnPbdlQblDnTsNYFRsvEeVTSjzMozWJ
6WzV3nifKL15qLP4W2pa8YdTubiCounMamoOHdJaA8oAbJ7ktfYwVFPxlLdZwcYrVxeTQDMC9om5
lSJ7aPO0u2hT1m8S3rEv2UQYia3M6TInqgjryaGJ0+EnJTUoCvVBRs+L72lFkPsNze9pWXHSxqTR
0ntSG2crbvTTTGB7zsffRb2dP3hDmdOANknx6CVO/eCbNs3urUxZv0fLcrE1VpppzRMlI4htv8A8
PeomV7Tn9h0xNbZ9njFb1K1l7xjd1W01Wcs7e0An2ZJzHp/slOau2s5Wy7412GGTZeOewT3aaU1/
di2hTnrs3g6DaryAAH5a4IkPww42MXeVObEUimswnPS5CHqpdRvKIF41ngixWh79ZNYJsTvbw9rp
25Rf5rFP7wHI7jSacwzqPkKR24/MHqQH+vWnqj2PsprqdbbiEpVBfS28Nt9lidnNtHuZVCuzfSrX
v9T8ncDTOqiMrg6WXn+ziTnYDLOQeDcG7XYE/AHyq6Mw1e13bobqzqwLIv7YitPEGzkUuyv71XY1
4lZTooogZMksxnYJq3PyGNkCmZjvgyebbe8V7Z4yCpPB97R0yU1XdOQodgSClcmllBwhbFcEWksI
PrvcYjuOdbLLxnQiqSlVj1ix8wcSW6LjkPIy0ytiHYnGmB6KCWKs7DIzrHlg7xcco7d2O5zm1hqP
xCpKKpwNNT6MNrm7xqwdtGamvhfLV8kbrFL2qJOeSE2CCBuDc/H9LEeruBkr51K0/jey/p2t6y7i
OWUq3NkmgXGxn8h7kPbkzonVR2nXbGuagq1qYny4iJFdELd691WRF7HXi7gO2zo3z1FecgTHz8bi
KsoJTLJz5ruYJCluu6ik3O/yijq1jVfOX5deJAG50XIz9FyDyTzNX3H3J3iDE70hX3V6KnVKdqhy
Lu4qckFFMAjm0vvIkQahPJyJUEtshr3cGQirX9LqWGeDZOteEvtc1aV47FLvZ12xv41IS9mNsZ+z
VPANMD/N5VhVu/DHkgpSsqM5OPcOy34CM0H/lnjZ+WZX7Oa4IYaAKLgxn/rXOCc62T6QFdadMPfG
Pc8WrfnMtLSa6cpKezpfYw7ld1nr0+2aVpN/yHoWIDeT3boPEw/sJ6uVvEWykUuPTdXgfFFG0p7i
pZhJWlos51vH1Z9sjJ6ai42hSY9cZrf2Hptc8zkkGHp7qkzdPzWzpBBQpGV0kE13nBMruovzNaJK
SzEHt9Sh72OaSMcNsVDxe+3bajuYdnEwkij+WP2kIij8lsbwaO7sm8hqDbZLeOncYBl7eRxqTrqj
NQyk+k6L9lBza/9ZZjajOYUv4203KHVPhUejhx7BkS0BROSqBqlDim9gT0v/pkur+WhaPXnnmRxR
n1L0tyQXFndycMRPHVpgoQ9DWpQ2ZMObRsLKpdC9I00yyFSF5X53iKCmyiC2GhLVnCHfRoKDjlMN
x4K77UYxP8whRU+rvCh5FVnUxf4r2XkOmdcq/66lkBEEO5nm2h+fjA+ysd1XniNiW6N77HokTo3l
z5oNamSU1BzbZJo+M041NjejSL4KWh/vpzW1CnYo1u6T1FV1YFpF+06mYXaxcqpsuIo729uYRI4f
BbFQ322qPHBtl0+9s/ioU1yWJwSrIjSymDdrXdGyuDT0dG/USLZtYCoEhS3JtfotbS3juzPO4w/p
E7ALfzDsEoyPbSAFeyVCqGftROvPcF863G8CS7Xap63P6m5uiVAMLG0lqDzCpA+eNtZfAatpeiFC
qz/WRmeNYZqkDasTylTeGh93YeBXVvdIeT2B0dpkNRe3q/Mj77mEI7ap1/Nmtjnh85OLreW1+rsU
nbS3ZaJn1CUPxIb1uZ08SoHDBCHLI7W0p4+08e2UUtGYhS/ALApTZno3M26ZE1CXS7uprYfzgAks
x9+BO7ReNhOg7rbRiRBzUyz/TkyXcWCo+sHoVRcqlHAiJIa+CDxZdeHkpfVReaCgQZGX7XvWph3L
wqhXBvVMqvpCKl1dbjsSQ5qAyqflh8sAdSt11CfLdL/ZUSxeSBQtPqpIVTtKx4ec5CtPgqvQDKlt
RgEeniLM6th6dO9WLLb3dXBaXH9xPUcbM3IIP5ut2frmjejEnTSsV9HFMYmkhTWxGGuRPsvKrA6R
P/E/M4Lp/UNKb96jn8lm2Ex09nwMYjA3NamTXzmddw+O6JDC0snU30l/pU8BtL7nWtJVT0KWZ3wX
hMukW+IUIu3kV6n8koiufIGwIYfOopTm3Kt+5lypaXG4tAq53LOyYxpl9/rSJ1+a0rtgUSd8kOS3
gZiEEaoH9L4TD3YndHq87SiMRIEM6YjavHNzZkNCZb09FTwUckPQ29+Et5gUtdJ08lras4csV4ws
lw3Q/nljqETfC4LBL6ozl+1Io8oRPIfmPNvpwqW28l2v6/0NaA6Lnbb4Eadm326S3vV+uPhr4mBQ
VNBkbte+RFAJ31xaSnZDRcF8wF+Tguy6tfvbmIhSWgNXq7SUDiudpI1SO4gyO/1e6wK5hcNnGdRa
nHNrscbbCtnoLZdT/syCLN7ra0V8a8j+pkXTYQubuf45awvCbXVmxGKMoGGBC3dl21Ckk1BWgOAS
ZV+U7xn4BOSIChAT6iK3NfgoUT/Lcs40YmRH8I8bfsP8xsQs8SmXpNsVVBEciroZdpGwymOTR1Zo
ZstbTYtavzEIsv2IEGjugYsQx/Tkv+DOL/zmb07JqG7rduPfgzsX6gXj/wk/sqr7+P1J+dcn/jop
C/c3B6MaPmnXckgyWRn6XydljHagPdSbM9ewS+fQ+6+T8pXg4ahsQ+qwDvJ+R/A49LnAEfz/Zhbj
Pzkp21d2+F8nZZg/TOJwb+ZqE+Ng/mcS0RZ+rdzJM28W4hqiZU+A4NzJkEGB55a6JdCUR17hEYHM
6Tht6HhmvNdI4zcoNTQOaqi1G8nCejs3WrGDKGVGqxaOAVF5iFurP/ms70ImSPdc9aX21JSqJsww
0s5d4hsBgq37NPj19JIS5loGfZVqe6NuqqBQ6GGuIvedr2dQwNwkZSAocSFYkygSfu6JA1l0oLXg
1uWxCqpj10HcyAcip++4j4cer2NgF7VxaNDK6Hzxs43Hgd6wUQ36TIRx1HzvHWMM+7RGKRnadNNa
5Xwr2yjajp0eToP+GaNfIm4qAqUxu+9mOtX2TtVE5A6be+IIyzcxD+lW1VkSLuzU86m9I9Ha3hLU
230QqWTtcq/wN7XDk9UqXL5/Qdw5r5QddqUvDrPqk0cviquwMKBN68wUm7FCGxvresCEnt61s0Bc
UXQlFDRJBD08WGDrWK5j/F1hlIBRMCEBKFB+egKhuY0NIQPDKh6R18YtgQN7QadXTQUctiuTZ4+g
79UmxSk0pU6PSGpssPe8Ot0wb4Zu/SXqrAs71OUwn/toAwTibnO//1YoEVqoMae6NJIze4B5Y5mk
vy3eTiOWYucswEl95mpoCZ6HX8Y9CClO3VzpGz8zudcSycnhK6kCnDIO20pUZaufph3bbk44pOEe
TXb0zzyjl6MyENk9mAwoUsPZmUqbQzXpNlttB8uuH+2nHtGnsVx7K4z0az3V9rnR/ONMyTfWTgut
RbVMnXm0j63eW/Ngse7k2jZLm2fkmVd/Wm5Sc/SCCPVopzGbbA19ifdeXXwsTvqVIAN7n1JXQzb1
uIb3cnZrTPHDXrQ07AbhhFwTGAKnwB25JPw2wiibklQcZTPPeZlvsqjjaWksG+L39cDonGNjpsbX
2V6MTdaqM9Wx3xYGJcZ/v94yY80HpwSsWUgyCMDdKJws0yZEv7QPwErozPE8bfSc/y8z2i+a6oow
84jHhGmnh6+am73h8xesLGHv3JRUPmmlL63pRrccO4qd5X+jtV0/EbnSgFq52jNUcUF2txvbIXVt
yWMxZP6mVC4tBlk87+tEtM96yS6fTSBlv5CtIc1it6rj4Oyn2biFFHF3S9YXoUPG0bYkti/oKAq+
T9x22eog9ltD+THGLQ6icWehUtBXfjRMGLgk8oeDaUbHzhnMsyIgP9TMuH7pHZozUE952Nmph7wt
xhDzdBPoDgiGclL9ZZa2HnSa4fLObZYdvgFvI/qF7cySlU+ZZs33su71k0EzohMIF95tM2IM2bq1
P4JPFC4lNmW2tdAmd/yo/Y1HwjcfqN2wHc33VeZeNDv7lgykKaUlfMbQADT2/qCF3sLrWS/KOXj0
8rHd0n9OMsY8wNH4VA+LiS7XPel+ciQezmUeYAlpt86jK9NmO+owZrFgNl7GtdXEhpMxG/HZd/kj
h9l7afT3OdbSAFiPUqVE+0E6xbzL2+Xcdt5NMvLxilSr0SXhubTLcudRFbApwBvCWTIvxqSEIQ4n
H00FRhL5y5OqzOngrV12OZRlwOjWbQzCz0hRRRpsy4ZLCsDldjY9uArzQzRWTYh/umYXK/p6TcLL
C09se2r3iG4DjbKbH4PKR5LTZ3lxyJPa67lhnJC7sx2k07AloYpFa5fV4SgK/xBb+l2Vm18JNLhJ
Izs9Kmd69UflBV7idpscD9Ox15PymeBdhi3sw3XNWBePpIDLpNuMUf5sGv3Zs7v2UvvmKSFyMnCq
Kr9dOQyI5fs8pvtdWghBsml+tm1Pb52wZeAsfbXHh5qE0pnTbUM67c0a2Qee0HLIsGBa8hQ7mBWz
RvDF82zPhwqF+by4oAoDvnCSynNWUD7fsVyW52awk3uaJm5Sg4fQBNbJqVzwfjaifNf2Dhmu8CV1
Rk2Di0J3ZhN0JOiRtfBgaQHIihnkdOKGcdG473DnX6iP6g/e7H2vepSemLjpHQTquAfs1HYRNTgb
rxjEXZcP93qEGNYQJskPPt7W9OtsOsessbg8VinkHuFkO/qG8MG4NkRRrL31Alm10abvFqUM3Av7
/ugPS8u9Bp5zltI9cP9NTvFgj1hruMuNvubQVsTZ2M9Na5+wWthF3khofl5bxITVxj7y0rdxSJzj
ovnPc6fOKmtaRubop6URkZ6XudxpHsFjdu0aO7Jt/a1BKdbJr1EMK8LaA5Yucte6bRWO/rxY5TfO
3WX3grVbKuKRWXtjAZ1GLbHrzdQ1fjW+dnIoPN6KJEunbAm5+gr/jtx/MdaBFzMU8yar0sJR1oH9
LqlWoLWsWV+sfiwtNwvmuVV+tCVSmLs3Zk7qIZOVhZLOIxt9z23f6egol/JExqHyxCYlCxsZv0zz
hLMAm5x2advb68z4XxHqb8Zr3CY+ppd/P14fy+/JR/mHyfrX5/xTg7J/I9PLJ+QImJ0ZFhXx12Dt
+/QaEuroEqd21ZL4p3Kd1v/v/4F/90hDIPXRI+LFJXL1XxKU95vHP6yf9ku5+o8G61XM+pMEZRn8
FHQ2sRRYraB/tPgQBh8nS0zEIA03U2g1ef7h0N7FAyTRGYTiBRiKgpOZ2uue7lEGBZOG4rgtSPiU
9rQxqN/YSj0Zvnvw4XeLnMqvgsRtoBGRRQS391oRTpXkiMg1S4kb3eVkNZl3bTK6HXXYrXULuE4I
U5YWsFVK5NiNXf/JI43ysZ364U4fPoqq5UiKbvPaDTpvgCwZNDI/c0p/M72ePoDSi4m6C42sJc2K
TBlizWZNZ3VelG1rt8m+xRyS6UhtiygFE23ltjLn5JhBzHLAzkVPqiw5fRzd5QL01Jo+42WFKYpZ
m8rsIPV5djSC8ttgimV8Y6Xe4PNQ9pI17Tt3LVjmrPqsVV2/VxSJX3o165veytWZQWb8BLQr32lF
dlgb+9F8hvpqHmZKDD/M2ER4Sk3OEg338X6ttuspvZ4Sf7wszlTdgxpUWP/9iZvXTLDkPp+S7OJb
xfRg59a1LiqcVXVkBqWNpkGFGcoey7c970cz8e5XjxqPeqv4nIjPZdtZ+PdkCwEFER75ZM2jChOl
1JZKc+sgl9rgLqIBzBFl7IXpvPRnfxoTeVyU0ZyGJY+zQI8cqlsTp/FufL0wy02Lae7VKur+qbcz
FpW9MS5Bnw3Gl8TL5JdOg07Dt95sy1JoN+NiwnqX6GYVU+UGL+xys0RG/5bzPGbgE0V7M8q2OcN5
DT8FbHnKUaTTslDlAH6DXebbmltvGpajgFQzYKNuUYtaWt7cPvto5pRlqpoaZx8lBVyFmY7qK1UV
uCxHHrukUhIScM+5pjR4iM7JIztM682MiuRBLA7fjXCc9smoQej7JrbPBvVfOklrVUxkXhcxMlR1
aHZDcxhnY3iM4iLfuEU6vWtl1J6onhQ/4KG9dufqULAccigx2I5NIx7RVWk9Ul1UaV/SyHLvY54z
IOm+1Dg4qiX7JLCSTKCeRwXLsaUIhQNHSRlS+czfMXtBConvvSlVt8qY45NHRbTYGtWIQUCWNjD2
TCkbl2v17FvNGoXbVSQmNvy7UUX2LVNBz1xXFfUlhVZIFIcy3uX0clCfk9LlQmHgGtoJp1OfxJDo
/FdVGtE/0kzn1IVIFpOe35SIzEx/HHe65VCMcP5YBXX5OI/05pxiJ04PzejeGwzfCGseKWsW2sds
t+JpohR72Co6/N6lhJw0csly0usxrmyy2qQZah3n+t6hy2NOjG7T2XOziTn3XGzUq5sOV8jeblIn
UJXi8JLNADhyyLCtg5O3vF8eJScw1qV4bV6mqxqEDqin916iFmQinLy9/mQvaixQkDy3dC6m0WiH
sW9fKaQZH7TMFxkcEwKUhRJFIY57W63iVLHKVPkqWNX4bB8QAc1jv8pZ1Sps+bPKH8bWgu7/JXsl
HGxEvvVq/pAW6hge3wTIKL4UKe+PVUDTUdKGlNSkhK9kaXT6rGKbQHVzV/nN4SxHrUbQNxUHM99Q
fJlVrFtluxhD1lGuUp6xinqYstVdgs4nVsFvXCxY1lUETBdDgopyt557/a1cpUK5iobZ/L1VVIsu
vIay08/pVV80xFrXpeKX6So+okL6zHxH+k0/Hf5iW+T0R32VLCXaJarKnTum6X2Hqgl9Bbs3n71V
7iz06mlILKJsJ4+5eNVF9TEbQvMqlkLe+xxKqOkE5qaD6B+yKgIrmwPFZKPO3aq9Uic17OmRwwql
Zhh326Q8hPNdfGoj8nX49erlHcJN3Ypp5CA5GoHJZXR2V9VXj1oT1nxVgqem2mtOqe1tFskbzvnL
Zb6Kx4qyVk4QKMrNPItHODBoNDjx/CFbtWdXtN+9KtZZV0QM2oVoKJCE7WJNMhnrbZZtUuBz+T17
ehuFpJJUYbOq3cuqe0duNF/yVQufB6N9WYgU3WgOKLcpkgen1RreEqjoLaIyQiXKOrx/8TTkUj44
q+6OKYomRDosQos/k2C1H2arTp9P8oN01+bBXDV8c1Xzk1XXd1eFv1+1/s5yT2pV/6eeS4eavzdn
JQOclRGI04m9lMtPambe58jm/tGnWnyz9NO8s+ZF7PrRy3+6SpYX6rfVyiKMnQ2W0K6EAvcY7Sbt
ErCFhpPBo5PHedisVIO18g3OSjqIScWf9hV/EJVSGy/rH7kI84uo9Pw+XUt13JWcSFaGwjD0e89W
rJlWvqJYSYvct0So9St9QbysM7Ssnw0te6JixgyodcVoDie6U1eEg9vhinMMlO1gWix3c7LiHo7l
sqCDANEgJ06OGudDSTnc0e14RNLn6R613HB/GZX/Oyf/zZxM9cIKL/37OfnyY/yfw0dRM022P/64
h75+5q9p2dN/c4G7DVAp1/zXqOyBZBG2wyMHD/SfdtDObxhOAbwEe1KCPixALva41yna/I2xlg9n
wGZrbP5nLtKVGfzXBpqekLUDnHQtiDB+ir8ELtqaO0WN7y2HrHRgn5h+A7ZVf0NV8iv+9ZvQO0AK
ML/nX1KFumrQaiGw9feZSSGvpxCQPQqmqf/str97/e//8ZP/npFc0zj+/PsQYcTREMqKBeyfvP1V
IaeG+WMhCQ1bTJLDoJsmJg6jwqGTcws80Eyg7afFsWnOnau/+fZ/eTnRrnlR8bOv8W/Gn+lJM198
Z3TN5pCW4zPF1W8+LbL/+2+IMPHH33D9Fg7RooL+cP8v2ZUtIynTvNEcHGN8nhzrlQJPshVNw6Nt
qPnxv38zImv/+u2IA/bBdkFCIUK5EH8fQ2RFaO8ThsqDPVrNKcoKAwVBaMUpc2Rxygf7xZZjUwR2
1HQ69yd2ACzsxdIGBbJcG6qKrkfPjAwap1OfirwRgHsz0KXebKY8Bz5WChqCHZxRk/QRi6BNhYn0
WFjfGG/30aC6nyUkHj63TjdpnxX1RpsFC8+MjeElbnq24nFmhT1WiNc5le1N4kYjhyLTo8PIJnLv
2XUw+Scz5B8juPUgo8q5c7oye8QlBvVus1rqoy669ENpBFGBD6Tyex4sqNocXZblmPnRbZ9qA/Fe
xU/byx+rxP50F/+ha3kujVRCnGp9Aq2DNBdF6tI9ytcs6O8Ns3pp9lnj0DFXGqGj0vEHPp3miCf3
rp5djTVZ1W5ts+i3YzW6l2myaPnWXHkyI+vV0wx5SmN2cI2CmWHy+8GgJJ6nUiXhbOC4XkQTPXfs
mzY9EgsSahR6FUjBNMqBkoBcblOYjdtSsVaKZaBLfx7PTqS72RYPKORVhOFDUPaV9tMuqTzx3HAG
xIriIDL5iXdTX4uyyhoeb1dObeu+2ODib3E2tHdlZfB1/Gkyn4lTHc55m/QHcqYx9LYt/chm48Rn
uq/b2wr6bkv/JIltrCQDqKT0vqkowWS1b2wHTKU7zOT6q11lPogBO1F8ymb/zoG9AdLXZ+NGI/j+
OYmbBYyBslXpFjCL7KMo8U0MwTaslTdSxu1DveALZSN7wxRuvZOZ3T1j5ib6U4uNW2OyXDonuBaa
hXVdD5W+LwvrPc5awP4s6aNd6lnTwVaJeNDdCHeDVbdrIWx13+dzaCLU30ZTxYFO1Lm+a8e0ea9c
B6AkcSFpjMlJ9q2w+3MiV8lnid37xFM7muU5scnO4zBnRF/TPouPfNobkY0nu5AN2TfjQz1nZKWq
CDEGKc4uSuZYxfYsidksD33ECC9ptzOthJgdvc4Pc0FQvlOr5ozKg/mRE2x1V8w8N7iiWY2sdlL9
wZLN/KE0dKCcN80N9aEogJFr7mEmWZPmDJEhhqdsB+DghY3e8N2ibO3aFBoVeuyv5U7W8XyaNF++
+1lHwpofEQYk5XieUmAkj4bJjUuP5F4N9EAWWUHrpA1/A6EybQonE4FFC+JpAZ6gTNDydzJ1xSse
1HRTZAllYl78YUnrTRjLvOVYpj8mMBwHc7C+0o15Q81FRD28zqHT45W2KIHo7IpZVXIsX2ytC1H2
s7DxDfzNS3qrqaYmCVvmYdks3xE6lB9Q2DQHvoyGo9SinigV/QE31a6bKFijgwFlRNQjnB5flrCl
5qU1NK/g9jRqBIa0KCJmZX2oARtGFdcuBz0ctZH17Di12JRG1pbH0hvUfa/V1gf3bf+YFCObeSPO
NxO+8G0c9/yFHE5pF5lnHetgWc8vFYrRDTek5WhMYgxq03lvK9IZTcyabEckQGMtzVDp8Q1M3T7m
AQBdrA8dVqKC5itO0BdV+Md8MF9YemOmlka5ifz2ZNOnGi6LhuCaaf4t7chE2Yl0szRq6/Wm/dHr
dv0t7a3hrrZVIQIn573HLcG9S+Z0uhGYx49uQf8URGEWkqw4fqkmaiyYhvjO6HEz9eYubyB2RVP6
E30ufzPGRn+W3mI/WEvqhlbOat7Ii1QF5Mlbe4/d+9Zd0wUMbIzfi2LW7jJSrHmZSyQ5L11t4+Vh
FkmVbxoqAJl+J3uTkrmNBtrk+Ic8m5yIBK+4VS/DXYGf5kA6trtpGu+TPBDKdAfB372RTnr0U99b
FUJjXzpJsW1Ne954w5wcYGeBd10RU/hQVedq6p2D0znOnZsQCx1rUfTVd7ZFlMx7UEhefhxHLwZ3
LiQx4e94kfJny4+QbnWjBsHi/PxkN+7WJWP4jYoH++uEcnVxW3d5U6UVstsbkyCt2/bSG3W3w0HI
lTd76QE4tw1yl4uMhyeknjID2bTZzo2kOvJ8HOFKLe4ZzUSY87kziMHCV52r/h9zxX+H/L8b8snU
/F+X4bdsCYmNS/4w3//jk/65DYcYIdjF9kxok98N+MJhqy1MLBrrgvyfW/DrYYAYZMLhCUK21m/+
a7THiKHrTFvkJKL/sQm3/5MtODURf5zdOIIAlvDOoGbEIvR69ZD8fnZr6S5pVh71RIQEgifTlstt
g65dcwaitYd3PSq8i+Y41WNCkQXnYqGBABY6FdyiT7e4N/SnlEb2mXfOlN3Ffod042qAgsJr93jq
rVNX9gb3owRt3/En3woqKezVcDt6ULg8/Yd8rFhaYGUJKjO/qTGp33Ok9veFLuK9xIa65y1AzkRU
cKdS8Av7JYnbY2Zb7i3rZsktTGF6t/qZmJhi9M2VeXffEm7HPdKcmW4mDx+7FfcDzcZmdxjKCj0O
mW4MEhL0UDa/ZdlSfXhZTiNPxlMmaCe/2/IBkCY4rXnsTe7dKCcEKu4JxGDGstKPWKTtQ0Yd6udY
tc1PDzH+zkKLPlaUUv+IJlOyvYNwuU/o4t13FvsxDvzjKc3wlgVzls4AlKn5I9V58KYOm7EaDQ+I
eY7cS6SXOAzrRfssXZaZgVFX5kWD4AAJbvCM46JIQZL3WewPL3HddU9CdBNnGG1pv9nSi760WpYJ
dH0bxzhjSo9bUrB888tjrmeocebKo8WOyGBcV1KtuUJrpj2+uSbNtKov82/5CriJFXVDsU4+lxV/
S3QA/iVyTlnb1ad2BeRqmWPSdZhivMlXaNZuMrPiY2jD6rnSdeIK2vEq9Xy1Fb8zlZWfZ8MjaKcq
XH7RFdZTK7dHRoV2SFeWb+Lx/FyVdvyWdUlM4nBZW8ScTlW1Jas+NUICFSAE4ystmKzgYLMihOxT
oQn7K1nIllru4oXDQR7NutqMK4OYL9bqRmV39hMBAkixBmEnVThXrDfTuASNYKNnN7N3E7W4Jp2F
im0TyfW2poD9xrzykNmVjayunKSzIpM806AnRR/Z3zAJrsvk2nF5nvE4rmq9WJMD0RWGFcSs/NK4
LIUjHiI501MLr1mv4GYMwem2DqWyYvgsV8BTX1HP8Up9DisAaq8oKFWBUKHpCojCs8gv2pUalVeC
VKwwaTOuXGmsg5gOV9qU9BfjvRO55MFfNj3obdl8bWedqJJ6ND4yVrdgo3M3PyqWYP7BtjImjBZv
9iExAdjFlXyVVwq2X4FYa9Djc6PH9rfebQjjNWwu2o3XLmC0Uel/TVe0FkMylO20ArfLlb2drxyu
fWVy6xXP9VdQ11mR3Taxv2krxOtiVrk1enf+4dQtjK8yjKrcSl+W6AY9FHB+JYLLFQ7uvJUT5iFZ
U3gHPFxcOWKe0uIGjrQL6659AG6BN24S3s/tCiHPK47sr2BysSLKyworo5onoR2LHr89KHNWGcTC
6Irl4JV0pqI03VdX/rldUWhthaKHFY82B0Dp6spMY3GGn7a9Vn83V6h6WfHq4Upaiyt17a0AdjSD
YmdXKpugue6xvbLacsW2syvB3Rgrzb2sYLe8Mt7+insPV/LbXiHwRhcc3pwVDbdXSLy68uJqRcfn
FSKXkYDVokEMtpyI2IGqBYBzd0XPmxVCn+3SuMX3DpneXSl1y2EnvCH+ormLMdAQjmHWIO2aGk69
BzsMilI/RRn4CsHa4xkqgLjPPGtgmryTXc9dOJCm+yBItggHrORHqKNoWxl2s5/04jkqnX4P5yXh
cGy2zqpNWrTDbC43ohvYcOrT8n2xBiLEB4Oonop8ka1exQQN5DoJEZNu5EN/plLJJc+d5Po6eVs0
LCmH2bPLTP/iz5nLfhSc0ei6L30/q/ROToSPmWhOdwY+7h072PbRLXL90eV0cM9tcdpjwF6OAzEq
DozOY0MW52NvKMnqPEnl69i65RdLa32M5V45nuI5yl790kW/UyNvKz+py3u9n4p79GxWslHhEN2Q
2RcRgWtVMEbb1GkZNQ0eeZupmJNLb4p+xyqtSdlrF8UlFTo/rpthS1G4BwOVazVvdWy9Aanm7k1j
8OMvU2feOk4pMZYvnXyy/dY9Upc+0nyt+Wy1Bxn/sBZtvis5shR7mt8rWt6hfgS6zdPCNX6M+MU/
66RZjiPN9eQmobdOslm+wlRP/4+9M2uO29i29F/p6Hc4ACTGiO5+qHlgFUdRlF4QFHWIeZ4S+PX9
ZVm+l6Jt6vrd58FhH6kIFoZE7r3X+hbhFbVGgKqRTZvEmgBHGR2AlQ5mSoqRHYxObMxH2JFEncdE
XeQjZXnGmNWuTXEdoGm0FpORBncjevAShf+poVxilIWsnmetL29ClB/QpJziAee7gcFyJirTwsWS
1A17+xTZzdo0R/uWplAEHMOKoc1oo4aHXlYcR++mwzS70y30qHHrT76/H7AOPDZBmd8Mhj3seJ4c
tFZ9iW+ionvEJQoH4ADTpK+6pIhGBtJ+fTsyn2Qynwh/qRp068imSE7qzLom8iw4za4v91DV4MtX
eKgL33vRy9h/MVrBkBoyfv0UQxH6Cocu3belVm0LEWkeLReWGm6/iJc0c2l7CZPP3cRDkt6QDzJ+
xdTGAAOc+BdkL961ORU8eVj9MM4QhBRvZ4LI5nXTmGZ5X0z+U2xi+FgPEUyfY93WvQHEwYPdNNAX
+RJrQXpvG35b3zhNG7c74fogl2bHSW0QJEatX5FhFfMeg+mD4H3qohggVOFz5ktznu6bOkQkIDxm
HpHjbiqMv0wYCydYJjQPZsMskyPawTbf9Z0WPdmVsGOKVR7xJWwiiqxmnJvQWaTYOGfnZBhSDt22
DNNY7w/csmaTHnAtOhrU+2D+wt5Xfk7pKbwkgzTxUfTug1GH1QHB8AOmhWmdizrfu2iAl26PocQt
5Z2TzV9YAF+tOHpOOueL24/9N1G2SPWR6YWL1u6/uBd2gOtlN3Ck1qS6a1dcHBORZ5Xui7SrX8Vs
YxToKiyN8AapUBdxH2e7ppy6W2GPSED73mIwVDV+GD4AumjWObkOt9HMfgdO1WjTorh0S/8toX5R
QpHXpPrGfz8n2ZfjOzHR5QN/yPT13wwEySiMflISod6HKOTApnYN/O6UVv9dQwllZgfeS8YamVTY
qf6rhrL034SjtEnMMkBmqk/9v//zUxJv++6/344TyEl6X0OBJ6bSQOXkU7EJoWI23pjZ6a91Q+HG
3kGvc3nUEt6TY2qmd5KkjO/051h1LzYyaC70pdKLu0won1miLGeB22o32HBohOE+Gm4s0QWP6cwY
9Fgrz1rUgWvclxdTWVAwJ1/WF4ebEeBvlZn7ONndeAscWrBdm/IsONBEz74Pyis31L33GMkyoQF2
MdN1F2NdoTx2bDL2kXLdwcHK1snFiudcbHm0Op3vjKqy/xSY9kKyT3lTyQHGdW3d4TvE3NcPVfDa
KcdfqA2nFC4Um7AiTnhocQZaNNA+MzRC4z210asmBE1PP7TrmqrKvamgJCKNmkTLRDSULLuNQU+8
saZXN9e027JIAE65Qx6eyccL9s7FuhhiCoQUUArryowILgGVOTMxwGUTPZPFQFCKE7Rrm7fhFwNg
s1wKL/e2rcIPsHkFbjoZUXSNsgKbYU87Lx5RnYMg9w4EHQ9bvSQjbTXn2B3yKJxZlIsoc9Ekso3E
ZGz22FzBbMIntUr/+2ToQD/ZSLoUgmpzwry8W5pBWh/6IE3WAHKceYGJ3VlmtfSPDbvfC+CgoCdW
eWcLXRMCCcLS7gY3J1B5ispdquktaq3A65Z+TOLC0iJV6r7Oxu5guB52RlNycvwMr4dWFdk1pRPc
OC+cEyIKJ9WStN3hKet1qr3e6jwYACVi1GieyA8PQtdHnuME3SrkDb7OgJlfw7LDnyVjfINA7gCP
jRK2pR633aFjuhItnEiGN15Xvbb8FNr23VzHK5K7ytcxpCJfiBEi+SK25u6laJg67AIExo/0c5P9
IIp6PftTIvZwYofnyvARX40NDjVMcRtfE2wCE1GLjVH6CNRkbIzXc9eGyWOtU20Pt2hXafEBNsCn
vnWNIb4bJze6gZk5Gdl3rq45WlTXTcy5lZRFBNDqM1m08Vl33Dw4hy1MxdwoYeBY3QD5aHTQqRjm
p9DjGEFbr5JsvrdaSYlfMKlbdoZBmEZQGNVGo4BHWZqAuWfOdsBHCyqbljWPt2iWE/aMKkxRVxdG
s7B8QJetXuXLujOCTRLRQ9bczlzH0gfZHYp8laUGOygfjJROk0OW1h1olV026vbVXFnBctIbDMZ6
Me14qXLeUfwyjBwsWhuFR2NlYRW1ThumnBzE/b1Y4jUG5JbM3cHMGyKGIVDs6dSPV72YgfABid3W
Nu5rEKNzfXTYRBxMEIJ3k4EgfREzVdg6SQGw129v54gHMy2T19kTnwwNEGvmpd+9prRWCar8RRkn
7YPWm9k5G6W7bAvewrG0jfvGSlm1PKBe6LdwcesOjncIYNEiGUNviSeZRmuf3kBye/StJluGMw+2
Vopd0oV3DjDDdU6AAHJw9hZJrA/2Ap2et2tmB/5g6qizXY4PuoDHrWPt37ulNa/xNgGMNBPzzqmU
zTSb0zXiKnvPwDcnlcyncg+ttj/R19DXtaRNPQGj+iwyy3pycztZRSnaJ0mQ28HtO/cBLWp/rEYn
kyxSLWuK6j1BJLID7UWfGeOoDLD5Wk8dzlwRJjfzwNqYwsTalYQc7XrSw65GQ/MlyrtQbgJz7pdd
oTP1a+1wCc2rPuf9EG/dJldORPNZd9B+QWUc2IXnM32IulvnTEWgN3FSbkeEhusA0TXSujDjbJsi
4UFFrOK/xPHES8QTA1b3WHaSPhTjmhgz/3XSerCpdJuwgCKdEWyZ+lr3KuY2lttv0FbnT6i2vJuo
CzH/hlz+pwTMsmn3UBdTWVwbAxr8KQv1BxC62Ws7Wd0X1wite7eWxW1dR+F6Yn+5yWDVnoa58/aJ
bjFbY2IEQdgzMxbdKO7vY0uAg41a8Sxabmkh6vEKOznpIkbV7qRmG9dta6dKN97zVI3TfWjkDKJy
zYjPuHZQMCFqu2pt6EV6ZCfLIWkZLlgeS2YWXrP3TXZxoMUgaXvXW6SD52J1F+FKJB2SUpoU80HP
qmiTI62FUpQFnyJge9Eir+z2KzIZZOWzNsRX5pC2u5YmXYvHXX7Luz6l4K/mBzEIvLtB4tJ3pwEW
LtiefoK4iQ0Pf+gVHZUBq4ajqxS8Orqznd64BxZtbuaSnMJpJPlp6bDz/lzVVXuDZkLeRIy5wwUL
U73jjS6foxTAo4gst1300LXX48hQl6zYeZlwVx7sprvtLpVs+HtZq9eOEgFNSL0oeadL/Qu8tok/
W2imKIy70ul5E6WqZJ4v1XOhCuleldTTpbpm/jx/91TJHajiu7nU4YRNUpM3qjwPo6nfjlTso5T1
lhIzXHOTBnsuZbbqVYkvVLFvU/X3oVatatUI+Hd/fKHJ/2J/jALS/HB//HkqiQMI304Yfnzmxxb5
YldFzeI6KIh0dL8MDf5wsipIvY0IUqiBwUWK/8ekwf5NN9Dnk9RHbK6K7Hu7S0ajT9YWYwbKVTaG
/2iX/G6PrKBpBltnBimWZfmXnIs3e+SgH2nqBvV47vPvIXdTlH17Uy38harnnQjlQj57ewCliXlz
gEaKLK8kB/ASB8gJag3/GfJZTIxJ/v3jQ9mcybf6Gujvnod0xxTs+G0LitXPx5qM1iD5wzJOiZ1N
elKxcKETowHheyYyjq9tIkPvJSrZyemQ6BEKz8sys6e4OOhCr8P8O2QWzw0V4SdiRLPF0KpvJ6/o
CbPBlJZf9Y3VatZRd3BZZohfgubBS/Tp6FhsTB6mutskZmwfCBczbpK6TOIFqpaaRcDEyc7boYHj
Yg7IZRE5D8LnmSVYOUrv69+R9o5VDC6CzZJoFSQJExSNojehT1Txp0lm/TEjN4De54ANa8PkRhH8
3Y43py2d+ezBmRy/IhWgB6AhHF94ndksAcVZ4pquTjUfk86PtPtRxx1UrAW4DZ/GVpcCjgtUO5wo
gH9Xjf/JqoFcUCU//X1VfSTKon9Jp7fLxo8P/TGYJHHC9dGLkVpjv51Mev5vhN/wrCIjgyR7Ear9
WDWE/5thAb4kxUKQRWvoVMT/PZ+k0vfVgw5FTlefeldLf1RbGxTpb580C+0ixb1nI0BESmC+j54S
jogabw7Cw2DwVkc1bLi3oxHOGzEW3TauqWkG/VuiRnjVZZqHJ8y/QzrW7WCADVtRG/UWnbmu//6e
+qkL8Lbqt813VT+/Gl+OganOJMxiDX03OZWtPeGX9Zy9O0CKvfbZbF57s4MbgBwJO10YfXkf0+W0
1nETLLoQZ4NWDdjYKQqC7x75hLctKsW6WVeTiwxwxp13niLcj0srao0vJOx1TgPXrpo3bDg1b5XZ
CfhpDAJeq8GI7jRvN6bBvLL0tIAsZ2SjBbmlJLWj+cQcKdyVUssTKEFEsMKgalEmsdtAmI7FxT94
TW8oK1Cylg2CLmAhTb/2R0/czIbTM1ZCszA2dT4s6FFm2KIQMX3Lp1y/s5ApXSRx8JVpCFNuesx5
jM2ADTU7AE7HYhqzdGSYYQTc1bpdsZUY4W0EjzIItW0Tz82hDhNj2/eifYn1qLn2c9h+TtIegY0e
KqDiD24RSwChctq6bd9BMI4GxEWYe2N3rtmX0ds/15aYroowwt0OjBybilHeaZb/RReoSbQYhDwJ
Yln0ZMKBRfzY2+NJw39yC7AFWpgbTe16jAd5Fbrzvd6HGVb+PiY5gRkaLWTHCDdeqlnfmhaas19F
7ULakO5pJuuxc6d7aXU3AADH3OnlN/YwuxDmoS2lJ7burfiUEA1FN12Lr+e5XlPMmZvaz8aHSdfl
oojAhUinsrdASotN5XbMN42GbMWWd8l6Zoq3k8h/1nBgtYWYdRDqelXuqbXHJQ1U55azXh9JXWhQ
o2X6ISS49qCSFQ+RoWfhKij07KnqjPahdCnu6tFwyZ1AenRft/EMrc+UVwzx3O84Vp0NiJoafAHf
vjEH5fcdGmU+7oj0wHm6meuRYVaVVtFzym2/EGYjl6QW0Vhqw/FOd4fxzNxiONpjS0a3Fftbq46y
NcB2hJsjCQdz0Ym7qMPw3uv4r8Mmxo+dNbkbbJBltRNTCMt5QtVqLTWZaYvAYxhn+8wmzTCJ6GxP
03/MOgxOhDRZK/SEzQ54Gca8jir9S2tOM0Q+jBV73ntJgxRJMFedO4Bk26E0mdq4dovCy6xz18Rn
VWc0OoQ/rbIwC2f4gYH2YMsW64ylZd3ex1F19CsbgJrkPO6JAW3aRW5kSKyoA4/AwDh7FskDSwu6
RIL4Z5NNpp0sCi+wXpgMj/CaMTE/zGNVXPkZYGm4w3XKKCcJNqIEkYF0Uj1dkVdDt8msYNhSVwqU
O50/3roFHJutm5bOPu2aT340zt/cYZbrYGytve8k0NAcOP2ryiBhgZVw/DJENKQWleeQSpKHM1JS
QnKZ/4fA7SdocY37tQhcv1/ZINiQsqFHH84416y9NKhoFkRuuOByhi7Kr6aSBsYCcsawL0OntFcU
Y/TzEto7gCFLp1kMMfn0mNLGW6cZAGbQLxskTcA2u7Z4MDDgeUR3UiiVGrWnASIQf65zdlgOjmh4
sxhaYJY/Bl1R38W96Mq1xM18Yo9YX2m1sm65ysUVKz+XW5patjL62Frpyu/lcI8CglcusGG2m9No
RtFNbI7pp0q5xTzlGwsn9L8kxlKZXmxldpumL0nYYTaLL8YzGlDOTRtPmfYEGRRrmlQuNfNiWHMv
5rWwYtS5sZSnrZmRNk+5MX4haQEno/K+EbRa72gPrGbN0eBUK4+cfrHLkcBrHSN/SDbuODT3qLYw
1gWGE90atml+Loc8vnMnmcNnadrwhh1zhfkcM362NN2o/VpOOnEvFtg1e9soR1+gvH1R7dcG0C05
nDqPjKBFaIx2BKjKwwaSUm1ea1I5Be0BZB5qh254ZX3HeKdF46Z2QfojC+YQoa/PVyDtxCaZRLJv
Uggh9YhDkbVB7hPlWgTbZvAPbjqaUDzkKX6dxaSXyrE0o7SBW4L1MVEuSONiiHQnU5kjW3ySiCqo
GQdq+2PnOc7lsu0YQR9zvdFobQm+5GC46zZyXhKBtWf08JCntRSPON6qfcK47MYXkcFR8xezVhZO
307FtdSqK3a5LDk2csjJC3B1lnvfBRzm2Jpc0kTQVp5OUFJVWcl5wta+tZjS8YFZmtcFDzrEPWUu
tZXN1ISSucojBp59wz/YeWtfE2VObUwhj5Zdo5duqwjzqo0WY1CGVuKw3FUDom6r9iXfMmV85S61
xRIRCH5YUBh4Yydlk22JNYkQZ4rmKDxltbUF2Iel0SJOXINpAKaKBc8Xm6nRYsDh2PIenaTrinWt
TLvWxb87Xby8oaV8vUmrPL7dxe/rRe74XLSXvOGLI7hX5mDStNJHtnBcLmIarGS41nQrvZt05z6V
gb1NLj5jYTVYEos2Eqf24kTGDGReB2mBoY44za+Tsix3PeZl3LxcL6I98DRrqJq+CkiR/Ewsz6Yy
P9NMxlnnKku0V7fGVctyxlOkLNPhxT3NvgsndeZBhl+gQ0ufGeJ8aSGCrOzJELhfE78iIxVSN41k
T6OdjBMZDkkWQDnQyjq/GxUEt1Q4XEuBceWFkatwb+GiUejcvm3vQI/wsgbYfSJNKMJyzSN2FTM1
slfYsTBhjVYMn9LOLbySCtIb0Cx9waVYf/MAztD7mDX/gBGLTBgmPWRlASD16XTNHQRYhQGmpFS+
AAUH7i6c4CrOYERI1Ob1wk2SgUn9DEJtvBCGmwttmO1J89m8MIgH6AXWFjQawM8LpVjnHgjWvoIX
D0nDmwBhVVHvyF+yJIiSIIIZAa8RwmcmvHspgSGXteIiWwqRTPI6C23kq6CM0smSUxNNKSHrSEgw
tnrysTH9+g7jrfu1DjxkKxfxWBqn4ASNQLHl3LrY1m3DEIjyDR1aZMy8Mmo36rexEquZcCRzWBCI
2cLeJSyr0K14memhvq88MtiXBXadRSt6BwQTLmHRHR1vMhl2/FvW/U/KOno4DpXQ35d1d1H5/T//
a99mzwW9C2q8uJv23//v//7xwR+lnWv8Zpi6CdnsD2r3f3WE+CM0T5b+Ox38rfTU/I1PMGd1GPD9
8KL9KO1gMxg0OwyACZSL/6Sso3/0vq6DQip0+kGAUDApqV7V225N3YTwAX20ZZrbFouE6dc9zc0u
XoeezzTDtJ/GfFDG9gpFdF89kVSm7fXRPSPoJNMinyOs1a2V3/pDXgDj0R/tQAe6UGV1siktQnLn
XhP7hlghlmbN5U0nx4XXuudKEYthxt4kcmyefZGfnDE7CW3cBl0VrLrGRjA55mSJDL23GJr4tdf7
+AxcB/m4W0FAK8oac603UwuYzL70+Vj6+o1jtLCJmvEZ+btc2CnoFovAtaaLX9sMI3guwknlF58x
jmzH2K0YIBWvUEhPI1uJQPIit+IeRm966qf5hif9CEqmWjYJcVpR/DxVHRkv9fxidymeKuMFqfdT
PbWbMoNi1eSRIGPZ2sWN5yzQ/mGAblEMFZp3Rk72lA7Zs6uDadPVZr1JT+oMdHnvrRDWviZVQWIU
JLONyKZyJXJMKb3i2Azj8BCK8c4rpLPEaAZGNfNfUL/4WyOydiE4hxSN7X6mSb6k2cSJodIm7utg
Rr3JCEc+OEAxx8p6ikR6CGX23NTJM9mSZzdi+wWpAfgCX4gl+rXsphsr41pNoqNOqlDBWukBpBZG
JbakitFIlFTJiTIjKmrAMt3CN/VoHac+qX7aUB67KsYZoqlzGeXPEJMJ9YC2vCAfh348x6os/oJW
zzdjq990JqDraD4aHjwvoqiOlQsdlF3Pq8j4a7YRn9JUHk0uzs4rYbolMd8QvefjHHTYKjoHlrkv
tBXVCzwfdqorBuozkXzJoZzmx8aqg0Vky4ecrAw5FeOyQCG0InTruRhGf03e3AvpHcfBDONlEjXx
Oa3dp1jq37xaXPs4lpY0+0mx6XYzTPJdLYeHubZ3cVwBf2vEDmk2MSa6BwigQ7Xd9/PRKaeIUQLX
E0qhOPgud4KcQRjUhFIsqlZ/LELjxRdjhz0d5WQXZgyXh4e66R8smb3mvO2XuoOSss/lgwiMCL9T
V20yUzHwQa0vDbKxlpfzbhTOGWbCU1kX5C1a9rmyLXcDj4SxBtcmkogrR+HAwWjUXJPbUTPkuTK1
6iuxcD6ZnxFJUqTB3ArG17AFQgahtWUvJ2SBu9qdhgMA62HfMhvay0FDKhZN2RouUI7WrZrIhMqG
Qx7V7ZLyQLxQ6n6lbHWuDOoPZW8rESys8LVXyconi2flpvP4HLgletywYoy4TYjYe0yL4DGXmtOv
ZquFXJ2b8RLSyRlp4VfEnmTGSbz/kUOFKmIEpVOzri0JNL1xHAe2mGwAipYdyHi3PmdadFOUzIPJ
RXwsNWxpLbyp9dDbz7KYmpeiMNETaiphGQI2fIGEqtB3wIjm/cpk73UDgg7fTsHtPyfmS4krddHW
ZDNHg750pGlscJtz3VBsshXnNqwBR6+kaXnX2F37LXM2XPep++RqDoLDetwHQ/Oqjc3RctLDm5fO
X/Tc/+wzVc1BZgc8+i7Nwnc99zgh4Y8dc7mzBo3RZV93eL7kObbr00y1s/j4aPghfu4FkldBo1JH
bKNbhue867r71tgXzuQWOyQn5Qo31cHMlERBsKB/fKR3pgjQR/QbbWivpk42M9Chn99Oo+tKkZC9
tTO79NlXFj21HCfGCE2xhbyx59/0zcfH/FM7UR3T4wVOaAdjAvfduQxFQSMA8sBu6uwIBtbwAGKc
oEVh7UYNdo76voy6j03L6vbxoS8CpZ8c0erYgA90F7u4QfTHz9+XbLFxThg/7Fqsr6ukhJIzBQz+
WS6OSZmkO92XL2MrB5j2w3BIBjKrGkqTBTvPlwg/eFjMxz7EEgqKbOf7uUZcIe0jbzyODsu35wBA
Q6JJckByKiipc3u4k3n4qNtRvnKkde49klZR9ftbnCbVl5DUnaVFUu/q42/6F7cQ00x4rtQ0OmXA
uwtrZrGfl6YF+dRsN1ap35DqdpPP5C794jhK8vX+jFoG5msXaCu30rszStfKk/wh9yrxBvtWypvJ
iK21nrEIF46frFovPXUUrLfZMN24nZ7fQpUjf3IOX+uBdVltVZKUDQSZHMdQI1zMH/sHzXfO6PS3
GD4IjavifBmGBLXW0pRPoW1O2zw0KzglU3zs8Q3cFal8lA2v/d6MrQNAV6IJnK48WkX8SqAgWL40
uzhdyq3UktegnB+9sN+gwuHlXYldNBF9C30G4w0sD1HJI3RCyvd+vnEnws1Mk5+NCfFrYyOmdA32
WB+fyL9YYQSmcjWG9FwwvO8u2OxSBZJwUezmkURFthOSlc2GyrzQRrH7+Fh/mjXwFCAZtLhaWLIQ
ff38FDRQsdzMmoqdnQ64dOJDXv5qwbw8Se/uC5dy2kJ1aKChUHizt/tenMlpl+l6sSv9odq0sTSX
VjC/qJUejN+07ZrgkJrWztfM8xj4EfF82UGTwec2Sb55aHAXJhhcuH+J2A0JL/HIZ3WqphwZbvg6
O6NYuwHpcZlAfpZAIFzQbG2vspjYaa/65HX83w6Qvb01xRgzbfYthkGACJ2lamM2KHeQSZtbIDUq
GjZ+tQtuwTpOT4NMsfOH09JzEjao6PUQAFXLogDaOejdXVmY0Rr08PEX1+Qvnliuhc+Yi3UYyoX5
8wkrzArv7ZQXOwPB2mKIcsLaUGksTC3lO0ecgZjtFhRc75zbTrUM2kZHy5Ffdwn3Ml2NNcmT/WYM
VDiQY5SrPtKfxgSpn6e7M9IR5xz0LqTRwD5HvsmEs2Elqkqy3NxketTN8WVuSblyaT4IdofAwnHp
axLTlf44sRFbVEFUbUWGLr0a70KUIIsEmitgRRa+1hkQNtKKIV0k87emPT/6VTP8zij821nUXzwk
vDPU/+jwU729O0djWIN/HlGujV6xYosjCefm17F0gvuq8BdXBErFn9c2xnIg/WzDYDT3/plUIxdh
Ela9a8y2wAwHydkLkkPAm8o3uD5zyS05TxRIA5MEkhvYAYbZiWxarGdlAPmsgM9ArwjWkzOjs8ra
blFMHnnmGPgH75qIyHYZ+ez2ZVGKlajaF5hRdzKbjgRA8zLmNgtF+hyMapc6kldIcGHdo3OSpblk
u7oeusTbEBp1vpSX+HDEKrb5iz7SdEfr+AQZMZsqQB+XzV20l568uRRBQSEBXnZpeSj68SHuKCQ9
BS+aa0o9ex4fmi7UQXn55NAND+Qo3dRafEDfSo6C26/gmU0r9S8aRHioYOqGrPoB51zTrtVj1Er7
XLrjgxOqAsJONZ6niozxmt2SHiQnWWOvdiv+NtnbT3C+eMQ60m/RtL00Xbcae04wvMsTmSD50pds
xa3MekqigYhHiyi80sbbmB9gAxzmXOltQx7grssOFMVbIm5ofocDNyZPhzN2p8ywv0btWBBiYZ+H
loxos5mWqjCSc4NnA0/70WNnn3XWkwlN+hfvY+cvHm/2OrixdNvhjnpvP4Uqm9SmZee71p1eACTf
MYA5s7/g5DEnYRKSPl9K7RLt5Kbz2eldnvki6jbA+whYT/hYnQvcFUWyxma28lSw1CrrwpoGr1es
fdlPO6LGNAq0FD5xCDwLM3n4UmuZf0L5T5hCyHuxmyMfrnDGLt8VZ1NjjUm66XEQbLf0RoAm1ON+
KcMOuZvHzjqkMOR9GAlwx0nINttN+oduYAUFKX6Hbw4Rb5+dSMC5s+w+3tLsk0yCgZDU48wAZHxI
gtxDnqqh/yunF6edq01TdXcu1QHQdOc88BKhyOwfBOoxtZvv3D/er//aEX4htzJ497Jn+/sO21XZ
x+2fAKe/f+oP5YT3Gz0ykwpX/O4iYN39IbjyVXIA8YgwmByQ/Z5akv/QTggabKyfOL5xLVDRIGT6
0WAz+YG/v+lMAmEYPv6j6ADxbj/Dwk1aD9tdW6FU3T/tZ+KpGfsyNpo93jHXWyWJZtzpoFFOHlbs
TVknntpDuvq3VnODBzfyiTHOi+CgNTHpdkzYgPG7eIZ0p9im1jyoqU0G9I2J+INX5cznoooQsVLv
/KUBW+3aKLT+P7z8oHewmX20TFStVe6xe4wwVwHmILi2MN1h1dRoqI1Qx8zV5VjP6PQ7933Ry/Ob
S/br+pQzYFmIM2xOg0pDfI9aoqRpkIJU1Z5hrrzBHgCOZOr9pdl16nvxe398vHer2eV4vuDVSOOU
6vH9amZquALCNK32o9aIhQyzb0rwvIwDzsHHR3qndlNHcoWJ6t9AG4MQ7V21OKMYxfHuZDhLUFeY
DEiY1RKV7Ykgvh/MzNpOURLcfXzQv/h6LrGSKHK4mYCBqT9/I7FLdBNqJPPdPSx63iqagvS1OGLs
VS/tZlr886PZaIgIvfAsh+jJn48W+t4YF3kCI1sf7fRUNPm8IXcUk0Cf+Q8fH8tQdcSbfbk6n+RD
cxAXnptF+/vng0kCzKM81eN9HckMdX2EWmZV1zlbm8bA+TFF8rpHMHM1tinIpAwn7zpunfYff2fE
hFQfdGoAM7C+//xr8Jpyp7xnJlvjR2SU1U7tCshH8OA7FRDMj7/0n+8hmvlq3sweDnvU+2K4QYoi
usZJiI+a59vSa9pVp/EEE4IEd2hqY17AbuGn3i+O++fbiEYD+AqkKA6iM/1dDZSGyRiHTpXsi7Ee
GHtzNUfRj+OiiAHsfPwd3x0LeSY/n30x3GhWQQqIn0+oBdzBGCI/3scoZgBUTi7Vkt5Mx3AaxaeP
j/Vuvb0cC3krp9KjVKHF8POxkrxDBcB0dD9PVKurknncIYvFYKw+Ps77TpH6TjatBRIRLrer+fNx
eidrG6eU8T7Q7SFhXsjEfkHdivCd3cp9FMeIOiXwW/yvJHYHa7QM0S9Kjnf3jvqudKlY6EiKhVP0
/t5B/pDGtd3xOwxtiARlqFH04Mk+BWLKD2XoIRhxxPSL9fxyCt88puqwJksQudHk15oE1f781Qfg
JOUcuERikzzxuUmc/MC2cjpXWHy3bNIKgva0UuKrncjPWAZjPw370Snkd9xsdfNSYTw7pEEBFFaH
TxdggT8Ec6LdfnyF/ur3tHXe7SgrfUyB71uVKZkFI70Lbcfoy/k2Tb3VLAeQd1yizBmdHVu8Cm9Z
ormEqFIunXRSDLKFKIJg36eldfQ7P9jDwRZnMG+tu3GGqEyI9vLdYfvx7/rnu9bTOZtomm12JM77
X1X3C6Q22Rjvc1+fUijnnkxRB7S/oi7++Un0FLeGxU3BLN3378ZYMzkpWhvjAy3nWz9WQI4iLe0j
9nH7/uPv9H455z6hendRaHqUFmR7vmsbTV5rt5ZMWM7LJl2FXjCs8IP0S+jLKfacKlxWcpyORi/d
L1pekFNT2t0vTqxqKHI7/ny7oriHMcnElAvtvZeIZk2lmTwZwQ77cjPt3cxkMe18Kap92FfzrSYc
/ZsdBfQ04p7Iv6mKkpB/J2Ny4TA0OrbUagcfoMENrhgGB20NHmpZUxTESzPN51MWtfg949q8mzMR
vA5gih+9KZtP2D0pFvy6cZR5h1Z57tnHodFZcFtK5jsbiM69E1X6rjM84yoi7a1f6VWsPWjuON9O
YSD6RYak6zpv9O45Cyb926yxjWsZvMwLXxbBa+5pdnUo8hoLU4EhdAcm3YJKgo6APhJDH/YIJbGS
i4Ia7zkiyPGl6HPxabzUy5K0CKaOZHC+ZkNnjau8g7u8br0kOoWCJ9uyWVqMZoi/9RGLd9mG9mtY
EpUJJJttI4IH3QuXY+zTsSSh1tqOls5mqHBl+90DXrYml8f94tVj493hMuN+4+kPAdjBcEOLVzUa
YbotayekFPfLDMN5JVM/PLnqsy1SEsD4tiC4MFaVphtn2gPAjunEeyZ7rOtpvL6c3oA6GmphpN9W
Aon9gaylLNoHRuiIg0mC6ikNCXdiahUlaDkvqxWDyWPTwYJZeobUvhYl46plqUsD+F5GxFQPagm5
lQ0ZdNnoesRkLrY+941Oa8qECnSjMheVrYufM8JkODkd2Ou2duNvje6PxSJomikkYt5XCR82LwV4
p+KTVwyNudBMzm0uzPhbFubmxsDm94yQS4OvZrdwxoI4n2/tESkZiv1G3uhDLYG9WUO0ci0j/grN
jaUJnsajMenEwAp1H+YqEdv7/+ydx3LcSrau3+XM0QFvBmdSvopVdKIROUFQlAifSPhMPP39wDZX
W3tHK7rHZ9StLZFVABKZa/3rNwyDkrXGAoqkLWVRwFhVPe/EWLKWgqqfL8mkSya3tF561XfjfFd5
BgPjJSEVYK5DlZZzAfAsc7wk1ljWGVv8uOVbOiUmbOaQ1esVrrptY0TNhyGlY8DO2WDIvEDlZuJi
u2iU+akIy200Q4VTratuaqMkISaHT8uco94SycKI0ajbuwRrhKMZtuIKerILJFVmG9/uzIvliPk0
NKaPuYIXPyR9sK3dxV3fF8VF82lrkgmDm2oO9kU2y3UjYkXuYO68hAQGrAhNQ0+skekWg7MxDTVD
67PtteWLdhcp7EAxrYHGwF3FECEbb7JE6FNuRbs0RQ+Lork+MbFh5mfgA4/NULRqKi4L7712nRZF
iftljx9Rx0il99yXFlb3BSHGTavIvsVNQ21GHbprDhxn5zXZo48R5lZ30r5Ct7I2B5wiZC+mfRFV
5rqYGfKms+lvIunOqyxK77tUfyMj8k0ORrfNDfAVjWRkZcPqOjJv/tosHtmr0ZHlWit8JMlZtl8r
xz3NTLeA/bLr1M+wvHD9h3GMr2qBF1UvyYxMXa1OaVmxAbtLjVTZ+trPHOeCFXtzZwEFAl15Be43
/rkIGh1KAuJIZ47IgWnspPuBNFgetFXjZSXiMcbeInHyk8XEFbdPIwnOg1fyheoSsAlGpT0/erPr
7NRUYmcCPBNdIfJtbiiU3HQz+Qs1PTDLx5bcz0dIgdMXXXvUD3Unw2RFUJS+FMHsLKmcwc4t+vB7
XmGZpQBzjim2sXwoVfQF+c49rr7TfTBpvXXmYdgu5w9y1lqO6TqTTXXb9dDuAt608ogogFLALkgo
bjW1SBFCBy+E3wEyBRlbkSAVysVBbBUkUXCQOa3PwPrbVJR5u2g2YZNNI6TJVtrVTWf2T0T5NBsL
Kvu1i5cpwb8keBCA5uPvskM1gJBWEqIl8sJbLGu6nR8MyXOP38eVM6hNjw3pKZ8GE9FQOEWvTq4Y
OHmC9Nr1yD55FFGbnlBxEmNgTzgQzWPFwsypHWgRSuOu1G2wrXT7VRAGsDMr1NaDK8KP3lVooX1h
2Q925QXPasJZY296mYEhPzh1XA/UY0I1BznP0bUyGp9Edbjg+Ipi4ds3wYEOOjrgXWKDtFtD+0Pa
YbiVU65PTe9cgso1LxFpVNB8IusMUxOLyEQE+yEooztUTDEERtzcaP7z1AWmaK0HIyOMy+rL6MRD
JZLBw8+AQxhVvTBG913NZncXENtxVGQhbsK6sTehzxJAL00oQ5x4+4kh2M5HSEkUU+Y+FkSQ3CY9
/J8qtvIjEWL2hTuYQaQZ180YW/vR81jYkbj4wAfruIrs26QpsZNsAueM9wjODXImxstrrE0VTvW+
NEEDy7kL34YlNZaNplmPHTT6ddjXbbYqYi/cp6OwCSyZIF8nXZw8CVM514MZ1jfmHFP2R07tM8M1
crHVhVG7ZK2M5b4sRPDiEQH4wKUl5Nt5Yb2JY8KotBHpHz3t+Ll3puGudw1F+J+MEK2gGOFMd6Op
Xbh/3jUdu9wXFWHt8WjVp9LSPW9XLy9TXpW30vf6m5Cp58FpupSEvCg8VADKRwYU4LBWHF7VhG9f
8kGEezcZq2+FgJ+8LWTUPLsJjsoQK4qPyKuyeC0DRA9kGYAl5WX7FHTyteJXb9umhqAbebMNTTee
xzcT0i9RHEZnHBM5UMuGlslkKxXexs2JcrFina3NGr0LeOy2qOz3CRuvTTbIGG+GyOm2AkLTBYJ8
/S2wxHiaVQ6fOOIMhOI477WHGh9qe39rmWP3LW8L9uym5NRgE2g/cwTdoCm8x94cRNC941wSuivT
FSr9SA1iPPoMlyde7F7QJvXGR+On4qKYZl5nkzc8Emc/fnPbLHxJhgigfsmLIbjYxC+cYw9nj6Ai
a5BRmOG7+oSiIUowwRufdY9q2gTbxphhJOUmbxZtwFRYa6ooJEW2DjZ92YBqQA3B/KJUDt+qx75Y
5ObFnbISe4KJMwOyOHaE5I/5PtVlnQ4rK2/UwWLOcrJaEm42vUv4I8fWnHwJsS3Uayhw+GlEimPE
Ah1iXcJ7XSfdbDzgYGfuItJZt5JDYe+Ysj/JORveJb3Rwj/Gd9eouAsYoL3G6BaxSKXEuaSBtMUq
QF9y8E0nftKe7bwZtjQ+bMRVZ7ypkwdPzPnaqvm1ylXRoyWycWUPXvsaQ/CinDSjNRqXRwrjmHRN
30TA39z7zlOCKmKlZ7bXuIxZVBUMBGGuzNC4D5hwrvJAzAgZwx35kf6qFai4sTioVoriZBMEabqy
RIu+kh57JRy3XiYw34rSTsXaoE9eDSkkPe0nB5w67N3gTz/IfY/29PIuTrV2tCswrFkXlX+yO+zC
LDLQVpU37DBKTtYI6AkujFnOZq6sK+1VONlaeJvwi9N6CPcE3RUr7HDLPXFK6kvjYwllD9iO52L8
MCRE3mauxMofR9L3AHa32CWpU9bq8hCZwAO2GvH5kO2wl2mP4WWP1QE9PqcOhdCJcByXEKqswX27
x0mjV/m5sBh0+gnVPAXXmqba3/STupkQ/q1SV/kHr23StVmNIa2J3JRDCDmPUvBWWQxN+zKXu7Dv
fvStUW+lUc97yydZtGqi11aTRttqiV2tBDuYoRbnU3eHvc1bRtJnHafQ0IbomjycU2U0L1M149EV
nxC5P8o2vrDlAhghzb8iw/Ijb5InJqT3gS32kmp6TSbcW2Rmi1UzICUedt8sD+9HfKuGTWRY3mNd
Eq5n1vY3RVriqTQSNvnUPpY+BD3Ibbt8kGh8Aubnif9ejRHR8BWo9sqDkLNNpmF4np35nQSBIxmE
yLpI5pzgrenk2ZQdeqK2DQvclSURYoRAZnXm7K15OzbZVzWq7kCMw9lrHs1wHJDeNdE27bIvgZOk
h2CKinXbjMNXw27DrZqQMo70MOdhaIm1VuSKGqE2T56TBV/9zhVQths/3HTp1B6zxgceZbxNOxFE
qdrX2FJsMfksXIbi/nzuR89od2ml7j3bj77jk4JfoAEnVqO2iLrQ3NujPTlX6Eu6jlRCJD23pd0u
v89uivwNOx9/ArhAjYmpXM+KZiCLwAJU082XQMzSwsuOrNxVQT10CJwhMK57TDayDd7iOZTOCNDU
7yZaziJikj7YmIUnRfzRxT4vIJ/KiMFDZdRSitBIbeywpi1KWPYDDsmk466SZaah6yF+GYgh3MbQ
OXeEsXuk+MzquuGMewqbWF8MeKhkIAfGtteNb17nhpeN2z7StB1DwLY0YQQHr2rpTqxMjT/y2Z5u
ch8bedMq5p2VMC1Oiyl+wXYWkDtxA+ve6jzMqb2WTgSNg/mtxo/fu/TpuLS8UQ/NNMVq/bnBvnoD
p8k399Jy2iO1Pb8aKoJBABUNOgIIRKyBFdBfwch59cvK3mQt5R/MVXnrtaTCWSNu4TLBjJsj/2gX
HQdp58QnJ/UABTqa/HAIwAiWSc3n543SNbYabdYx9h1mNgXR7GbgVl8//0kUVvY9lv7+F9Jdoz1D
2fmAbap866qeHky1NihB6Ew300zZY9BsMuuZhQ8xm5tJejupmWnf7D6BYlkqxiiqDjdDAW5cVpmE
JJGl0d6I+IqMNxm0z73Y+8Q9PtdZzwVkOb+RfWRG9zqoWy8rra/VYPLU8XDkO0+qPbaeULeFot6d
jdQ8EFo7X5TUul8rk+vCBD9+kB5tXzOmsl4TF9rsKdXo7YehDNrNWCxsvWwGFQG8ZDMYLLoTk8ym
2h295ljEZlWx/s3ZOEd1It8A/7K9WeQgiuF8FbVth1tQGfVAMg1yGEKk53rXF9OEozjpFdcekqsr
gjyZkM0e4FU8F6fPdWdkYt6NOU/AmfvyqWxLfOQw5qdNUsby/VIcswzkGYAitFl35bDck3Jgymbx
R56VghkwctsAKdeuJeeLLSyxrxcoDiPe+RLoGIOkEkpCXWczhFtWQO+isSd1e/mFZe5/SezI2EYp
TDxZoqDrA0nmrQjMr5XJj6DxaY+BWP627rlblg+3Zm05gb6M/KItEkoSk5vJML+mlgdrpehhemcd
6z41KK+tAJyV8CQafgtjro8ZvcDVmLOanJlfmiujfgNKxMuc43x87CGZnyNrik8jZslvcWpCg0NN
KleELPAwnYHZ5NTHp1ha9VsRdMguG2Xgi4yDvokup4yte5oDrlAgwobNkpA4sA5RB+0jkdln+pb2
uSd/ANKuWRanoeY2jV1t308FfNzPF9buivR7NVfyrQkzPloN3Xgqex0feyBXbCJCfApnnGsTE0Su
b/i5qF0iYdB3DdAw16lFSozs5bswwwhjrhhTsRGaltnzdHrSUJ+h343reNARiIWI4HCN/TapfX1x
gMAvshrjl3ZCLb6e/dm6KhPbuiHvND5hds837+l8vI1gO9ybjgf4wVg03HjLKpgk0JwnPSAFDx/X
dREin8UzcmCVBLP5LcF7Ai+h0CDTPZW803XrkUtCd7pDtBC/QJkVe7K4jAfcZOOPIJZccNQva7A1
ITYHnoxPyDhx6g/Jv0KMgSAgCAPavtBPxx8QzjCzpMFQX7s6U69qDJlCdRTkLVCqTMg3h6C1smVO
xF43imv4WMNDZk7hdzm68UdWK/T5XlrqVTJxMrlY8u+0F+hkRfxgeyTgJX7JfcxN8YTF0YpUEgDu
TSmzWm8/IeH/Izr8huhgm0yjfkLPN2/92z8EQ9dv1Y///Z/LG/XfrzKiv//QP2VEeMS4RK8yG3AX
VoLJYOsfPIcg+hvjDQ+3B0Z6sBwA/f9Jc4j+BqKFyidyfc9ZTOz/RXNwgr8tc1YLv4nADYDHnf9E
S7RM1f6AsZsscMoLMyIa1vZ/nfAJc8gRvxTzIUgsb2YE5opzohL9WKGThR7reb8Zvf9pYIIZDmA+
aD/fnD73l1ExuEGKqN3XB6Xy9s40xnHt+1P2m+nBn4Z8XNLCWYDy6LvWn5jKvdeBu3qpgg7ewMOy
VXNX1C1cAnSBW9OYypXVkcFNFKRx302B+s0sExLBn+4r9h0EiDiQ+3nG0a9TxkGzXeqgJyQUYzQA
tHTelQFn8giBFjevtD3hrNZ2e82c04IF6cQLipEZpL+zj30BCMJhHQscfUFYmVEuWW5JQTEVCFoK
/m0JrRPze8zqR7zYcg5KL+7YJPtQ64+m18W9QxgUQDKhYKnrscMGfgNkgwlvjGHhfhkfIPhKLPIV
F3fMZsXscD6YjbIefMeW1y0t8AM9j7rtnSE+TX4n38Kqysw12lz9kWJpuBvJZHwiy13v8ewR59iC
3dzGWWitp9oW5Iqa9WuaafkCW4UfnFQWnTv2e2iPfnwfjaDam7GTZn3kVgno2JBCLEQQruvs8QPj
Ms2gs7FwyOwHXWt2V1WnN14zi3PtRrjQcRqUKxlk7V1djqhaxwD/j7zH1azzU8Y4jsoO1CzTBmJH
eyoQdNxRr8WneQjU3sf49tj0OE1bTj8+5TRiT00++194OiQxws3YChvAd8BU8F2TiLlOAos1NAn9
mPZx/QI5mCfTSGEe/CniHZo42JxeRGcf14oDjm/6YxpIoDFbfgSTwu7Zx0HuHKvEPTZJbz0MgFTP
eT+J88LeP1cVjkKbKG8IVHWriYxIf5jNVVGWctsREYCB/2hvgdSKe+kT5DUwJlnndt2+uzF/TApI
TTjT2XNyAHzClcgdGlTevM4heSp7H/vlI8Gj8loHckJ7mtMhdI5oBWJkiCmyCxmwzQDIAeDVnmCs
4j7BLw2wLm2uYV14YOLJ+KMw0buKvidpCjY2m4ZVv2aqGZ+wa54vUTPyq5xU7yXGHiv8u8NzNBny
Osapeu0bjXdjJOYI4si1+G4eMdNLCSwjjRXPxlSMP5iO6z0+c+5N4vIk4jEKcXCUelPRPuIGCTz1
MWEg+AZK6a1R/OaAtYoSkhFvHN/7Zty8w5mcL2JK9aM9VdkeZLXALoNwLLC4/ruZ+9YDPgbTBqoV
vYrBve0SnmM+LLd6WaKloKfRuJHs5kLjCtXMPAkXgdgewzf9gYpYvpRJEJ/KrniZjG5gkNhi6Bp+
0HhTfmWECqSrLq7sY9p5rybww+KjMjwlNmtzYWBne9ukBXDd8pW4iRHsMJDM4j0W5VISqZQH5QdG
v0OZKG8kA4KbqJ+8m0HH1oPIOvkyeH79agArbWfEWbvWjutXp/IQ2ziG90WFywDAyKm7QjHVbwml
iVhnjjao0Uip/by4MOUlIA3XuFdain6jcMW8TOTRPgN9Fve6ZsC5woKqBPMlKE2VeYWszswOfY2r
8FrFKtt7KoMcgJ8fj6nCU3AZYjVfLYSFZ1y3AmeL+W9z3ft2EtrPYRFZhf8y1mLq37N2cF8yS1RF
chidWaDA7GcD0yuT6IWLbqbYO02JM7j3TgEQgHBMP1oh/QxmfXjmWp5q4RnN/o516AGZwAxk+qB6
tqZBXA81c4KeFXZyjeK2Nzv8X83y3vCGa7eSFeEJgXc30zStPCRL1zhjgyHH1wAmjJ0CXqLEntNj
ZRePHVSrLcL6YTu4+htCkGHrjsP3IrWrI8nN71AU0mM6+8lKWIM81yj5t6U3KqDVpP9uIXzcJll3
pfom3uFqYp3UDNnWAvdfl4GXbBKZZNfuzAAOTHXU65YOyc/Dk1FgK5uVjSDZJIqbIxQBDE4M8poa
cshWVVbgY1GV5Uci8ZNcOXgL7ofO1evIFfcaV+WtXRnRVZ4m8tL5+bTzU17YJq+sq0zHajtEiBlm
zYO0rdE8mkD4hyqgq5G9E5KSa2DjuJh5ktqX71MTQa1tVObV5GXRYUisL06Fj6qPLdLZEpFTbm3u
/Xsnp8lfe00ENxf71MUZsUSRaMsMJoY1MbCNwWM6kDphm8MxmSILhDXygZEJBdvouHt36mnYJ17C
mccBHu5GkqZXKTbx21z4zT1cRWtl9UW3S0AOUPMXhAxGoSJRasQ0xUF2KlRCQG9ZFC+REdcB2j9f
7xkWgjMFPm0dHIh0HYyuQ4XoNHdUZ8CWA27HR8n+am40m0hKJrq0u5Xkvbq4ZSevmKvOuD6Z9tFW
kkTlNOWt6rY0Vs1K1KxA0GTvJP1WPc6TkyM/ZoYRdmgLyo0zGjVAsD+/EWrnHW1dzQ8yl3WCq0V0
ULMXHash1rdZ4cybMR6I0cBcZu3bZcVyL8ZViWkwgzHHvQs6l4i0WFsDRkATAcky3DXGWG2NZWQ9
kWO9wUQw/xr4iLpDU0/4E+kRT7/R2GErVAPLIZ0inm3d0W4cs8wB1HbHcZMYSfRUkrq1LzNWvO/U
6TEcFW4LU+xe6qh2GZ5Mxj1kA5TRzUywACTRkil5lDLq99vqBzGV12k8B+eI5AVkaNME5Ft6tsf4
LS0usputI1ktTGSy1G+vSiyvXwaMHtxV4E0Y6NgTTiFLWkS4zq3c/CGrqipx3hK+2pi5OR5nfGbW
sjLa/YCP4MtUDhkDc8I/zi4B6+9EQvqMoDt3nBOg6SL3XuyUw3lKCxK08WABmDMUSXxB6o3f6pxo
z76clrpANndK9eXGb8g32oZjlV1hpUQYXUxASsDyq9Jj64ztOWq62l23uGPg8VV72UHhWtRhwUvo
pbbj7DCnQn6zJb0xM0ZdLM+Gxm8pkfLc4RxaWAq514lzZDNMD4Xsv4cMESVeQ3Zd7Myi48CR7MIf
oiyBG7QR30smqbwD0C/OQWyitU+8pd1MUbE1MIlv5iwz7g0yK14IX3fS3YBlRbhJzJBYA4q8FMsz
Jb8pOcyS4AYekjVzOuuBqvDvxVeT2dZDbunuu8yDPNzYmOJSJyO9QQusNel6mfS/KGw2utVSMIqt
jbnNJk/t8ghPS5zLdp4PrtnBRaknNuM2R4NSScYmm9TrONxRDxr3IomGp8x2sG8ktHAjkB1dJ/Pn
t4gaEkN8ytK4aZZNGWLDB1IUEiIQYpegG411yzYovjvSr8eNAZ+NUxuOj5+wEa0qDJU3jOn1PsWG
+SnNADWITDdCAcbe6n1S+bgCjPBICLKaNknCWV5TbL0AOVfrTi/lb+TXL0GvyiPjGHPlJK71EFZK
f4RaZog64hpaTBYBeE5wMDSuCQzLpVMeC0xDfkeD+6seYiEI0i8FEPZ+FSYx8CjqJDF6FLt2cyL0
i/DJoAvEuiH4444RNeW904SbkQfz2uk23IhJcLOH3vtdQ2Mtbdkf+8S/fxMIGwBauDXw9z+Rl4ea
aE1wiv5ApES3BEAO3k3gY9Kd9ABUeDUwJIq4s+h71G2Q1BWeXp5zAHt9TWLBwhQYQHXOqK/EJBtC
Zlz3Zsxs9ThRce9+6sBv//6tfjYXtGiO//RlQ4QDsDy9yI9+/bIhyTTBaDjdwcgWGkMHCqslL5pp
kQhrDKw6jiIWmDWy4ou+Czcm59QySa/fckndHDDx/A3l85PT+cc7iLsRxO/lSwUQ639pfJOhYY1k
SXeoKodpYgTQi4x1aHBDNsZ92w7phq153moHHhSUECqoXNK8BunymrpjQVqZ25yc0ofhFHv1d1x0
grvQT+Q26pv5EBstzhpN7xm/IcyiS/vT/YQtHwJe0FQT/fAr+RCDa6gqemoPquFMw6pJ5tumivSu
hr7CvRTTJkqd4AMW5niAdZnsDMt+C3P5PInE2WYe5ZLhTclmkFV9GVvbfRmlFBc0m8WVaVbOq+0W
qbrIRBLH2qZpCARvFRvTBXXNALD3FVsJYuDMuyHsU27x3qFeLavoTAHJ+EI5+spNqebbZpg29bLD
ILEz7scEAp8BYgbZLjG9lS1cFzPAjj3Wd6H/d1MNHR9r9uMSR0cjHaLTcJOCf0T6DiukheMFaWOp
1ZWYmztRNsueEi1le0FBj+0itkK4GX4h8EtuSXGV14UDBSAfGKuM0O/WyZiOTwu5N8WGyy7xRIA7
eOrLOcD3KJ4SblIGMcRQXa+2XoIwcj1IJy6Ng4NtOUoPz+4NUu4XzaD9VMeuxbDQIaMl8OcyOeJf
lW0wO+c/xBT08cbskN2s48zHnm7lUXFfRbiMfw9Kh8gFd6Kmb800F3AWUq44ERHOcWzC6apUlPIB
LDri8yjyaafNA903W2zods9mTqsJpO6tOw/y17qKgNhVS+MWpq78pknb3bVZn+2HkerKLCZWJBOM
fpMKf3jqs/I1aOkfIbbJl3AiXnTT6oVvs9y7qIAIcprnRSTjpcZ9m9vO0eLguCswat/HRcqmhytd
eexhW7wp2GdvLiEG1Pulba94bYud04ftLZ1oeNaNic3aRNPvl6J7FrDjnjGBco6mYjfql95OYKCH
sXGP35Y7l4opYzkNO2tOqmPb5XQtRMetqJ2Cu8pphyfTgtIIJl+/eYRv7WGv6ytp0T1vWjFzAvS1
1WFWBaDUNKVEaJZhLBK77CZ9LMKNE/Z0RrHr9sGaFFrekQ6Kg7VSFn/Zm3PzXgvFXalmSIR0hyuP
RIiDSDkTG9mAymEASVJHtByhKVLOnadxPWfk1Xwl0SE8WxMwC1Zr0TmxZHsihVucffKb9i0H6F6g
51+Tlzc+hVjP4uWis324IEDYFcrrqgAfCjLa5HAS8wdTx2TeZuEsX8gPuB1VIL8xf6TdNj2c44UL
uXBKfSJj+aXCWArn5Vsrd+FyETfBwqjL5Rk4E8qT5VUlLH6moCmmDewF+eo1iuyslgDvVW5O9hZf
f5CRpXnFuIUGPlVuc2eKlidT55Qin2exFIlA75nY+OXgxQ0JpJ3AdRxmoQCrXF0Z6Ks5YWSgRtC1
z2XI8IRCgqw+86AGQ1/cBMTD6XRz94n4EFhRcin4G/kWyEmDNeWxFFZ2wHsTEkfoh+ch9r31Jzxg
4Nb+rXcbOlsAR279AuTNGRFQBdz99ZSmH9js6svM6ybWSi+pwZMCCwsT0CtTquK+ka7CkpAxBX0K
JdlQM7tshhFwTvQ84mTCJVPNXJGJ1TkgzswrWGOE8GBjJQH8V5iQDgeIABijAWcA3E1bUfHGJKry
buzCX6QLptkCfI0d3DTiwtjDiubrjGMdmcj91LwnOYgLfDf9KNBarWK7LY/GAq5A52Nbo6NnMrog
NcuIfPFQEPCV5ozfVCEl3TUzW5xj8fGf+M3nIakKsFtRpy7ERuOHac5LuRwYPL6yolhqOpPgj8+l
CaVmh+FoeRS1Fd+TSSfOBHISKO254RmaQ/O1tijTGX+DqQ1LrTwRoXIzunRaTJd6NnfD7r7XZVS/
qoRipzWb6DwF7LP1lHILUw+JgikcHkhRYM7b0T5tO5/yvGfGdl7Wc9Mu23AX1x28+RJEMsoCal5y
yeFk942+WhL2HtIF9aYuWU4BGrRXK2RJuPPQfR8aBnGpFSc3AQR0yL/L+inIW6PVAYz0uZx4Qb8+
y9swAiFNClHcVzi07hZa4sbHNOXh82yweiBg2CfpTcCWD+4EiEoWonsTfBowRVMUnhui3i6NLuwH
+O/jOqoYYvnIDY4u7fA69XPrQfpYqmQDDzICID7q0hTn2RnE2bMpYqvlGaSUhy9dN7UIZBGXb6rJ
YjeDN/akJ8pkWYDPmXVpP0DlZ7NlH/tad6F8QR/HmDZm2/+EBMce0DK0GXklBMIxraT87NhN5Jo2
p9gtwoddUyuKk55mp1oCO3rHAQWtS14KbY71K5aDANQTmLGTxbQKPYWz4zfTxgZc3nLYs3g+t1kV
cDdAjuB5127yTFev4Q7a1dJPQHk/qdaBxQxo8ygDqnYD+1UNwW/kZppsb+nIe1RASXs2/VHS4zms
NcOM79UEXkbORpUdBQ6Vp0mWgIjLVumY3BTkxcXNjAk9jzLzQL2g7zoN2U2rFMiEd7IFnRY9894g
sqwHpwmGH8HCXSYvDiYhBZ4DWY8mhOmx/IYbDCVH083lMScLb5XJLL2BeP46jh53DYGLc8TklVdl
LLgHGFvQDY1T85WqJHdXg2LYS4JjHVG3DF52zVyZTXaCVEKoe0wFqUe9GQceuCaJ8VLYQOqff/x8
MXWVc8QYcD7fvYkzFa2pexRzr26VbehdleaIqqeaFzqjqkwCj01m9FjZrgxmD4/QbL5If6YjmwK9
U13xMbhz7cO0oYH9BIoXKqFr05lOSxWgVUNLBkl52AMkcMVIust8Ogyh+wJvCJn4MonpAVS2g8e4
lcScITz1cV//XbP2f6PK344qCQj4qVH6i1Fl1729pwOEsb77g+2h+fmT/5hX+tHfInzXLeysQbsw
p2eC98955WconON5aB4ZFWJk+K+BpWt/TiXdkB9j/Pkp1vn/xoe2E0YRI07HZxdiAPofeNr/KoQK
+QTUiLhncC7w7X4ZrEWO9gFFDXkIs/IjpdTfG2FNNGpo/s48568+ySYtHAkSAy/ayT+2vCVJT+5S
rh5CG/eTypSvkuS3Ff6iw29mon/1SXwG5GUCztE/Ln//U3ONqXI8k7ooD/1UDFAhzJtuxDHdb+an
nx747Z8747/4IIAEm8ByPs7ks/74QWNQ0rq0MxIA3ueiLD5IAfrI+d//5mOwbrICnvifnlHP6K3D
uE/Sk+LTF4UMFxe1NU5weED85x+FlpIpfYT+2PqUEv5868iFduuUKxrh+58V2gxY8TY1oMh/c1H+
L00wCw/LAVyHeE5LBsQv9y4YkdPgLC4P6QRHyh/0vU7Uk2XoJznC3vn3l/Ur3PL5YQ56QmRvABi/
Su+hWNa8m7U8ADUC8nGUHHJYeavayN6QbcFkdpHIE5/e/zf3E28aFP8k2lBq/nGF+G1NNwx6eQB6
qL8MWA3A7TaKJyPn//37a1xu2M+AyOc1AomwK+ARx1v9x4+ah3zQGajSwRia9oAiQm8JaIi//PtP
+aslD1PiX5+yYBs/LZCFYTEaDPUO5It50JLUEzGw4kSYwn916376pF9u3YTkvGYgzgIpB73xVf42
I53Cbua3r9enVcAfbx1BRGHIyggi1/6T2x3hel5Y1bI6yNGuN9Jc/AM1Vk+3s1vpbcTYfWNFrbVr
YJ4czBZTnrx0ImoZV5zgRUBQn+g/tqHCm6dlEPf+CSMHeezgB27idxYUHyignGMyW+NFBshZUFh0
/sqOwJgIY8dWMyX/mjbfZjyOa12gmupOt5H9XAQ4mnpxHr+OFQXKVGH/SbI78woNu2vKWc9FoHyc
HfXAgBvQDQSzobbs+1Rsh6IU254q6QtB8e4Jg7npvYnZ5a3e57v7WL7p3K2vkNGM+ToNwrTGKbYk
xKRIDQiefB/Djty3KuaiCyQVuzpK5A2DvHrTE0ZEIKETx9j044KggLF76OUxlXFjMg3LGxB1A9np
ujK5uk8HIORT/Rpygg2Bgs0lTTKx9X2OAISSeOpAo+zXI85SJ5egn31OhX2FbgLjg4pyBzdeAxsQ
035O0tG7UomVvyZhXT75E4hS0znypfEr+znm2uUqmMBGZOUOM99pjMsVXH58cBxH864rsouylUEv
99RNiFEpuqs7qHv9a8ytuUrzRt74Q/5hWjzTIfftZ6xDPlQ3xV9wLauP07I1pl1XX2nMSMFqKDfh
Y0dYet/mma/uc0SSR3Z0TChHBuZjgrUdZUBGDWoPAp4bMuiVS6DZdYKoBaIv/rsY4lvXqMm4iUPp
CSaTE2j957IvuwQ9mxmHZ7RsYku6MZc5pNBxXbjpVSOTh3C2lxY9yIrXaIakVzXYhsVemjPi71Gq
r+u59ct9xpRQEmg/ymjjp/H4NY3l/2PvTJbjRrIs+kVIgwNwDFvEHCSDM0VpA2NqwDw5Znx9H1DK
bpHMIk29rlqxMo0JBgJwf/7evedq3oaBZeNip8FB6Nt0DM41ZJ2fXK2Qd0x38h8kAZRHPuO0KZi6
LhLrem8hJH4oYZvfmfhwkpWkQkdFjTwmJUgi6sstgeTeuQLe5yOX4itogzHFh4bnGYh7mGqYC2zv
oQHstK4sZLCr3mKLmyfP5bRT9Z0vs6GKHlrCxPtd5xbJkzcAWkev119AQUfTE3u4iJo+GKmbvf5x
VnO6k1XXZluwJ0a8Ba5GmvWMeAf8FOEg5EmOqfh79qrmmzHzblkag791Nsjmvgek8TlMkJE6U8Ya
SiNM+op27RExGrgp3CnaSqR8EzIK0y91aBRHImQKGqggCtH2/+AA4qHbwWzLH4L4PMyntTY1nEci
5AunkJwXQuwyb5dofEOdydaHyYDmmcsJXGJKvk16hbUuqsboe1F5cl+kNv00O0Iub4nusWqmfmfm
JcpLr+NBmDExPfOKG2RIfq21zCBFtvNU+L3tlLOOmvEWryLygh7j8gRGkMz4TRdgdWArdK6jjmqC
YfO4WWLtL/pWeZsw5T234OSjpXTSTy7q3zOYm1t8X0to5li1K5jMJC0yJIx9s814qFkVCRXMEJUU
XeJdmhSVjOl469OOoJ8ePzZ94mTazIrVDUtHv3vmHFcWn9vIk6e40dxLd0jkUzY27rXZt+JUIpa5
S8j3OY4dT1TKgvql85BO6AsXui/4+LIhJdTP8SxctjDSvjaaQqsfNqw5kZW618KGpmnp2ROWN1oc
ivXDjjTneo5RnRr4kteBg13Wl2bnXgdlquj+daxkz5UWvqca7xso3AQ4wio3unJtD1xa0Zjbxw3J
uMDLh6+RLAiVzQo/9BqdJxihk4qzSxNG9jYaTJcvIa8um3qpq0ujPMsINmMlryPibXJhrVKHuxMH
Hr0EkhshubDqIlL73Kau+K4PrFb98oxIiNmnNGjjUyLHcNvD1GGNo5LwNa2VpySU24ZBy6ovFZEy
BK/uyC0ZV/1sl/fIibzL2QkKHFyOWllaQwY93zDBHLpS+5Dd4K6HUozStiiAUHT5ddOx9mghq8fg
8dKnPfiZntSBrYlrlE5gH5/MwND/9kTXntFqoR4tu0s3bbJ9Y+v9Longp+ZeqF20Kr40QY88aknS
XE5j1F4Eyfwp1s0B+QoyNJeU3J01C7mfQTHQTibYodJUcJWln51a5WsGsD/KMAhXWI3ueZ8fVK9j
a3JLDAxhjpdNN6tLa0IDwbYIP8G2/iadFk+yw6aHi552Whxhky9YeRXE0wc9dxEs6QLVPphKuiHP
iyxM7mo78x1sOXthH7NHtDeuVayIjxq7fW5IS+1odvsGrVgIjkThYeDKMhazhENezSOSePnCkiLy
fah1DE2I6TAUqFxhkq5ncqIqM84ZhKLeR54x1Llf5cZ9kxv5cahNYCXQVyv6y8gViPjo1p3IJyOj
DTaWjn02DQZuBDafDGyjDX4wuKnpZg8MCJJI21lxn0dHcixMIhnQUffuEVkNfObA7kziPqjFVWf7
s6ecH82URK7v9mn+vZIIbUQcOoeRHjZiw8kD+UeQCHm1zci6PrlOiluxVW17VdgOaReJ1XlEQ7lh
smmrSFlMTjvRM/UFeu2meoqiaMxuh8Qc0RMKm0YTxTVih2rBaBcLgR6Lxt+W22EnThAQTOSAWVKL
tsbC3mbh6K8h7mmL9V1DjObkI3u1Me14Tw3TLxOmxR1JHnuj7lp64sFTGsl04wxGujEWERihEtg5
WmM8kcmBGZsOp74uLKODmZmZ84nXNfwaAhTr/HSh8WUODpIk07QDUcK6u3XCnPXNslm+rZDqhNOS
NfiD5WVyXfGB9ykTEWY1k/yIgPI8hn5RjAJbQ5Gs655k5CqsVxV2M8+h1TV6tqczxXpjDOTrhB1W
HFdRJ7SUlqfJ1DD/GTN1Reqp8owXXp61Zo46RXgfHdTQZ788Vyx/Dx0CSMxyOey+PqiFBuE2LKF7
lYsH0rzPVMqaOjjg6rLuJpjY5t4/Yrw5GXqEgHI0BOezEGtej0dRmsg8pJWI0YwirAggl4qC7Ri6
a3mmWVN5eP964s2ZZrmgA5oF2bYJ9vrVyalQFDjgyDMWFNwmPqtEuY4bGCJrxNxPIHy8TQr34dKW
7nD1vO0AjRH2LjLg4aP300iZziQ5AnW/Gxv29ff/vuc00ldPBCBsAxXWont/cyivxhjOCIb7fZTn
1rHrm/xHaRJY5w8twQH5Ys4fNxmOm8SPEtGeltwuXwCav6wEhTYyyidKmeLoGqgbJoOTZxNXyIOz
qZNnloGIuFCJoqMPnZ8QKeYFLRPxfUg0wM4cObhuLALMb01Lt55MG/aeT64AodeacK7RTrIBB8R0
PuhxnHx53hWLQvfc1TAv2dvv3wvxCo225HMACYOXjQGA7Ow3HLYOdSq7V7pv7WTxPzaljzUU8Ipp
Pda46/bM1hGqoaLZSuxDq1C1H2Dm35yziZO0XQPB60K6w1Xw8gTcEnlsVzGjLY/z9k4S4HcGPeKj
ZeBNx4Kr0KgwbNOxDEDoy0vy2zm7i7s+sIsy3tsWxbMdsnAVlY2BHBULuc1piS8p4fDABKx/fP8e
G2/vMSUK6goXKBrUxtfcN2haVq+yIdoTQhQGjPDQSGlB4H3JO0pjrK5yuvQ06T2A6XlIvanG7isH
fI09+eJtCYR5WW/JXKix4JpIWirKSXK79tTfDIORjH0jJgDPphY0HFyf//r/9qs/6FfD0zV4SP4z
Q/S+fYp+b1P/+oVfbWpav4Qys/G4rDBycXr8b5taCPihi/tCgqyDXmWxQ/zy1dCm1ulsYxNnTf3V
n8ZQo/M/U5f0rn/acP6gP/3cB/xt8cOpy5oMxFIHnWZ4hAe9fBGIJibUc8K34RWzNoNRGDBgbnMM
Ag+shuYhHceUmjcMqzNUxc03MfFWjpzAr6a64JHjEHxmVCVE5a7zNnksxptomuQVyVI4Q0CzjHjo
iIvgQM/0OM9tKxhuNGcai3qFwJN+130UjB59tY7qjjdx6NET6VmgERJq9VRsrJ2YYTkJlO4PkwIn
7va4cPWxP4ROJwifCxxw9oSfuHV/W/Xc5FutKB2D+JfIwL6dEOp1xr0kr9hNg3ExmvfM5CsCjRe5
zAIJnqf2RuVWvuqGLD4FeR7taseYTQwMdnBX5EZ0hzTM3POhSC4hbOjvIcpjQpotVaPtjJJrkGKn
dlT1gUlUuCUMunuCU0i8ZpNzCIDxFUN7wYDsYUbJHEgCM+71Y8IsT1LvzemAzGMYcAGdYWvJC7Fa
sr1OnIJ77TAO5TCt01QLp1sNEe2sr/UwTcJtYFXScHZGPJLl1dNGa+u90MMAso6fp32djjd2hh/8
oiI6r+BbyOFD5v3P/f2/K8IHKwJP3CLV+88rwkX8NYrDp+L3VeHXL/1aFVzjL+xeVGGY6YBjSpsm
7K/hlaf/ZeEe8qRFO52Jl41n7J9Vwf1LsE/ztiJv0xkt8Vf83/DK9uSCn6P1xTbKuvEHi4N4VZvS
hRamaaGGBQBrWfrrxQF7LhaArBFnBVKIFigN2KlxryStQ+RYhY0XK5ry8jxJhTZwCCZVEPlbBCKg
8Sr55MQwawTa9GQ5MMnEnieFySezkrPQWBhkiGPZbQHv4Cz77U7/y+hoWbZ+W9ZgrfAHu9xanVKC
9fbVsuY2vMmBmoljROF5IyIikiQHt/Opd3RG0xO9svcvSKn+5pLWslhbkknfgjp9VchrcWZWWleG
Z8wpznFca8mK5C7q2MRCZI4tqtZ4PZWO4nkggWFcdVbvQNG3KUW2MoxEyUqGo86fe4e7wspDZ9Vo
WWndIsaVUoJMvooWxUdmiHbeWUFRniWNCBRmjYKqUaSBsv1aQehbybFDMx4OBfdas/vxBmQUnSCC
C5/aoiobuDEul/JoUIYb5QRLG0IG2OcHW6NPafONcNxum67bBkRRgkHD06aEyUMwmBTjyuRwNFma
pzZzW4mTculsrpwwnkIylr0h3NDmHa/0yMqwvEShcScQOMEbcxo+W6OQMWvRNF6F9sCfMRqxO25M
aVSfjX5gv7EBUESXY5TzF4E6Ng8cg6LxXmGSnGPacAhhjSQSzZlRMqM8sX462tZ2Jrt6NJCTRMdW
NTx/IdwEGuyO7G9mVSAZMUnh+lS5Ag6fabTcubiBBowNohzLg6pczpy9SvmlwEYTSjeh599WHciu
DVGv1PTjXCND1PQkiRb5HjOGUhWLWh0XB2j4tJBPYPGCh26iC9J3gIKIcgGns65j+zqi7Qxxpqm5
SdDg+BZsi+H3Y4RPrtpbM7SCDffR7FYyXsziMSg7fG8SveztNJd8rb0hDXEWgvqLjvPylTjLzfEI
G+D7q8zyzKvZIbDgtJqzmvt+uIig4F1rro7thJY5jCY04i7CP8JXNw1cFnRAGJxoOdjO4KzL3sg2
uLtC4sdrsbgbxukO3XR7oh6lW5MnAZo68smwZyWtvJim0H7Qekechr7KrsiNDZ8M4t32jJIsdxUb
hfNUsIl9qkwwN0gWeWSjAc01WXOtu4qS5ZSfZwFwJWO0JYpSSCYPGqS29tqAGkp2aO/w2PTK4fYO
cW6rS1g10tw2MtSKbJV3tQmyeSI+aCbMiCcS0FM+8t3FJseGH1MyddVnfsyTH1BAx5s412l62kuE
XRnyjDQoeLoVvTRxh1OVrydL4ZL5GsHLNt6ROWOw4hBSxJ3h5QKJwEuZkhgSbBsdzNojeMHxhvM9
L4I2O9zg2KgMe5eihDmT+LEqPxgbOoB9whQjCYzxinFmvSeJbhrPzaLj1jukHOYb2ubJ7AveNjLc
xoT74niLTaCTdCAABhjqLp1nTXvQOhLRz1tDaepqGnG6EEVNouH9nNNYuo8tPU9vApJG96iOKU/A
BJuHGWZE789Tzr2ky8S9HPWBg6jnhdwIptJqH2Quzl+LVSU6VlQ/5ur5QU6prcZtiVNHre1+eSla
hfTJHwdEvyzmpXEXdxo+TubRkf04Zm5nXCYB8jTkhOI5MXcQAAJdjpPuQg4Bkxgm494JQpV8UUIh
KfZlh+3MDNw2/aRYIUSEUY+k58syLwrb5bSjBd7GyUKNmKlU8F+iPE6OTQ2sDyGSEqcE8tL4ye2C
Ov0uncIw6EpPxIdvcr03jMuc/Weu0SWhCj4EhQEcxSfWWtcPkWHSNaTUZuKnxaGOMXRGoRaH7qkA
Hv4o+y5gsCNunT4cSWLPy+4ea6+2QYcfQTCompXZhdHBzLwA1y5pPH4e9+TsmGKS68jJ5Z5esD1g
AE5qLWawRvNpS91mF2RyVxNgxQziWVW5+kMDHGxl5voXjeav38KM9NOpIPMmGkZ3L1Ij/DtrAuf7
GJoBxj1VXLaZfQ5stp42aabGa7t0wi/S7ItNzia15iBo3jCGL74IAhK3RkFpuKK6BO0CD+TKIyxk
5VQp/QpjTrOLuAqzeyNpHN/Tm3Y7ay1NwX4ka1YhsmUMXV322ZyfS3qemw4t6jXLOuF+Xhfd9lZ2
NTj6mOxU3VjbeqpH8EBlseuBId2GjZ3dD7nVhFvVFtiI2MCgkNUzKCYv3eJKh9ZaD/CcM4d+btyb
5R2bTvVYyLyK1sncFFs31stPkW0vtzZHX+zasitWkA3JGLRHE05Qn6/DwGl+xArYSYZjY2/MFMkD
muuTDBvHWkfwvybMQZQD64WSw4gmL3duVk/L3NssD040GttQiuskKKudTlm9VnzGRySX9KNxudqH
go5Mv5lypzvVrRXcelVk77RmTrcS2tFKS7TZ3U6TbZ80+DmkPcpprxfFdBg04R1m4DKgOZVatQjk
V3U3JShqG/uuj/v5m65nyRmEY3LfCuVl6/crlDfFHFgHutDOc9fPpBv38qRXl7lJnC+CyLGtaLAW
y6BnMNmELI0hEVa18gy8pdq/f9VX7RwKMQdlFjSzBWzgQLp8eVXyriInGqR3rBEZfsbDzMJQtQY1
xvvXedVkfL4O5iObctkAQPGaMw8x2+4aLwyOFpMz1lRdsWYvOnU5BiwYf36xRQTC7RRoxV4HCAje
YS2kCDy6GePUctETPyuGtJgz8PuXelvI0jXlkE4tri99gFeFbA0StNJG3T6aoKpOxaJTlQN2AKZj
5VlDxOwHT8m/XA82OGETAvQHcIdXzVrhlry2WS6PM6mYDz+3IHDH7BiyWOasTTxxe9//jMuT97JY
58MtnHD6Inx5r4v1KQ+t1lOtdUQFTnXloM2OKUvoXmGWWHg1Foo3c6XlPT/rTLnGP35IkQZI7rMO
sNyQ+qsPXRZWrY8ZPpeui9V+GJC6joLGxvsf8+2rwFUcgcdraQFxMnn5KmSBMRQBORJHAHxqP8XI
lx2XTLY/vwoHSpfQRBqcbzq4dmsatdT4LM9aLJuUO9BdeFzev8q/PCbktNE4cjntLICUl58lrdGL
AO6RRyNAYA8vjIein0CTbBB5iVNbjf38wZHu7frFms5qwseyTH56dfugPgbTkNnWUSNW7FEgRkew
0VOKdBkThAIPgOGTq8Qj8v5HfbuyLFGkJq1a3fTephJ6DADhs0oDHgdvd1AuycM2Ero5wXXx/qX+
5SPycCB2pAZHz/Z6sXTw2nOp3EAxvmiUc1GezQ2aicxaRmLLCW5cnpr3L/pvn4/cFRepq6Tp/1o4
2uNjMSPPFkcyapkCLU2/THfpgOnL4ef9az331V++6h7dCfhVlkND7u2btggxdNYT9BsNIvNE5BLc
laNnN+CX1akE8cE4daJMHgfqOtQAU3PqazzdW8YSFoeLEgkDrqNvAmk3VedcoAhyU7vKPrgtb59w
jGZklaOgRNMoXotPi1gOMUZmnvCcoRaxPtgSFuZZ48N941FLPMr6D+7O2xUC2TFv1TKcQPn6ejIQ
ZvRLAva4o+Zq1Lqja3J+aHF5fyOYhi0TqtzyvCexONVdVn9Gmj+LtRl7403dGHW2q8NuXni6uFxa
HGfRH7/1jAvRUqNcJTxTf55s/DY10eH7gn7jrc9nl6Jbl8kXESLfaTKziNH66x+1cd48m8iMl7dh
yRz+l9SaGoYuRf80HwGMWU8Nrr7Ef+47s7NzGn//9v/bxegbmYy+iDl+82yi7/L0sPam4xgitkkK
eCC4EznlSL3ilPT+xd581XwypgGW0OFlsZwZLxfQPNVE1QT6dLQDycEyjAnmgDIbcUp8/0LGKzss
4niWy6V4QOHMlv66MiI1OR7tyhmoIFTUXOmc4bqV5jZteh9AaW3OqqSnE2KFGJsi+tojJxLHVEyX
lm2wrGnoxyl9Am3gsIQCAbPd7CBq0TWbVhZdL3OrZ0v3Y6gBOO4G5tlXbQF8If9g8Xj7/RBtxpSE
pBUiNt6UQjGpkZUDM/RokDe5Hhgjn+Hui3ehPv1x1WVLEm9si+EgLb03I2ts4Ubbj1ieFHMTbEQJ
n78uIbdqYDAJ1B0/7B8uu9dvCyNTQNZDg1efkQ6WhNffUjHnpqiVtI52PVrfbdvoj8oKvIfnhojt
NHR16jkDZTuOxgcrnfH6EbEW2TbybZMrL2Nwab58GK0M1RPiO9D6UHDyGXCFa6fAvvDNm2ilxsD9
G4Nzaq37EgXKyQvRZxWmCmMysyfkXeCppxu9y+kizunSr6mVsxwsOsXPz84hldtNAgFDxFdOO2kF
/6UhJj0akSLaldQ1y2uZNAiPlscr09gMdlOrRHXswQY3Po6r8UoOI62xJkBRcpbSOELUVfehs3ZD
dCkXUtdStYblml8PdBtOym41gNGxfVVOxC7uSqdAcdK3sGl0B2TKOW1pvVg1juw88MaqOm9TmK/o
X6sZU/ZUzxyg5/iI11esMALKDpuuiGqIPV0dy5bet96DKTLnZPFZZCKhedRVIhPfBnDANMU1fMFM
eqqlGQogJLrqp5GfHRC25cEuaVGiI/SCaG/3Kaeiop75t3Pt/Co+oZvSefGypa6pK961qCDC9wfd
cqAwKbxaDu6TGr30ELraeFONcx5dIV3MyvM0rPv2ukERmK/RGPJ2lyKv0ptyRuO2Vl0r6i0akfEm
1TEfhLZdpjcok5pvI8KYmQ5vIufvJlG61oWqxdKKGjK+Ziyv/CIfXT5J0A3zbYXVAfGGkVjn/QI7
oaMBk2YbQxIdt3aFL3tNH4TOFXmbNMLdfAKtj6KZ/yKpcgEy0cEsDvWYdNrtWMZcuk5ndi1PR0tU
+1FmNsZlMfSyvRGxBpU75XGJrjiv4twVkwOCBE2xdeh7RbTLGiuftpqrAuusbbCEyznkCSqg8yIF
d4bYObfg8w+HCLMrWRqjQGNXqoyellt1zbwbM86wPoINuoxIgkZ1JwoSgvEfSx6wIsJwcdJixd7w
XAfQs+fpw8hLqyGymcsfgVJg7Q9ohLg13bZy/OG1c3CFTR+t+3MLTmYdf4wZjeLOSgz5FAdRFEB8
bXBq/Hyt7EXHqy9uu8GBifdUgM5VNOcncSdGEaGLYFck7hSMFmp4W/IU1e7iSowyyX01mqVnbiZN
9zd2BXJvn2e1P0czRO89BdJcConQorZzSwfpuUiWTqyiPe9XCcefUeh04J+3P8fuaDJG9K6cc+kw
j/BJzRsTqMCp3pwhPuQ1zSuNSUM2WdxYCyCjuU08I4yvm6LmDxE6vZNtlRnEk8+iHr90o2NqwIEc
maY3bklg64UcM3FnJ0lhrTpwfNN3V2OSscFBYljXk6joAkcTtbHJ+zc4OfsxYwCg0xHtCp4Vi2kO
WnHsmc4nCvO0RbdCHhqyjgwELKSlIEDJtWIJl7C/VUO3fspMpEV00GaXlgQS2GOu6yOtNjrkrUuD
bO7I2/654/93TvrBnJRK0aC6+c9z0ofvKi+L9vcx6a/f+TUmdcRflmMulSCaIOabi5Hv/zx+EKTg
itJespEuLRPUf8akkEw5ZxO/ClMZ98dvGgp0FRT27PAM63Dlcar8kzHp61KOUza4eZpry6iUMeny
73+ril3Rd3MMAXPvUlT5OTwQn4zgj/xHrwsEPI4UwvS33AXKSr/k5VWCrq8NE5HuvksKrLKkHiAv
HSHoFVQqV4SbcGyba7bAkoHc59++j3+Zpi7f14vqZLk4Y2haUdw2juCvPiJuOHIkUtfbh5ZHheoo
qEn9SMxqLnVILwLWBLlXlec3RWyum3mKv48ard6NrWwTkOEyouHYsmt7N1uZDEKPBN9Fl8R/MZhN
MmA37aSwvxPZcNE1TnCT29mw/n98CAo6jw6MThX5GmmjK6Re5FJ5+3pGbTFapFXlWm4dYmeY7msT
xmMgUgatWo57Xej0DoEvYxsoSQYjzsMjVLbgYFou2Em9R//tLZb53k1BIRBWvXV79PR53JFWjXMZ
1e1iUH//M7wqgRks02+kVBTL0cGxXx/AGsvsOrY9b890C8IA/AJ/pEKCBf2RLPXV8ffnlVzUBfg7
wRK97hZLZpuoXbjSM1hlenZD2259VC0UDegaHx2+Xr1Ez9dbPLfW0sKl3bI8gb+9RIZoiiInpHvf
hzGgXcNgzNghZ/vj+8eQngnbQqii2/iqbeUplots0Ny9oquzo9f5ozK9eJ827t37F3qWKf5ez/NN
MYrVWZiWdeHNopCEHGMGnkGGELA6ZgeyBlg3ZuYTX9yUm0AuRITvvyzb9AZln3sOkTIluwbaRAQA
/owRTn2tsA/Hvt1D8ahETIHVC3Peh0sXv8yADsQ8m/fUwAUhSgRFaT5qJ+ZZz/SQsQK0KVwj3jeU
z58Ge44/6Ff8PAe9+JRglpZeANSvxd4nnZffWkCtwiST8Bak6ISbhCU2+jBoDlqt0m0JF86Hyfdj
zJS2loyofB7eZJ/lSQdsqGrhkSh1qtJ4WMZdZKXT/v0kjDQ+SW+yvjjU+J9kbW+IATZuhZfXmU/2
k6DqCbI7Q09JUJuBsLQ90oAoLIx1gf5gl4ZbkfThF5azdG+3UlLLGXLPJAqlmu1FqLgCY2OGdrzX
Cm+CcRPnG5RiYteYpXunApkcqN3zdSHqCJFlGHyFj2+vUKyHB6ua+8sqE0Pt97NjnWONyZBe2XKD
txH6oUXupN3ZZbZqRVjuU1WmDy0YU5iYTEvzSbuUXjV9IyakYRwagY5PW3MnAytBkmFHxgpoib3W
nNm6lpGp31GX5p+cMEp/VCLimJHq3gQuU0WU40O5COyKaHx03AIIbm6o/eKQO2CnGc/n2rMvbULk
1q0bF57P1Iy0kLao/yYuRT7Ry9loI/E9UZB+11LNvWCcrqHGj8ON5qgjSj3+alvUlPfeYey14lQG
+GiMERAqRBul+ZpT7PQqOV/u57oEEb+i5aH5CFgbOHzmZxkxrbPGSD+EaZ6fWwFoYS1LW6pCIhlO
ogNj6099BHOG/WWV5AMY5dJzDx0hbk8qsJurhPtUHIhYIuKH2Lu71NoWUcUT0TMcZfRvPpV427aA
TbW1WY2gPwE5q/tiarpVmY4DX81IbPVYhvth6gjcM6+NALwXa1t/aIFS+xMSJ9dXkfHNhH65Vrao
rifFNBRn30qDhLLGWohPJEiVD4KJklvXj5WxzKBDy6ILOIa3RUIUbmh/icZJ30dtq98EYsYerGzi
mtIngyn2eoDUxHQQVUhL4MnWVEqcO2M3HAsJZKfs5xEXJ0jojjGxD5Ik8B1Pi1iiumXqXCQrKynH
M83FW5o2I4QSzQ0+a1U08cfQHI2M1CIskCQ1YP91z8PVI+dgG0q3zLJt4iPBdq2JtzF2qmm0MzmX
5TnSex0upJzQrDT6dUf2g+sXJFEavm4k1eVc6nxDohH12TQJ6xAVY7YXZgxoq+R1sbWp1HEi1oyP
u40xoEZn1sfBp40C9AVJ8VX1VviYBKL7tnQwHs1eDcfcdftD2nstwJLKOleoKDBSpcEKOmF/6ATv
lzalMHUyxCVkVyXoAQ4FSMUl8w77KSP9kIwmbR7vrV4vtqZuRAeMkxBZMjCX6D0C3zO7eCfsujiP
x6WtRkadL0v+L/KNlBAwCNlHrwJgYpfdtNNsGHr1gv4JElDJePSG8qRPIbagiqJg7qELqYX9U5Gr
uo5Ddo5nGKWhd9DZe7BQfGJ1fOYLQr5J10aEjWMG4Ptp9gbrkp61fppive7W2MvgQelVCTV6AXB5
RL/tpyRRXyMHz5ldxg4gyLY4L6RDdp2+YNjLKroESEV1srCPiKDRUcl60LyCbMRc2An8cAwI05ss
tIDwLcTOVKeFETO8vyKzdSIEDpwYND6IRgtrrmwbmM2xbL49x65kCZKeRPEhcbnOF3ZGuOeMA2E/
TWZ1MiPYvs7CESNDm/YI7mkgmmUBxk+BZwJkGl16C7Jc0iraPMOqLGmFmOGqAKqNNS+wXi9rPtFl
gCOlEKNAjfD0Xd+3fCTNxmPKyW1G2Q77dGN6kbwUC9+aXJp4x6QYyiVynZXnQHWnVgErFdieTx2p
8FfzvArQ3T+ogfuHGFTfxkQ5dkymDMortY2xE3pe70A6YuBR4DwnLhCttYydl2hpTs1yiuQXuM1Q
XyFXtTdAg/kpDTu4c0a9Vk4kHumJnzXoTnZOX5ew4xfABvWieSZHHUYMi4JQnXnqMaxvq6geD3kK
SrbPkmhbkqW1KPfuRKDRSWvb2JfpIDdOrJNrWni9n0ZYbxUU5WjH7XfSr8py6+icc2rd8zTLlkZF
0U1+C59nrUxDBecehnqiMsepQSboGlZ0Gn8a155rmP8eWD84sBqcIumA/ucD69X3omh4hJ6K+On3
U+uvX/zn1Gr9xQQP/gsyXOpnfvrfU6ur/8WREf2wgalgOc/+dmo1/uIfLSEXmNOQ5kt0v/8o/0nZ
oKhkhAwt1LMXpscfiHuN57DvF8Ubh1WTd1Y36GsK5isvi7csN5mWVvq0RzGVTlghy1isMYSbJwMc
gbfxjARdV55jcNoOrV3jy2wUST5LRtd2rtVA8ZDp2pK+1+LbixAys/vz6qyV97Xq24DoOBC2+ST0
tRV3o/BncqkpE7WGnFkx4Wq0MwNBmNmQW+bMICF8g64g9t4kmuH5G+WDAhR7JPcpOtG80umdzvN9
YGhm7Ftg7TbKowAhZCuvb8MUn9keyBpTUoELl7AnOpg0Skt8vCXt74F1F4x83o0wZ6NiH5PT8F0T
Ivw6zFp8MfI7j3Iia5bMOM86j5Al0pp2gB/6jkkCF0q8kDQDbZBXYMizs970ksu4xG3bD422E3hu
V4FOtKZfciLfuEOA4M8BYreS3JTVOOKN1xQLT5bnWKC9KgD2mknzntmeuRKak3IJto5jgR1pU3AI
36NjCzegej3fii1xJE81v2o1097CSMivOf2V2C5cdQlz1TJoCaTFkVK9WiUugcrpEDlbxpvEYio3
vygcfLObybGHyFdpRaRiIam2Hac9JwvwET1leyuahoxOV9FYA46QoMzLOzfdFaxuD+gjDILyTJeO
HwI+fM9BcGGh+l1Ppp6u6PDMF1L2zY1DaESyITFDHpEl6j8agtA2Vi4IXbzKvQzpFVsRQaD6lYXc
oiSfwzBPgkSCz2KqwnuVm+Nl3yQSgJy9QYzcriTTMt+J2nxnUoEcESmxBlZJcS311rpILeNTPFj2
OqUaIY+xm7YFRfst7rt6Y2sy3w96ThSoaFdpmiQ3oMr1y05rnHUwWsMhtMtdmoCPz2F/r6IOGEmA
1nbJ2SqDfeIFctvZOfmkw/BVBJ62LdFI0nxsM8HMmmYj8aT1AUx47s+ZZ3LikmQhm4a1tgt5XfK0
rZDqn1FKRYuRnuI+ah5pSNJkHBEtR5jxfDm5/JVAiFZhF2LHxNZyzPpIe0QOER6qLKpvZFZVF5OF
kMpxm3qdoJ7mXEToTWap6GT2Nc8Njy0qNXsydojwUY7iFEPXZQXpqrI7uWHwNN5MQ7ug4mKrDHc2
+JVQ3DPiHONtQ3aXiRRTzJaNI3+Iwsi9GWzipSqKTc/tbg0jlcOtxH0uLXqwaSQehMWzsGEOHJ/Z
SneuWzcKok+jNVNwdUxEzC3A1kXMY8cT16ff7rmT8ckzK6KlsmQBzqrAjJg+ilKTj6NnFsmBMBbG
3lk5J3yaRIdEuGPrVv1tHzOlukW92rH9gZpOTOi1ELI/p2mr5mI996TdLmRFaBGETXpw6RtjZGXr
4jD8nGPB5pRBwhffj1YicTLh8OmbEW05mEVCAfn4LohSxM+4b1yYwWZL0MPUutZnXN5D+9X5GQbB
PfI6ethdWx4p1kxJoHPAOQ7aVpxrgH/DmODLSO9azENpZxNuWSMyoGdP5AUvlhg3/92pizZup492
aoosWmT/eac+fe+fvr3co3/+yq89+tl7R3uGlir9i2fY2z+dZbE01/5pJePDW3Kg6LhZkoGw+G1T
psuMbob9miUW0ByKlz/YlLG4vuy04g50lsvQAWOLx5mw9OV+64NFrTX2haoIuw4a53/YO5PlyJG0
u76KXgBlcMAxmcm0AGIORnDOJHMDI5mZAByTYx6eXiequ6QuyST1v9DuN6tNWpGZZATC/RvuPRfk
pXSOiy0MNMprQcxDWjbNZtb1CcpYI8JaNOPWXJNuy86z2A9W19zRRw3WG0aJnIjBok3PzTzaMrJ0
MzuboZXLN3uU41ufA03ok4XPi0ZvE+HFG/E69IpQFZdYG0LHF/E0QJ9+r8Z4vF9ZVc7AMyuusXxt
+Zw1JHHvslLmB4/Wmdo+Byjj6aXfu2w961Cnas4J5WJ9BKQFBKZcuH526exPySGQYh02aN5hIQ2E
gIfFkuc/G5aj91nijGU4IeO/j2GfYhAiz8XcEIGyENo7Z7l3rJdWkhophlnvOwAOJqxc1NMnRGEL
+c1OsxyxBzhqU5bLbJx8fkDW9vEKwaluIJo/Wr6uHwOpkqdV5eN9U0wsv7yi3yCA8JMoJjRqj3HQ
O9xurCaC4US+CsshOJ7+kFcbyEbIaC92br1ivyXsXW+mfxjwYuFkw76MrcT29r6DwYlxOQoyc4Oo
v63MKL85++h4bi4/PL3GUXaihnakkyYlHom6r6pyoMaFUczfO11IVNwcbKT42QwngBxlMemReTPK
AH07ybZBSCoHNZr2NTH2A1sKXL/AHlR8H4vF2I0xwOeJKgRpIC/mAIbnDvPCmG6SxoTyczC7ScTA
xtIi3jSyG28PDpxSErGddWfMCooOKcaAUE99PwzavBLQoHq7xd3YjdMKFWuypk68JXFqWev7nBVL
1f7sp6YviXfFtVDEj/954P1bB55gA/1/O/AuWVX96ur+72feP77rn2eeT4yfT92PBeBPNOC/JPwF
3h839qXp+n/6Cv+2TQv+IP+OSa9EX40M0mP/9Jfp0CYXMKBTQSHJquC2aPuPHIH/+xnIisk3mSiz
o7PpTv6EFPzLGWhjui97WZnnyjTqtKG9lq6xgT8ek7ckZr3NpQ2IdbFH3e6IEBVENune/jXPBaTx
kpkwnq2lu4CkZV1Fqw4NZ14LKYmNRqm04Vn9THwreS1nGNlZ4jrfR3DnF0KK+od1IoFnl9XKIdAO
ltEFR7KU0ejOgd4bKs0Pba+qs6dgBwOLeyzYiHwaE4k1Z5xdM5lSrtXfjYpIo1c7jwfvrlubFUp+
4U4DFJbSHn6qP42QVjfjM6MQIolity6s1Na8WzZ2a9qg4uzhHVzThG9rIPvuktsZ1OemLT29y3lv
nzkTSzeyLZBiW13E2atIF7zMeMnWqM0UVgWyGiGSt3Xz7MrBOnZen+6tWf0s0LhtMy+7Zfc1mQpH
LDJ7ZWUvC0DhB1fhBjzwJfaFYX1cElUGFpkqp+fzDsJk2wvjY87lHPomI1sI9B6iC+KUtg17HfoC
Px03iP4bZ7si2XwSZuFcxgBvl+gHTxyHIGhQ0K5B/I120HvWnhO/tP1i+Ucgh7axUZ12CoDXEpWD
18bqbYTYuzVsiyx1CB68BnrkFJurkxvUxbnXHqbSoWSHwJqDnorkrencD33iR0aiU0Yt7vrUVInM
zH2c4HTKBdlNfYvy2uonpm9EIG8QYo9pJONG7fwljg+yLq03vdow7NfOWF+Cwitk2CeTlx2kYfrF
t4yLoHpNfK5zczugV5mN7UQuVNftrUEtZncEzF2VYcm0PRMfSQdWmHeuoNp3CpzyHVdyo+V1BVPE
/C5mVwp27YgP5Iki2iXXV4J8ymu67Ow2nZJcXFHqMjdFv9P5YbHeuuDOsYjuWmPq6NnXYWV4LznX
PEbvYzK0FxoLFa7TGnpZfZXNiufeyfew3Znp5dWuQuX1ahjp4wyeJmz5Z3bJOrPDHpd3YU5kVntZ
vIvH5RlnSndsyLrYkn2j7prSMI/akfmujxvrFBhoJ3KkYduOaycs5ZydJLLs3eTXpBIVy3o0md/z
BhXWa7BY7Kx9MsFE4oUq7Y1I9mrc1ZXX9yfiRdURhdNnizLn1GYyOTe4fDbrWppb0on2WNGijjXL
Tq6a18cgcKw0qihpjMBgSabSKEnTX87avHkzDsYAJw9oWhNiumwJaTKlz9h1WBJGrDNJtMQ97mH+
P/eZwdaCCUiIZSeOZKvEAz+9OitnofqKue2PmKWHXzC4l42f2rw4fNgOjR4BRCI2ITua+MymgUzl
PDd28ZT72d0qYjRegxkxM3zJ3H5fmx0dXDI9dQFQ75UccN9cYBTw6iduGvmjfO2aZu8v80URnEYG
xzDvWl302zFeuzCJ5TcX9Fg4VWW3EWXxq5BA9K1qcmFmpsNzZlQXvxEiCnomDcSrcAhm/kVqgHaq
nHFl+YEI0UzIR5MhyLac2wqj4TjxbOlOVLwf7h4NURcZaTAc/Lb4WkEuhAjmgpPLcXlihIsSLLbV
NQ16BTDbTjd8KsRjkjaPo2Kr5PNLrXV1nUmJ/yhup1k+xB6Vi2LxoLUlnzKrcU+17tOINwx50KwD
QGTpm2l0tFXW/JteXxwSjy1Ol7H1IxxkoaKJgxNMGHvbcaw/9vZEE7i6wTFX3lPsto9YSs0dx4RP
ZLcxeVGXu/13zpVhY41ePIba7tVVWQMB6n3e703eqJ1ZNwPuMCd9suc5uLSziVPY6NnDlu+EW1gR
9jaQaiUjBbAUs9JeyGD6iaRvThcgUdCP1Y6Ru82PV8uPVGa0pCm3Q8MKJBfkaav+pQAyuLPKNX6e
8umiWY5Gs+jVKxbxV4eYmLAwxo9uDd7chKS2wXF5jgdNWmVBVpw17bqpPdau2jOQI7uZuM2rJZJm
P/ntV0XS9JYA+e5g9taLjr2cBzjHFVSmxXh2msm8psJ+GgJ9V3TpNze3yOcgtses5RJy0jIgCX7I
YMLGKJ0ov52l2vAf/M7ed5man2beOhhqY0L+mbv6P/I4EW+F47uMoj0+aoZkJeiNF7hjW4ATDCes
fueMjXVuCQQMm1FnWFCDOo3ypfD3YN7WY1r3h16r05jF+R6OfBYlgaGx/Rk7LjMm/3EAjQsYGMW6
HOSXNHi/iHsw/OvCkvsxLW9RB17bXMhSM6JlGustOZTpp55dGU3WcDdnDXfCVLwKOR4q0vCCceVi
VQEczrZ/HvEUADMqv0Ymhgwk3hSzt+3I74MJt84j6XjZeVwIdYHJtZNM16wocZz1OhM8QUpN3OjN
gKLx7GROslsMewm7IbHf43rQT2iY8opBHzb7rZ9zMo2lXT0kxgjwrG6p8HvuNU0q62GpaVCEEHpX
DXq4s0gNwTFtIQQcIIfEtvGaGtPteiaKqGbnYfjOdQKT/Y1NbXVvJnqcN3IpWNmGy6qGp0oZ/jHo
8vVEw/cqZ1N/MjUxkkNcsvbaOd5kd6HN7hqBgKzJdeGetbZjH3yVxvggUg8EnZz6p86pHqbKMBBj
Go/lkg73kLC/d2R274bZrU8EWH73O1m80IqdmGb0W0wAIynwRfOD41UeJmB0H2oV7RamQHu0Z8Pa
qnpM9y5zoND3NePCXPLLduN7kNC8VqZvXBKc/98gyE5M3jr/NxMrEpho6kIW4cVH7XvLszcZmLIH
/93OHR2RPut9o1HJNkbsmhEEVfVC9IqJNxkjQuARf27bcHVnODDTjjdMhQQHEvuAl5TPNT9ewpZl
W6qfus0/F9PwnoKgGr/bHT01rtYrzFkHriBXtqe0AEeXtTJFYNrKUJttcYYlVxOFMUhqhCq5CKs4
sMjMIyKciA0YgvoJo3FDIJOfDo+kdPqH1XOb7wYSpLpf5pcR6OxOBFmQRQGLtDsyan82uf/F6VwA
Q3YD2vV4eM2UOLuVHex1AFDTAZiwhS/KBYFQddNbJIikjoWU2aiVhWvZxtluOc2dEt0aFn233DHZ
DA5TLWby95qvIilFNMxFJh60HsUzB2QHfGGwCz90+ykt9rJK8CjT2HN5dUb13mADPCfu4uxQgWXf
bshMZBN+4d+ogYv9XKa2+ESc7H7KrCKFcu2TIIzZBBtYULZoyHPm0ByWK241CuDx5A2rQQwIyEDb
uo9pVJhPTEyZ4xNJR5uSygNiazYmaVTGAo3/ucVvvMvLMXkODApRcaHQikpCgtpgPcLw+4klzN2z
qP5EkNyEJf6z7cBKHrN3bTFodYKQi3LPO3dylOxDkjX1pqhrRRbQ8GPsJajRVQ9hRbI1KxBIom3c
cAfmNWnUFWEeMbsJuBHFwca4G6atArNoTtu4ta8qVTa2e7fdF9r1z1laguXo8W/lXgC2Id0VY9M+
teko96b4HIqUogl/8VaV8Ssq7jIsGmsTG9IGF6z1pnNalvcqPrXuUm29pjisFc9eCQM3xKgmotqo
NED1cYNfv+FIYZKMumoMuwYw25qnP6agv3Mp8nemz8tM8tUrdLp6S04B492sPE8MYzdK+EApZspD
WBHsLBJPcy8W9bGu5VOAWXtPSuFXUQ2vuNSJQHbXx76kV7F6h3wNuCJERfYbLZc0tLXTXox2Hgls
MaxvmNi6sGfJ8Tr3HYJkS3HdLQZaCYFoxEYao1IMiqGlkCDgNniFrgxhAO5BlNVx9jNvBQscbwUi
y5PO/DlcTEm09OzHr54o7uC6ymsrQU0PTfWbApg1c9pthVrrKDVyi7d0BB3Spbu1GMrXVqpsU8gh
2YETD7ZSUvBYje+g/FDFBd2AFS7A0HdoBpur68efZtcmmyCfARBO+fzYLEzpg84VEeAmKh8BJZKl
07Wal+FqmTWbj2aK1q69aZDN5Qqi9GQI3wR8WtuRN44YWgNvusNF+bOm5yDH9N3y149Eu3tPdMMd
re7Ci5HjVF+PsLLGLZSHfZH+NvxmCIXbmXeiU/qAtvOhyWyiYlOOyLTxI8zA5k5rWlzgFPaeVHD0
MyzYbKXOrBC5RJUJU9p/JcHEDu1s/Zi94Sseks+6znl+avtx6C9eHb+iP2FgP1fJD8MgQm0gm4eQ
mDVihnW3Bv4b0zKWegGbEi7IkGBk4rGJ3gmNyhR3UupHNVGhGZ0yo35YCS7NCbADpltPlGjGA6md
o88MaV65FlTMr8tt0GDl1eluQTV7ZOft/lja9JedQ4i042kJU5ttYzhJ2NpM9Mv3olZlvc0yUV65
tiQEitqGpNXVUJhJQK8ep97qD6MxNzfodb5XmZG0kbaIj0MKhCTWmgTYC8wENDq6eZ0Gv8A4kI5H
KusckHxa7WVQscFf1uQMrszdteztl3ZlZlYH92xA1EOVGeK3k3XDeU0z90TYcHuwmFyeBuJtd84k
2xdZQVj1W+uDPl5d8krS5CfmPdjRkcyfOrmzUcBHA0SoCxYMUmjXed7bNVh5NdIxjWSZ73pcQps2
Q4hgVzAUKltuEjgcIMfxv2Vdn2yYbxjYxUwixwdwPVrZW4vx3b0LdufgFcsnmc9BWFoeEJyCV4zC
9lINRXVo1XJ02hEMyDRewVlQWnQpYJc8+AGoNNs0vgdHpUyB3GinohRq183EfmzbBSCN+ewk7kzJ
R+e/kxa5fP1swaLFE5CSVX2kdjx6N7VSUZTjjuPKQfVYLLz1TrUtgMgrqJk0VP7ToAy5px1m6mLP
6n3MEdMSOmfmF65rbqKJjuG6dMG5YiUZ6lwRKRh7TjjkZWRgIWH0bTVwxLubGqZA45hLhIGtVmHe
d+a5z5v+1NX272YdLgsbw/DWX1hrdhWc7tuZ7LwH1fI21jnRbkGOUrIoJgRfhghR4fSbHD7SeZLq
IbOAheR1eUlc71vtB92eGruJZjRgt9XfrhLmPpmYeRQ9ijHtpMsty5a/ChAKIJH+11pryBz9ZcEP
E7ZLjGPEhrHT0GtZdhUhQa7CqU/59UjKcu0ugtXDqeyY8SGtC/hKuXYoXJbTxCc1Gm75tmyWOCMd
0ZLEPX6OnvrMPOfoy+ZhhmR0zBiJb2gjzxzR33Q8Vjs5zFvaLZ5kXDNRP3bAdtGTXpmgW3t/nhil
rFy8srehIImnRRlHXw3bdXTzqGngl9PsrNX3RhqMTqZp8ncWng3OzidrSRZ+o7Hf5u5E9+VPMEFp
CXvDDNcVGRdTgY2Is+mUEhkbOrL6rPo6eFSJwRvpO/tmatINBI/1FYfyg7cG7B+0sBjom7u+c7xQ
tq1yI4plg4REbwlpctRLGae/fNFcu9U65777gcQCl8lHL8r90Pu/23HRtLosHSvBprsrg02jqkgo
rTZrM/7WfZtHhZH/SBsj3TY3K82NaZ5b6OeK1Wdesqog2VQV84BUrJQusNFVrR7alAM66obWncHm
SO+e5DDrZFDXazA1BfyskcZ8bJaWL+ImByBFkLCpm22Faq/dpL0XTo171kSaQ/OPXDWzOZnzYtgx
ycHRXgwO6xXhseIVSzMQE7C2ewl5OwhRBLTHrGgwFHGq9SFevNZhwJ42OA5mqvL+xQCp3O1KH3rK
rjXyqY1sLGv12aVPWDg+rAFivwxEQwwlr5ETa+YO5A2adwPS7M8un728B7AfdEwtwv8vM/v9r/r6
Uf7q/utNp/RFccE5l/b/7e9/7P7x5+RXfcuN+tsfyEdgcfg4/GqXp1/dUPCt/EX//Mp/93/+l1//
3jTe89kE/p/XjxdsLR/V/zKL//N7/to/mrA/LTJ2A3gQJrQ/1oH/dLagyPkDHqgJde+GT2a5+D/X
kbBE4VcjEXIRvEn3Js7/axYv/7DBdsCTtkwIELhi/iOzeHlz1vyr8YPNJhtJ9koIkVAw0bz9fR2p
OR+tOF5IqqPOEHxkSq4hjMBOhDA7XxCC5nbFgZcQ0HZDbl0SC15zwVv6s4uZAoWQvhGkwB9DFpeu
DWdd3Xnu10pc9BZ/hC9pCPRyV1PdFN+zVTZ3dbeaP5WdzORWD/k8hJg5vGVDjzra+8xw61fmhB7z
7CYYxxMNSTtdWo3GJMV1CC+e+5gZsEt2O+7ESAwx2s/FuDMHMrFDGG8E2KtqtTZ8Rn+MgwVSipvz
KMfZXKJFEQmANZwP4QIpbRf4rLS28VRxtEs3zS4FvtXjUAzewWiH9jjWpeIjlFXz49gYe0sNKKGt
4PtExu8+NYqewj2pbz8VHfr32enQSA820wPgX2kgcNvd2mQhuGIB9m4GVNSU+bivkf3BlqZ15Abo
otWIORNC3nleZXMdBLdS5pxII+geOj0p9zwBOP3iFSFyFGp+3L6srl6PoLo6Q569Nplz5Mgi1BJF
h963vk6LrTVb04XsviKTxa1mEAI5LUOecoRRL9O0tw8KtCgOcEZpehy880qJSMcVIQkW1rwlo35Q
VApB0sJGOoqSgdd4BolDQgteOoHN/k9zqudptLMOMcq2JZ66Du4f7Ykx/wwqT6vfAZ3q74Vs8pvy
rOqcEtoWfd/O7bObixj/qvemJ4hO5J4G492U5PnJZWTCC9XmcUpdPqhjRu1mb9sifwQU227NjIFn
nObT/U3IF97Y2TyWFK+bRSPGAiAoTr7K622SmCySsyzf3wxJItPzU+8OkpBio7A22U1pj3i/T06+
33sykjavdmQpP4bqZHLrFfbiHMvZbHdrsHYftaWLL6tvhL0L8s6l1my4PXo/9mmxetUyJ0Zoc+ps
xhzSToqTKmnvD7IafqRKjn201tJ5MHgFHYZfOvmRtNI8J0qWO5ZNxp5NPssK/rlL4doaHbKYH6u6
F7dexVf3UsQex7x/29FjkDjf5oRc9VZHtZ+71XGcTOeakUtBl9QX8g6j9Hqq4pW7WpkwZof0g5+R
HYjJ4GsokqubdsSlDNK9A50DqXDO4x9pmwY7aITjnrJTbvMG2dkgPP2KgfvqVJ7zeHuy2T135sYz
bRYbjbisiqubaM8+8ukXd35GZc4roM3ftVjM+9rJk7dEZ6CvGgktbQQX3yE9CpfMTfZKjfkedE4c
MnojV4Z0lL122+A5kYaDxcS37shQ/7Za5n1lK9ZGDITu8nV07hg/GgdiMSaMJOSuhgpTAONB23ov
nYVx+ABXMQmnwrSf0H4MWwEz7bfh+bTvPa/GLl9VfyTt5gv5ZMBeLSbmxBgWFHn56MpnbU9zyuRp
rL+kvyQvDBcSMyTnxPmkWyZqlnUQf4c2jtD1gLtBCA1ZwBdETDBIy2dWOj4BDVt4ffPOrhL/MDsu
zg6Cxf1wIJRr1zuJ4EEf+uwsgnR4QWlO5cLr89LNzSOPNUMma7kLCM2MnDwODgZplTgD7cY7+a0B
KS2Qhf9zdqv0ISj8jOS5uvqJ/DjYFCbEw1BjfXW3Sy1N+mxBkrl6QmrsozphvJjzdD8Lg+yuUEyL
xWTSjlExU6uZCrDr7LDB8byGyBTQJWE9mPaPukjIRkoHFraTQPmBNN15h+wfYAXX61M9M+2SXjt9
p2mvCIZR9cUqdA5WxZu/jLlijmzZ/e+ERjDKnWbd1kXaYeS37DeLhcn9KrLgfiT6/GGpnHonCna2
FoX/mUwZ89kTBBRFBB7lza5GO7Lt6sb8wN7dbuQ81E/A7UnAWqaUFSuu81CKPvlNN2AeqrHy3m2r
X43NyqO1XTlyohSBhhsSezttKpT3R39ihOH5o3uxGiTrfCLtncTq9Zo0gT77k5Oe6qDVD42gIegb
c+SVDdLlV7YwdnaYoisI83G66cylwN8umI/EM7hJIUbruLbLMkQY33+huUVIiAYXDbtVX1g74B2x
m/YOfub0WHjGdljy4NKwqspC1jNpTDCtkV9SU2CSsBr1o+hGknu7Ql887bO+m0THsM5NgycZzLTJ
fj8f6znOZEhEO5GuhDHft6POv5dEpn1P/Kp9oF2Mv+k8zs7DDM4vnfz1VSAf2qZmrfYL5eM2xhdI
AnQFClHy29bR3Ftmf6yKdWQ34w2vGOPMJcxkh2Imo510HUnKspmaD03n0QZ5flyfqslg/lbm03J2
1FLmJCqgAfZrafM69tObnOn7nJHFFIsYtrTsVtaTyIT7ZfH3G1EdV9kDTK2JatoMvi+rwzZErlz0
fmVCbeiSLtu5We7eeZnWL7E3sk41oK7k7NP8TG78ab4bmrrddZrU+v+0ff+bxbFj/j+kKl2X8Z/W
2d9E9OLP7/tLrALr2pQ3/Qohj84//N1/EbLFH65EcMCk5H9Uxjc14F9qefMPdLVI9QILQ6nrOf5/
pBJGAfP3ShjwDN45QdqGizIPVBa/278K89BLNE6uu/xYqnq9eAkZ8AR80ziiocck3KfmoW8c3CzA
mZnSCIKwZThiRwP9WS+vK7JjprVJR1HHzAH7ZyAWKBZ5jKWYNTf+vcWArKPzdrXCTmXDeo4zb0EJ
3mlsLRCfL4HHOXVz+MXhkso5v47o9H55ygeL0mTZumtThOqhQgD2BAfYi1pF2rM/TdAnbpn12k6x
CoNSOtXOfPOVVsSW82M6ILemSn/YZABw9SOSrwb4Ewt0SqYhqWTgfCjQZg/tsyC7Cj0dI0jBABWk
388xwUq5mwKP0a85xkm2LYdkbpnDpIbznuJXrNFSM5NOz3WPh9wOJwa+00NjeUNKe4AY8LpidfPx
iy4ieZoS0wUolJeNDLOkJCyI6qU3kU2btnMU8vaViUgD721Gxl7t2e2DTzJyCiZ3uV2O1B1IeAXH
le2TJofB6IbDd2OsuqDGk89yXZL70VvqbY2CHgmFtzQ6pFDy36hve4ORwURtWzXefnDXTc+fbqgX
gqlVM149ZqpdlJuJfaACEwypibScYnL+2uIRdmexL9vSvEDrghsS7HQ7+gorkMswhpFZIxsuB2C+
PDDaMwmCQQBvLEH8OLrL/MqkJ38zU2SOXlGlkQ1nGeN57vwyqlk9QRcgAzKYm02FQ2GXViI79n5g
vysMBjRlKbE6Xlsds6DqTzImb0eI4iklDepxnDHjA1ZMvIjgLKwVk8t0rMK3vrx4TALa0AiC7tO5
Zd2XeeptZtZIxzzBbmdOfXkG0NZtOR1RCaxZwbjYrcLGEOk+4ZL6cpP8Zs2NW/Uwwm7+SEZmU0zI
FvMaLP6t/lXCOFWpy3ctlM2PbYeQY2qa9ZttFS/K0Na76yY6iSyZf2Uo4r+5aBk3ktSZHfMueTOQ
jqg45vLY2tOvmCrsY2W9vg3QkS/hmCb9BzvwrVrpqEQ6yTDX03mUeMkKAtN29rgSgOWSuHNoIZ8c
oT27l7j2xPtsDf5VeNXETHPqj4HCzE/sSsAIvO5eOnDu9/bkYOS1S/s8QSy/Usgh/Eq080hQlbiS
86jemipV77yjxX6eB/s81GtxGKpKX/NVFl866d04itvEO2WtvT40Tj8y9cenAg5ZjGGsfY+RWw/Z
xDDQlRj2nF38pbUfg9V0abf5SByKuY3Rt/hZdvOH2PcDW7u7sbWz7zB7iHy3l8m86HzMLn2aNy8D
AVrPWebqk50ToGjMWfDOyl99a0e3P/dOHRhb1BzqZK7eau1EmZYPADLjoybact+vZgIEKvB3bTM6
v52RoD5wBMv3WWGDZFt/rHJdHnGyXuBcVxuSMs1w+lPjVSVHi1Joceim48BmciuHn0M1waTJq+Jg
glYLK4d1ghAdvreswqOSmvNmnd3mU8fOcDabKdsVkkA0t5LTo6rZy6S5vxzqdrAfYUAubwPZmV/g
6sdHXpD4fgY79B2ZiohGOZUbPif9pi5ndZiIGthrqVxWgkOdv+oMmg9vO58WY2p2gZfrn7aBLIem
l757jk17O7vzrdFs+wdPgONjfb+gyrWIDPHZNf1erRSdkQmcn0eZST8buRc95+OFgNkHzTL9atVW
8mb5fP5XJ2h2s73AuzHxf16oQcxL0OfBFfuB9bjM48BF0S3EBdSCUMlivi+aQWO55YMKizTBIYUK
ghpxolzLYD6ddM3MHUMvMaCDXV2Ghl2mZ3PUIAk4Gy6EG6uR4tldUIBFZm/E1MLu8pWqaWaZYvht
xkRWqUO3dM0ncjqUZyo/cZdAtmxq64dip3QsOgeUoMyyF9Gq7inxeu9qsbAOjQEGGT1T3rx21RCg
h/DWy8jk9ENT+3OjiempyGpW3nx6vLtqmrC6s5ZeIohUZG1WznQyknLcx50Yrxht7ZNVWDe4c9N8
m8iQfJgdBuSLhCtkM3p45GbT724w1J9+X3m/F8hSqIF6NOGQy3+ynlNbYOQsm0nUnEj1Oy9z52w8
gefJwNqbR4HRMcoWOVYSs8PRpwkmLMDoE2IQuSuxMUUqm2/xUPXb2gPE7TtlhhXZVfnvSgK76oKx
+e4nletuccyUn3aS+PuqmePLIGL/PPoV4Xbz2h7TwKc7yklIXCzuN9bNfXHtpRncK7/sLrlY+u3g
d6gnaoN8xh6okZI5go7CY9UyVsN3YDVgqjTiB/RtBkLSzp6GR510/t1qBMsv02budEsl5bqmSE8Y
tPTGS5o67jsZYhw9mFoo5ztDVbdDWxNEiEVr25t+fY/Yz75miAw5lkg5zn2mPaGKHX/v9WyQeSam
jPzCwCD0Ac5ARBqi/4GLWO/MzP6QQ1dfjKRynn3UGiFoFPtu6gPJMbhY5AChbk3i6nJ7A8E822K/
YokdlyrbBKqxLgRhqmNiEanFMKV+qBPLfvX8ftzif0Ln0NQOFmzFlj2ADgZ4zoINnnUbo7Y1uQ9m
9+g5ifyi8S0YivV63QzTGDwLB9Vs1XTWzkxb8UKEcypZpmj5kMcNXitrnIPHIqm8PYzAOppM+87H
sMDbXkoTqS8aAunOp6C3/C1wseYXcaFWT1QiWom4b7wD6iwddVgToipeuge9FvohX3RzIPzMOsw2
7QxhP0Y0Yctb97Fove/UAtbLjC+Q+ETH9n77pTG8l6CBdnGu35ym8LaGCh4x8XZYImqzp+6Y/O5g
ceQloeoV6ZK6NY5wZjrSNNAUgAEAF/eV6bYklT6Lp5M1zCBpuN4Wdqw8mpJ5v8qdh5jadCcyLuvB
zaVCetl6amM3K/UHct3haidDw1ao/VaZbXk/omrWEZMfuee+q3YjAXissNgbGJnwDswd/XtPeDO3
gpe9U6C5yCEUio9mAUGkVYzMMg+skIZb5EenSETEkw0Fvta0aK3EOxB6Zk35Onbg6dlFPLltm4bT
ak9H11yA1+cNCr4CKiUPR+Cx919T1vO5tc9NjhXU4RTT5CoxPaWrnJ5Hs0hezbwuXqVFDShR1Eqg
AU1zr/M+OK+5S7WSOPHR/O/snUlz28i2rf/KiTdHBfpm8CYESZEURUmULEs1QciWjb7LRP/r75d0
+T1bVde+J+70DMoRrrAEEk0i995rfctrEFrHpM4gBq55g6GniPYkvjHKhJ2fHbIODTJ6MyPt2WIG
9Y7BSCy/WIRnywCvA+hUtLRW6x+jAbc7gAhxcDDh3ZONYt2gIJhPQYtKIchTbOtxOx2Salw2MRv/
5wUJSGa7j+BFxnVvpidAsgbf0j6UuWf8mdLoZwgI7qKN0PuuvNJ9Bnlg7mdoGquBvsS6xZu4aazl
VSQzcz3t3m+YdgfJ4BI9ZSToPJAv1V01XumWRrotybATJcJ1WhjlpsjiD1wWa9vPKGwZ4/Rrq2Bz
oxXp7WCn1o2kDWtIVHvT0PUrWqkFyVI+g/Ky4MSUI0KZktkZBoJmBR6uOiDrxMXX+1sIK/MBVc5t
MtvmkyXIJwj9qcZa6VZiawDWpk894YHNe2u91DMDKruEcE1g45Jm1susmRNTeVS7JfHT+Cq9W4xG
yptYAdfj9nvFk7nBEhU9Ejzj7hqCow+oO/QbrLgpGI7RDhdf8JqTSbpPGw/OvuyWEIyqE852j4On
7uJTRWgKvddsvgVNVawzv9ikC9ZRt21Ex6QcGfIPI51/gGMp8NaPNmpszSaqZGYjFlZv6sOfC8Mk
YraW9n66z0pJWadNHtqdBecPsRa5+2DrVfu5YS9V8crGoPrrg1Pf/u3gLjQkBeJmTBO8OzhWB+HO
S5Pu6RaJz0smKlqeRULSWZCff30oNep59z0tw6emUdWv/zdnWopVwJ2IPdsbjdlWG56RGaTNHNdf
fn2cvyW0ckJButk4wEzdN9z3nK68nmek2hhf+wZRBcRoe+/2ELuKKu3u6OzB5R2CBNnobJevjRdT
UY9LnNxqzGoorhGeVZtff6S/X2JlRbGx5iHcQdH/rvbvdXytUIZiUJW4nPUS4paVqeAiuwgAs+px
Ij5P/cB1NkT0LQ/zPxSG33k7ARf/crh6+vJJvMr85+nqtx/6q3kUOH9YBqjxHzPUvk9XdQavDjNX
18e4dGEDfvd6WgxXQTL7rkf76GLo/N5SsvV/p4WEiP7nJwiHqMOsErMpUw86nfa7YWph9Zo+R8lw
tMqFDMKbJYdHRhfSsttsro4kHdkzZRWg+4TdCPIvEuDz8dHxhYvBvIseitKPFnA2lnkjjMy9ZR/h
Hid4m1hTgOaGpiwYx5mWQEm9pP2zLcuSaC6vzdaDGfTbABTUyQQrzltDxCgah4WYREjqITJy69TF
pRNCL223+uCXd3muV3fdOPbngFB7hEdAbJ+wzYwHlRjSrybiGp6p1ki70hMNSK1fB+ci8cuzMDsq
+HzZS6K2ULl58Z3bOstZNwpxVvE1W/ZI7u0SddNGG63ukDdMFScytMLBxR1tJzbLdEpX4bFHhf7q
eWVLIHwdUVgs7nTXMgW6g6OffGzLvMdeXWfN2ooHcxsknvHgOW1ydiY32wy6jalV06vpKOKRKVEr
P/AywbXPABOtu81EMtStZnmsuj4PdWP6ROAl+kVryGkia0N6bNMqyxGGOvJPUtYYIbVcww9FnpUn
fxySrdYly4HwSMQtCTPjdTH4nqKnInXNIi29MwOZ7bQivkVFlW2xjeW4oxw0KfDUdjrRjscpqfpj
pRmkzRql6686gpwe6Kz32xy6b9ixI771kX/uZtbdG6/VxyMN9XnH2mm90uyrD4iZuwdCdQsgUmy1
NpXZoJgXCZ6qkpb2DeRVfdsanrYm9aW61zrdeuhmu3vB6Vd8nXnHPppDn65dBui3pXS0k5V6BOHo
3TPnqplD1r2Alr1fPlsiHbZsj6p1xa6MNlkO8lt3NAxaYnprRylv2aNDP546PMXWkLarjBuHgo0O
02fMPb0I2TthptAWiwCvCT3sxmY6dV9JABYrN2g7MiTKZVXqNRIyiPPIXu3XwRz860v8CSbF5mQL
Iw57wE6Mchfyu2Q8bSdDC6bNwPD02CwweYu48XeMYIovWRVnd3rDfivN4+U2p3RoiJSPtM9oIIGG
RbE0glU7uhguePP111XqeqxfSXIguhOSECGeIBcK5xn5of5RTNl0dINc3yS27G9Sr4EAUDftcC+0
eHlpC4bd7Lia6bohDfQxoM679WlnMnaPr4bBq+5SEpbO9BTMTe5YHdXCsKATMozKU5wqOLsJIWdr
V3ZevpJo8cdV6rsMebIsor1iiL0zM9xZ4fRha8gECZUEtUL5xDLSMBejQ1Xh7d0MfelsUq3Rb8AY
sWGkWdWEjOv8DXvL9raMy/hWJLa5dlvX+rNIC3a/PNvTRxklxJJOfj8/uG5uxSGB7tpmyYxkx3yy
PPTLQD+x1LwxCgetdYZtRbeP3C9iNJC/V3l50ihPnjyjohaGCBI1od22EStJSgG3lPVbATxRzTjL
6cZavJIpUe6koKVwRD/FgyQrOwPkGSE5iSciDoysDiFtt+YW3AaWY8zO0z3Gb+OjkFHVh2jRRNNu
C7cmGvbGQGmODXllxSU7hy2TrbgMwnicXT+m5UH++0OESG52P8Re2XTnzkr6AfcWqSbVYWlMLH9h
52OYatb2YObjg8im2P9sx+gNKsyZhT46H0oYwa238RvUzFut77vsbUYmY+Q0fg0heHGhHPrPPuB3
+wBuGbCS/73I6vRl/Nfhi5Bf5p/GSN9+7K+dgGf9QWCq6wWKePTX+/6vnYDn/MFkB6qqqfNa/nGY
ZBtoqdjz+YSzkhEOJuL/D5f8P9RMCfJDYDKe0v896gPm6593Bsi8KKMd4l7hRHmEv7zjkpqtqPAF
O2IXDBqNmEpYLIJQ9vNrAjqda/QeZBvHjmRyo6dJvx/SqrtPGm0oYdcY9LkERMRyRUVO2yDqSYzv
mcCYzRTDX4js9J6uko5wtSIoLWAIvUzaeIpzg3ITr070OJmV8+xWw2thzGHMr3oc2sgBtVIv91IE
jzWYl7CoaOauarcA7IYkSwIkyMD1gqioUJr7KHtQvK+6ptOfA2hphChqqXmuqjE/SIFUpi59erqq
ABtdRti4rKZTCZ9vbUBhOkeLqeGK1YKv0hQYDZraonIcSnpr8QA5Ad5ZzohqwG60jARCL7bMEDFy
oi7BOIDaPnH9U4Dwkp8ejYFFkpYCOCPDDGrokv1+QUUcYqzmB6UzShPLktLkumVQBh+HbGnjsCp8
/dmDEnzjNkMQOmZAs1/H6t2NErmX1nN0g4naCrPVvJVpF5BKWVs9C3YgMGKkKZKKUQJpFZnfK/p+
rL30vUXrrCPTceX2lnEUvgSANzpG8TTnBVLvIe6NZ1H6VBT5RJ+PGjyZbv2m0L4uyRiEk9VGhzyZ
kjetkATesbpdXT6fVJ+KO1tg5uPPvYkIuVpVaHNCz2WqsdVFX13BDB7w6zQLtnZOsvTpRRIYq8Zv
XWoeY9+Axr/qOyiDR/DzSUIYpJEvO94/wtomDtmbV9ai2JIZCA1MxnV+WOx6Pwi7Iw8yG/ptl8bm
c8NA0N0azexjtQH9t+u7knsBv9ch66Vcc3ScTlI66cb2sLCjISqeBKGsD0QGz89tk8ijj9HpMSNl
ZosBQLhrlmQLRmYfX0etnXzMZqy2FF3OtdZwsX0atTjCOicNBxxtYbawE3EWU1ZXTDMYAzktQitM
067ybi4vSzXOV74tg6uiMK2vo4uJlMlMWdZwBEk8W8dmlubbINO75JQXNb8r6IsGMCMmIxP1Fz0U
sgpF7WWbLs7lOSqD+SZdxjy0FApr6fTopnRJSSYrefSvjC4wtqJIrKeiB6RV+gQHrHJkGAVdpbT0
r3JDlw9dbT87XYEVBCIXdJA5C+ehVWolfFJELxLOWMbR0oWSanmbKriX7aGqpJ1Af+bC/qIBIfAY
AASTCg0mFSRsnGeGOgoc1scAYNGFxJtSYcVwoXUbE8TjgeY31LGcdng4KhQZmj195ZQzfT6yhHlQ
FbTMVviyyiSAK+R9n28VcHxj1h2uIV1Bz3qFP2sbS970bOtvKS/ya7Yszh3aJfyFyUDPXr9w1OIL
U81XeLWCGIN+PU669zws4NciBWKbRZYhPiCKd+bSLwrXVl3IbdmF4jZfiG46P/MK3Zb5mZYp5lus
8G8tIutsMw5GsumTAWe8llfLB8YJOtsW8HGD1QjywpqadFlnvjJbD2wmo5kaP33c6Ex9wUA1ANk6
jAZEMmKIq2jcjSwUxqovRn09KJjdGMGNScgI/Rjw/S0SD6Ck7Juy9uTaXWJx6OlDM9F1VVbC6Od4
6VWAw0pve5QCiVcTMFI1IhQFmfIu83zKnoKhtSnK7HrosnwOB5GCCM1MrJKW28hQBMN0lehxFY5z
+UqER7sR6Wzu66j1TvXca4808Vj8Ycct22CcSJn3qqJraJYtAlwNakkPOdm6HlnMTZc94Vq6ffRy
WVnavIu+BlOZH4qaJ5SAaANvpHqKGpdFawJe/SRGsKeuprOsDsq4g+KIN4yo3epqilme2RuaNo/D
aJ4NRx2IVv20poXNJymGfLkZddKBERBpQXXitT2fMEvV87qGVL+RsK5vBGiyb2F7/9ku/X675CLi
/vV26YWdw7vNkvqh75sl4w/aHqaP4h8FDfRKmo7fN0sgKGk32pCpvknP6dB875sAwmJbTWwWgErV
PaH78V2Urv9vADHvW54EkNEepONKM4WMpgvW8gc6jDFgJtP1mNcPOSEpOKXYubXE2JyWYvw3Yw7h
ySIeDQx6ftSYiH9UY/CHY7Fp0kjdM6q9R2DICRIwqWcsck8zZ+CIfuF3uVPvG40cD1S8iRmAOQCb
0nf7QN6FJno9neOVKpR71BtSjiDNkKg4kctXdREjMmvyjUdMnObjD/fBPzSy329COTi7UJeECa4e
Zpt3X7bVdEDZEgHJIjAil0UpXdyKg3+cjQUSQLQET5Gp/+4rv9dVqaNytiysTepee99b7SSq6NH3
UHaU5EnkMNHfCFonNypQSTux/u9me6mkAW5SDkfAIpIh513LPNM1vFtsaneJFtXXnhKazOzeNqVv
kQofDe7Lr0+rqlZ+apzzANHvU1UE0NYAF8XPN9EsDQht0TTs+npqwZa7EalGy4I6dAXlgBi7uU+N
k19U9t6bc+OM5KJ6qprGA0fp5kuFklJ6Zwg5Zr8SgwN5EOWJPBpTMD2Dt/jNXeB4//B56X7x7Ntc
TR72d5+3YjwTZ6DO4cLigXjUSoAo1zIu6AvGtVKttLExHngjzwX0y84xHnkG57OKCN+ZOiqfQyp9
a88YyXmNLSncFfkh3EsyMklsW3zjNGGSTg6DbpJ7jvrIOJX410t4AyrOsDcl+jlNpJipZpM0Zbor
xkkTHomIPSPF60abpzM+x+kuSgMA5YsYaueTzxt+XrtimYaNn7dmdi0sh8gOVgl3nfoYDHckVGkf
waQE0bkVvHEBDmWtxRBOzlqMrRWkg/GFu3RiGGsgrZ4YEQeDfT9V83is9IQQQBQWFCWUmQRAqoVA
oFelUTIQT6Yh0rgL8lb4pJe3zUufmej5hG7tv+V7TcPQvPhEkd/pUjI2C1o8/yH6C9XpEM6rL/Tp
/C2OqhwiQuvpAZ01VFaPTkcMSbqkxG6RflyRQR1ML1gKER+6gDMlZxayZ28Lvin7buTXhSRQjF5L
9ISxmEyYHmnya9FzHi9ZVJGwjceeAPDz4rfB09guzqurkQeWxvRdWhRP1hbZHrlQwaTB4pRg9M/f
7tUki1EbJlY60vjKJ/lWZArwaTt8WXMeGnklR2LCQ1Ib8+QQeFFa7nMCXwCCuiYe2k3H9PZjMozB
k9+wnq6R2ZMaWzLycVdD5dqvtfTJOosbHn78HsdgFsFTQ2YEvd8q5c6gDIQYhPAMA93M5YclOt1R
4pCrMbiER4Q83c3LBG2vDOOa4nA7gCakAQkIZd/jU2pWI/iEM8zYgBYaVfbucv7tqXNw5/j2Jsk9
b02UAX3xtgr00+XfdFGEWZPQONaNJdlpfNf7xOuG9RgHwbZvJTcwXhl2SmR8Nzspsyi6RuOkN9h+
R9DvmO0D6CAMzCmSCUTu6dkjoz91rStxePpAw6cHhqE66uQIbfawLfBkKA6Ico2Aa9D3o9F5w7SK
AR4lBylhFl3Nep+N6zYmBOvcNJVTrJLaAY9aJdBHj+YSzOhnACQMswZPfMSikd6NjGLHj5LTn1wR
uzJcSXa8TGkZrgMZGVBUk/eMQnpwOM/ysVEM8ynF6R+Rl7ENkM60CXau8cI796GwOsQUhHBKdlEw
T9cdjqdHF8HVJa+Uy67NJ9vJXbL2EuNZ6mDVm2R2VyiKDMACQNfHpEXS09Hq+LOzc1xbiSUpSUDj
TNeDpw07mNNA/3sdWcJKr5eTL/r4rZUsm9Ra3qFKE/fU6FUA9Hax5yO9zpILPtEKwNgS48Nolu4t
SBMVYK31cbrm5g7QSIJWJ0BskFRHnhc9WZXsKtoR9ge8sho69Pa1MjygQYXu2Lt2BDbLP7S46YSu
wnHnHMJaYvCXFevydOY1x71sRoB3d64W8ZZeFDhfdsSQUwo+KZhKpjSvRIw5wzCdLyHbSkx7amyj
eZkxYBbwe8bXqaZ7mjkuCybJA0gk9exjJhYeLGpfax/pwPFTD5i+3wR6ghoqqta8RutH1yk3jNuh
LPM1SEKxQG4jXlgQxi+yMf4shaYt+yWxe39vlQI1Rmg0EvOJMAS2KtOyPuHmdYjYqKgJgFQfR62J
7xCsJPvYDx69JGmfik68zuWkVv/UeMJdCzAYMeGJPBHWeYeomkNQN+afvRYRX1EkSpoYjN4Dfsbc
W6fDuHeYhQ1ra2whVSWGB5uzFv42oMq8nXpz6rcLGoMy8Zt1PUl63EOJBcNmAOLRWLedYVVaUXWq
PM3+VBgW/77hjSU+OElgRp8Cf0zJL22bqN4uEMgKiAV5j1RC5tqR8U/PqSuxvi4UqM+z59e71K6Q
uxC4An2uS5lYQYQJZzOSLxjz2Ys0HQE91ojaJzcGLmsbBGKTwqhjsbCLWDBkkzOWmcw/adPMa6GE
VnCJGXiDnBbAZMVuQOG/cNNQCU5nGeu+8vSrW4nqnMZDUhsnCwUWrC3XZE3PAn7PYPJp3C4JjnLk
0mCrD1gHS6K0sCir7PAUdWNM30/lpk8WeUlu0aQlbYyc9R5d725OBtbBwYnh0jF49wFnY9DM/Joj
Z7xMytBConHXWBzedUbSbLyZ93gtOLAVLfbrQtXdh5cl0Et6cvlQEatbf9QJXu7GyicPsxnt49j3
dBgLZxlWotPkW2XlvDkMS3BHmEvrvOL1n+5k6rBOl5dMw7nF2qNs8x47htkiIPLbxzIuoYttkrGT
iDSV6ukJVvu2IHR2mPvprhvY+5ZYijbGQgrSgdYMHhR0iYDnbgwgWlaoi6B+GQHsJbemo+Jt07Lh
u46DipesqJ+9M1LsApVV43bA/lZFEqtWyOjrg+eF8WQTBp9LvGTI/ucHgnKdFzcxWFhnoWVHVFoT
vTqMh4CzeiN+HD0UL6ybhXu00Z1LYKwMIotaIyymT7SvnWiDq6QfAb/zmdnlpJoXPJnTyG3hF4I3
eRt0xqMliFUnXWciUlF4NjmM8ZSqM9qieIUJwFQw7BsfmGIpWKoeInVFifzgMvUqfbWQXEbNaKka
OnPRSYxwUGemm8KHCvxkaDOzcs4TW8sH10q1/gGsJS67MP2G+yYtKAD+raaxioUdt3O6nXNAGsaH
zGe3HF9NCh/uKZA4wl9mSxe6OCTKdN2N2BJGF/h4eeGQe8h6D/kFTl6S9EF857zhP+jFCmJeZEtz
w+Vvz7XPypIr2PmkBelB6wCgDxIUuq2g6DFi8NWMUHBb9MRmFAqgXimUug5T3Z5lFLbQfGOfJd3C
yb419JiAUwVjFxNY9loB2mOFaq8u1Ha2IXDw6LCQOcuOpFNgdwJE8SMq2Htw4b537VCveQJHIDvV
10q0XwEY3gaKFc99zcaghx8fdI1+S6NsWA/MIF05l7tJ8ebZG0cPkwuDPlM0ejpPwB1t+9bWIdUj
Nq/uudq8lxXHnjdfeWVf2PZAjUIf3H0cFDd9Th6Lxam61fFcfGg0t38hfsY61QPWk9ACnE+h1l4V
iqXvDncWaH12ftXGVLR9xnOAzb/1KUuTRibtYA86qb/TsuULpm1o8XbPI7x1HGtMiEPQi5qNtjaQ
pcobWBLUN6gVJFHZP7yvWA074Ml9a6JLtLBK3Mi84CYtE1ab1BXckcugoBQRo1x5N+djRjOWbff6
12WUqjp+lB+ReOdRcDg0FmhCfkuz+KEURyOXBbzxml3DVJBNP35tlHRq4/vr4/yt+uFARJrRy6Ds
tyncfq7WyOPt+qzucLxULotx7xHE00pBALQ9GYqkoEqXy3L46+P+rfRXX5CBkksOs21TKf58XEry
Ai/k1OymrHBfOw1QaSmnYtqOXsL6VZfVfHbdRFl9mEj+Lo6cvs37swuDgKqYB5wPwTzrp0bHLDO6
J4Zb7yC2oWRAZ2c+ojmAZOXR/QV8imt6pTeCskTtvE3bZ3G/nID/dOx+37FTaYe/7tjdfJnSz/W7
np36sb96dsTII1uC6GsFKr/e1rmA/0/qBC4CcSBzSloQnqsaHn/17CxPaZ0s4mlM9rc/TzgZfqIk
QB5lIFcyVTfoO0jjr1YSDI5vYI2//v4vILt3NYNH+X//j/Pu6dWDgMPTHbTJSiXxBiXVT/dXC2Vg
GeMqO/KqS+dXG5c7uVy219kbHUMF4wlrJFBmJtiylqW2VxEQjghJHKx2JIXrhI3J+U2gYUbxoTdO
OCEUWK6nyvW+tKJgU4kcSCztrupioLbstYpxth+Qii5+H6/gPJgYxwu8ThQQM9Reh7HhkiWwvFKt
8+6Huh/ASLMZgDH7YFWgiEN3xHf2QlRwkc6rxdZ4SQsoR1V5SH1tDCff01CZ4yNfMJIuTj4lR3dA
7+A/JCbbAcC9OmUeZCG4OoQyonAvsRQhIDU2PrKdQv+Ytl639FQng2+W0JhLmNcpEeyQd/T2c6JJ
sfXaZr5zzKLywmUeM37UnbXlz6ZCln3znwfwf4Rx4Yz/umXObjf5V/gq6iJ9R3P59qPfG+fOH/Q5
XI8Wo4Pc+fKk/fUQ+nBZeG9hd4ZVrqTCLP/fH0L3D+a1tEAd4lZNfozn87uH1fqDf2qwMluBo1/w
MO8eul89hJ7+vnUeGDZVQoB2lzQq3fJU+MQP71BPAQdEgR4NSbvanAfK6rdIGBFrcxCIp7qh0WvA
3l4COhG0k72nIgsAjC3MaUJzBFe0ZU5a5puaWNwWXVttgBNt6NjqK52q/Y1gGxrGUWLvUWMbp9op
7H1ngzvDF5O1LyASLdQLBm/wMSPhgOeUKT9ySAqTJCJqQjV/Gn3hjQdLWLVqKsM/Golpv35rFAYK
9lxXseuu+tr0myuTHCixobJTP3KJls8RnN2ZLfU2w3YOPDLeI2BU+tM5hgT5VKbGdBbAt/YRuZQR
DaTJI/DdrPIaY6yofWhYnnyTvm6A7lX9PSMhptio4IyFjQ29ZIaD2UM1VhuRBq40FY4Zi51uWMaj
WgdfPZP4+brW+p01JNaHZaTEqiw6TdLSqe3cUhqn2Gz5/uiXoycC7vjVLXt/UA/U0NAtgIm8ZSLl
DFQ2ppIUK/+LFame8WQJ/tllM1LS6nmdY1Uz9DEfwDFGPu0ImPOOLEkAAFFCo7G3XER0bjDxre2c
Y/q51bzQXOK7B5eCrR916+TasCErEhxPVk6Jg2fCABKXwhmN0mFv1UFODCN1M44UdT7BwKlSdCpp
OnJf83++XdBCJ4lrHacR5U2vrvClZOOSSvnszjXgmxFZt7GeciBya0xZeXpPi5mvUIMdI4OeUgBI
rCzodThFz3kZM40SKJk0VWDMED/ge3g0dYiXcIDY5mWCJM+VJM8X5cJ8nUiKr0kEk2ilDxWzmmI8
d4t0tjMOVDsElQ95nuHkPU5oJAJANLWwMUrzsaIJ8XJpxtROyY2eT3YfbdmD85uWyORPdmJ8tkTd
REgopzsCTvk7TUDuBlNIrmxgdSRIX3o0TNd6+6bwPHbIuLi4+TST4jMaVLqRNzbdGxr4Md7gAjJO
CW7Yce0FExe4ZgJkInqM1WssayhwKwh1TLoCxrwbet3cbwaP5bFu2EbugPRbey0bqHqJaORzp0tP
sVjm9GwtxsYRJOSSO4YYTvk2UcbEiD8I92LWzX1CK5lWtaqqfQv6W+lguPMNyS8D6EDENQqYDTYQ
uljDEGwuXSoge9HT5Ra+FLFzLutrYowZjambNHLpa41QjvpwNEljmXB83pULrX87QRa7VfnP2H5V
o6OrG3oaTeGrDrXq7H/bcl8eCVQXdD5SVfBeipBWZ+Hg3di+LB59gNZpSrBxvWs82mMdPWmqt79q
6FIhUmlJpy6Ex8Pp1oyPFtNP4Wk647Ain4mvo6eEfsuJC9peOsiE+3CDaRYPucyhLYN1pT9+6b3M
+sIKwqDE2ntJHRzHugiI1oXUuurSmd9QQzCnMsdZCY/Tk4l1l7UEMq81AeaIofgSrPWi8XauI3Rs
7aoX1E6E1cJrEbibck6DNaFN3i5y7pMNiG+eMGYTfCD6CNO5NMHWnGc5gdbK+mCTzi2NGdA15zxg
efarXGN0ZRT8Hthv9j7PqbyyjiVD12lAdk7TcwZpjJwbbnQyEpK8fcn1qN0Fhoyvoi4xHy/DTZcd
U7T1E7qMD5KoZ5uCliXSItTsOOU5d5QWmFyoAuLzY6TD9jvEtUcnwqrKIjmgkIXuqJNw3dsmfYth
5CoVaWS/ytRkaTaimXsKrQo3+OwuXFYhVQzxGPCET5VBkdXPxmPm4O9d5wJm9goBMPeLIZnN1RV3
6YiIzcXJ3xqnFAf3Y8mMVMCqbOJoMwSqWAMPW89gsVRRapJD/RbnQHjSxOHuxpz6CECL3hyGrOza
Bgmz6w0ldr/c87YJwQTHLN8ZPKy6/3vPxd6dDsETe1raupaulj0y3tsO2BfbPbyRkvWNRoy/RuKj
7sdgln7YtH7whJGbC/ltScukQUVN04VbifBf0e8zMtwgAWFXFpsG+dud7fJ0FUVOIHM/cnotCr/L
E1cOvv00Vt2Eob51RLK9rKx1ndAuGxO/fTJSGKFPYxzP+UcHBX1KIpxapYxhTK/spHNeA4hcm6xv
y3sj6U1aedUbodHBXjSNehm0uno5A27AgEln6jQuDgsZ8lyeYB/VmLGaElgDNNLmZN6x/FikvRox
mMVkFQMWJhO2XoLrkt45rksvoi0sZBoU90uG8lpPEbiFGAvjJ16lgv05XZMD4S48NbkaSLG7J4gK
yjKRadpooowHdOO+1VX5VMeGOJA61evjagbSwj7EEo/Unhj41YsICn/xiLi8Adbe+3eop/WIZ3ew
sK2jAGoNozsxmq2vwQTGBJPEyYfUaxmRzFX0Z9uZG82sW6KQAicUnRfqHu7/cdWXRqmNu66b9zLp
G1j+gSijOz2x6zAIuo8Vwvymke1WQ29419gDwQreOTIxf3ycab9qvCdqeBN7QGQlqyrINkbRyJkY
+ZjrhpH+2nTNhdgFZqcxVAM7C5vaLHeG0ZJDl9oN0QJ2bm3zyhygPsL10HsQnQ7ZM7DFvXHG4lEx
QdnOLkjiXcBtKcJY9ojQYaAH151lL7f+1HkHmQW85tIJ88SkNWiRRuODbQyYeXW3uk2X3D94ZsTd
a9BychMfHJqfNSqgeGK+mXv9NVRnxOP0nKyV1JzptbDr7MPslR/sDDT1sWilfU8SIISBTo5+aJMS
Ri/NGr6S2xl8SnykX3LEJrpwk21auPprH20XzPwM88PQDut56kCwI+YGsGdjtCBwLLvxRZLNN5wv
9y3r/Gq79JhMcNnpmzgdPwQqLycHdXHlReOfjCZDJ828T/gw53PizAxwIGpvrdxDAds54l7iz2L7
U7kbZyqnzzD6HjVCbrDeSnnjp8lyDxLECWuvL7c1oOqrKBi8I/JCexO38rENepiHwmVnRG54W990
S8QSBbk6dMak2cTsGw59KYwDqgINPkst93nQ28fawhjNSatQ8LVoqVwElCQ2+xsN2jv9fdJSuUPy
O9w/a49dp7bkxi0vgZktH8zWmMH1vgC1fh8DkrYqq9qZVIRXyNLZs87kjkykOe+A0uAJTWftRWIE
WGeNCICtOaR5Ey4C9UM/50hRj/VcdB8g/mnHuWxgT2m+x88BLHY/dUMRsC8huuvAPKzFo9nVz5ky
UzJpKIeU+5sRlCnoIXqjpZ10kCshb14PH7m97T2A4Fmdl/sRRNyrlpc0clUr3QDAj5hNyK1Gdg5x
Td4IYmzp+is9ypPQYUgfsvjH6wX3MMk8SbcfKuetSWJ7Y0JdYS6lF2q1MvYzULrXSIBRXRMINz2z
I96wuxbsBFO9Ws+5nm+6Ftdt1LKisPKLcpPWBjPM1PSINwPGSB7GvJbmTI7ISATCEX+VBw/R6gn4
YCGh19WuO0c/E0JQGNiICzGzFwfOnJ3TyMBfYWSlwiQucojfWPzjbZIxyETN0IAKHECyx0lElV/j
brrq3ERjYRKpu/MBcTxpuTR9XnuR6YK9N5K1wHNAyG27oWlR35C7nq5TkIBPAOSL/QLHZhUwP98u
S7cgZ1QDvsyDYYXf4cMYTz63uFXWtnZIHbXxYyEt0+AzGV3xkZn5CcWl/KjyW64Bud24ecWQgt3A
Q9mbyHFH6YoV6QQRtquWDv9H6Ta9vi9zZLIHrTUWk9wXKwvwaFl9OyJO0Ng5gSu3yJPrgpHd7FBT
hjhp7b9EbcGiHmXZ2Mws3zMIEbThjBWvvAxOkhOaBXFJq1hq+ogWHbKm9QJcj7euCklyiVTwLQLy
COAur1vmFe02h8qDpdIpUR8MwmTO5vTsQRORsNuqRslGxB1s3k0p85v5oCtt0myOxiMDlSIsW2BH
NJS+dyf/2w7W+/YspbNDYW9SQJseZfQ7cVSfRDS9uzTbRXVQiHVZI0//uNhLL5/tGTEPeQkBu5Ga
CTyK5DHn5ftDz+8fWmh/t8XSg8POyAfxfItP8a5BPCauUS9mF++cCYEOs3jJ0KMPjMhU6blJzGYz
aq5SK03i666JlopuloxOcdUZj77eGyfCetlV/vpT/cNpQaaGFI9tu0saLR3JHzsKldVH5Cvb8a7S
2PrBxZjw16RkNLEjI8QdeTk7n75c2BxpQ9z8Tlql2tI/DgU4GRzeVf+xBSe/893hZy8HaEE0ozMX
lEKZ0c7gU2TrlxkXJJkdgmKs0bcecy/S9obaflc2UJjrgemfeWu7M/rUlZ53cbLrVAXdtDQpv170
NGOF7es3p+sfLiJ6K4M5Bs12pB7vz9dANKxmaX5BKs2ApwG5RC+VyovQefFf7J3ZctxItmy/CDIE
gMDwikSOTA7JQaT4AqNECTMC8/T1Z4FS2anSPV23671eutq6mmQymQB2+HZfjrmn3iASAsyc2vqN
/o35vu7QKuqYs3yipua+oIvy7/+AYtV8/voW4vozLXM1VZqCx/Bf30JN1trSMzcQWCCv4X/YgDok
qc8tEg+VEx/b3tEw2nccY+axGjhflCM+pb2AY0CHXFutZzDe2b9/Yeb/9cJWlDEBcBY+/89KwsE5
0xRNHR8qG8IioyZnL/gn49g4E1OR2ZYPUGxd6zirdaE6IRxnp8EyBpxQAxi0D48R+EFOy4CkmItF
xzFWSzhERdbC+J6sZqc8hFpBMg+tB6sPV7YGWpzRlJUz4HiEwfefh9KkGLFYLasKUM7VdB+HqxeJ
0Mh0t85xb0lJLL1cWuzWPvUvnID+/u0wft9LocU7ZINses6REL3f3Zmx0OpkxgyzN2PJPdBQCx4g
t1+POuXEq/8wS2EHHLSH0liNIlMR87JmQHIPk2fzbkUmVLKNXDQaOHKL/8qbxX9OoH8jyuc4UprG
uuYZ6QgAiDjikzmoCAVsQ8JxiLYRPSaHZV69mdIg/0pcdGZfCJigeP/4Zf9dBf3/VkE8XbiF/edV
0C2omr8sgX5+wS/92dU/SW6Iuk6UTa5qMar2/+rPrnAEdx72C9w11/3QH8Zt8QlF2OAmKhybf6wM
8j/0Z/fTGlbnI2eyZwd+8I+WQOJ3+dkBoIgNVq7+cAymvxthw1GLIBZKeWR3W1GEnS4ZeLoqPJGV
HzagZklVmCmcwoYzD9i98OSSY/jiATh7kiXCsGWn7TNE4fY5Yvu7/dM7+X88YH9/lPHqDJ1fnxdo
mLb9+43QI0ETitGzjulgqTcJYPEOUmm59gRyX6yTfN57lQ78v1LE4P7+Z/P8/u02DFCF/B8LPFt3
XPtjP/DnBynoCqTxPqmPYRS+FHWI/jD2iXedeQQtAruSzhlaRknj52w7V5PlUfiJPvw6LeXy7vQt
R6lqmc1TlNOnldl9TrNa02dbnCP2xcFINW/gvcljOBbdWVRmtbP0iuIqSpcwmBew3bHBFbexMWNY
hHwmWF4xHRKkwwvZ9wsBXRcjS+2bGG+579nGFyixVJohufnc9nBS49PaskLp74nPlJykrBJRrTPd
bBfhl4o3rNY53CeW/qw1jYZJ13nsQWflnBprbjuOXZX0+jBAaPE6cTbKHA4zt+NNRlTcTzk5sIZz
xoGW05CuxCoGkVjQ7/5SgtgicA1Y+yzHNMQEPHfPLg0iMAR0oju+LuIVkUdtHZNtNu8oubL3k0ca
TbOMsfV126jv12PeBV9dIoKU8DSFM7rNPOfoTeAil2zHnuz7bsB9T1aZSwlHvBuRk6prGzsCSsuj
6FW8LTtn7I8rCZL+CKPs7ieyWfFGmCP46sQW+g7ZKnRpjO+Q4X1po/9srWhZi30ahI4oSowReCbH
EqQ4ap4qmlIOko5WSGMWo/so5YuTzu42lnZ5l5XNtGODA027p/PbtxraaYEfTWKnp3QrNh1BrBnR
bo8MimcyNoZdpiegIIYh4Er1qM9yivsF7y62VNWnpyV108CVnfOGvbU60Lu5bL286g5z0qhl1zGC
Yj5LCU/jRMA0uxnqst0TbxQgmF2IWq7ASZmup4gxXglPjoy/W6M+3AoqyKQP8q/4zpNuLRJaatOv
ZUJNqgeAkx67YZGmbzuUBwZcew+4MLGX0qfS47yijNYeH+jkS6bKr51SDZuQlUi0SaewFL4L8+C9
THkwg1Bo0r2hq/EdObRYGxFjwMF+xaJVv4aS3yRvQ5LnNO2VPANv2xZqy9Iv5hEOeDq8rAZw7zyD
Xn5bcOb0gAz7qeGqqLXuWxn2aR40XlfHG5vkXrLtqMXRtip052sMzeXMItfpxLYfGIkfZhOczYE4
H9tjLSxXTbBsiihoeizOrywAWEjTErgy3WZZouOMmX4giRrzKOjKcxOPSRXUiFhvrWL8WmcuPuqT
ro7o7tk92P/1Zog+R2tIUt6mSw+rr1c1jS2Gx09r1t9tjgnzNuEiRjSYNlxnI6t97hI7BUqQDLz6
KaLwu1YEXRM1VkgJEvvcALuCBtIBqSEeuZC3LUKUhg136r/qadPrVNA1EshniN6P7bpSb4i6ngzQ
FYmirbdyj98cZQfNZdulH/lWrRvw/xvL57w1NcBs2WhSe7yfQvpvloAngZjfZN9z2D+59FvxjwyD
tcXnCDqslfpKLOPwUkZTnrQkjGX51s9dwUenWdor1Sz2Td0KXjFnVKXtRsDp6co0qPY1fIxbdkAY
qGn4oTWsFemETBJxDlCKCysB0n/byBwoO/tFJQM6gYcjKLzOYJPUxcW5IIUAj5NXwGcXssYR3dod
KNaFCMFBQ4Z9ULaN84oeQIMVb07mbfKI/rZAsbbXfbQdt/Hj2hm/KKjqN7E9e/Aq7VT5oauDOUWg
2WZjq762onsi/2wfB9QuueZIx0tv52YeaDQnDnsX6dfyhZvARTUUmARLpuFOkAi9js0hRN/RIMrE
dLE9GsisNqurXn6TGOwZWumE2amRRghDwTnIcfOdLWz8V6BpYopgFvgnXY0QMdVuJbfu1Igrky6L
o4dEBKCiDYkc8pxZ+JW9OaBwDwcZnkPHIB7RUk3MYhZczNw55bwvR3Pm7jfYaRNwH6eYPpLWbgq5
4beF2T7/Ozj+NxYGEx8J09Z/Hhwfv6+98O3373+eHn991R/TIzzt9XD6ATLjm/2aHD0diJIEbYZl
wKFJwWWo/F/nAmczEErsv1YIwuos+mNytD5566Tp4S2Srukx6/0D5wIn0d/HI4Pw1EoeExiZPBJq
fz2lOnODI3KU5VEDzCOqPYW+UTpsYf5DliVl7gp/PT+N526V+Iq2ngOI96hQUegc6sKiT1WGlH1S
bC9u2lUqnFbR0F7lwyiyW7kZG3NbRPb0QktyXQezKc03bxUfjVWG7D05knpAmqSNBJ5thVhpsj/j
2RUFuNrrjVhFTQS7nk2prrPGN9E8F29qdzLmjpKXLppoOqsXi/0QZoa2OPbEZ1ki2bu+ZcjSu0Hf
DGkS3QIRcw/lnOSPBhczO6fWQotlRFcvsejrvcGT5dR+qLb4Y+2v4YeWO33oukUTRdeKAegpQzoH
DrXo9/3YGEGZO5ehF941XMQ6cIsoesWvibJoZgOJ8J4a66TGxZnqzZ7daXkYExzzq/ysKuUcG2aZ
HR0DjGA4pW5LxztFZQaJcsruNBc0scOG3Bfz6G6ZQBU9bUjezdr+MdaWvtEB8pw9ym2Ofbtoh1Bb
xMmCEH7KW3pyM9oU6G5Ml4AGQXXNehWtnQK2tWto7B8FLvetwdnmHIWF3Fts63dGbUq+a7tcqsFo
r51EC5FBjUd7lfjnrLe37chkSiFye1mykG/EbmZnE8ELtIpFgbWuDHp2B+zXX/UiafcMxdRZD5Gx
Zzsdfh7cRO3g7djvbsJB97rHv3IdySLz849txbQuLtwiH4Ikdt0Domqzw7mfBLRoGFt6m5As1vUH
6w7vK9jC8Qf4GW+3wKJygT+i8nDdWBdrHtv8PKfVU9yL9Mmd1PymMSUS+Vmkfg1qYbhyNfwAqtAR
7BOPjUMVuaxrDBY38brCCddljrmudbBwPuGTYNOjmVZ9cGEeXyZVA2wvzeHWKBo803XC/F6hgTWb
RGiFc+g1HHm7ht5gmnx6ix3Tsq6bbM5g6ccGaplWCsS6ljI+NlRwgosDC7d0Uy4eGyzD6mmfzQ2C
5eaITxfXMwvwVvBQnoyluOMhfUDaoh+zL+vrxjbeVF474ZmS9Cm+qkT+bCeNc4+ZZc8AKTTq33sr
NPZ5Z7KD8gdvLL1vxHrqZBuF83KL9be9a3vDLb7R+RMuZ9pz/NLt+idZTSaJ9z5uetoGnUcrbNOt
1/QI+nnpnUblGEyaYcsqoIrtipW4VqT4vOchOlSWkzVPRj5aGYBVyApU8uEuVKSLWum2GqGFlH4Z
bpS878UATIOqlNLGmRuFOmH6euw2Osu/m5r1mPMMQhGqy7aVs7iUk9eH7+naKIt04/nc4ej+sDS8
j72isj2UGXaPAoKlh/Eg20zDarDWOy/9SpPNrB3ccmDgkyqnHBPKMaTWn5G2cKIL9XqEbUS0iLRl
xhmeT4rOpHQUcceqvazRwzmSWO+zZXbZ3iCHWh0g3jtlMNAOQ6+2CENvW8qMH7kQZWHDvspJZoQZ
nsRMjsqlj3gxuPfxzKbfGFsFcyGCbhGB9fQHcPMAht3ZULT09XVsdlesUaVOvh9LRuRMDh6XuLRv
J8IGO7n6T3Q9H1ipSd7jjY0z4JHktnHV4PFsPoitlKcW3rjHJGlfl55VH7PE47qfZBjIDLLyxuhN
6PzCiPelM7h7Bff/rjTy8xJ5wvEbIRVUNRlfhaRoGXU6K+bsRLOlXw4JS6S+7AXcEts4uWwRpVam
67XK9lFEdrJt2LdpO/yV+oOTA5WwjXYRG0KRGupoWd4wSlG6Mzj2TWfXwxcGL4NGU9O7mlHKafOF
DIt1KNp3DbYjIMx9rvtFu8zf6rn+yjOquVmzyfi6QyJmjLiub+i1/hAtItwRB3WfJKm7i2VpIQ+H
Mj/m5H9vVeeSgaCp7zSQf/i24D68m0MRtI4dHbl1hgc2dfpL5ogkIJDlfhlEPSkydUZ1SLGcXDmA
3q+xL7o+i9IsqMY5fY0NU5woRmKEhZ/WaaVFLZROYSI8LGAY6UC9UzqHy53tUVIEXWjfAgF6WhzV
HWdIEkjA5bKXeGChvIlxrcHVCBnmNGnhbaLdvJkM9wqDQoWxxeRc0GDrGPn5KJKW9A0B6SICOHNX
zRElNMuKgqN3cW/zC+zgGQ9sEWki49a4WC8mvgCehdKr3rDLdtfCWcR3jL1qJ7vF3FKgJg52W5vP
lAhV4E2oNq2wuOwIfFak2cBxZ/pYf+65Dq+RTZs7bB3emZgOHOcYZzJ8HTYYZjzcZEqy2zVy+0CR
zWvtWsl5pg/tmX53nd5bgbEwbW0mAfg1fu8qcLyFqd+00FG7TcKVfydTZ9pDkGreXKfc1K2dBea0
dJemZQXtW4VrHwvgvBdQMMuVoIfs68gZ3q+mQt9ms9KP8D6ewwa5R+CsZHhwyL1ps7kFL9S46Bmk
ZcoQ/B6J02vYfDMDekvOjac/ARuNhjlLxByWJo4R+JYxqPQtCTDfwsfiaZxe2mGyvU0ND2CD93JO
/DIyOrI04Kls9iE/SzP0nx0acw+9KaCaWb7BjmSmwMiFAqCn3AkajjgFVxUrS+fBZNFM2IZ8Kv1/
j61N4d7l3/n+v5nvWTt6jMT/eb6/zfI3vJxvfx7vf33Rr/Hesz5hJUYP4Jr2Vgga+8NfIz7TBDkA
2yZfY3xY/flXf4z4a0JgXQ0hTK4njD/Ge/MTFAWJYMYPWb/uHwnDXFh/He+FDoLVY8RnhjMwyf4+
3jdD5paTLeqT1WnQ/qx817HE3pksgS8SnY+HnxdpgMDx8+Pcb+xee8LalOLo/whLThzwcdQUhZeE
e43ymuaRkrb8yiVCnN51AKpfCX05X+Ril6dYRPlVN6ZG4K3hQmyOSXEyOJLu7MyjtmtIy3Na1Rpu
5LhSaDp9teyLWVDzC1crWmKj2hX427wvA7FF9+DqFOuyh5ntl2Gcevdu5pSBoyOJz5ywSTiYxALK
jRdRVvE2dFr80mPCLshYqiziNtfTTIX1IO6inZYXurVynZJ4wq3Dcny8oaEAbsbOrfOlugHSw1Iu
nlAZoPzMqRUeuhZXFIFAis60AlSWJekapGXMMySFfvikblyD9qHRD3PeT7jnM5NGvQmlp0MoHwZH
bEQcCv3bOOYtGPMsTiSaKa4BiZ+hTFWYbYqeavfZt3tcKIxahlZQ9eXRMePH7kLhRABR01o2mT1E
OCEAKhkx5EoqhNWSvmOXmVsJyJS6AAnrTNE65hiAWfdGNoXNDbg17aiPVI7x8As5M2l0BA0WiYk2
Lnm2acM+kpXxkJGEw0vV6sSBSXhfBFPGzvaq+Y0WyWw7YhbezNkcwxnDnQXBNjtTgGfuVWsV1Npz
MsvKgcKMulSATYa8P7rDtHH6ONsVRakCbNLRrTS8cjPE+RTY0B4Dq0OPTO1IHdqFlp6mGIvnsNQA
92chLdULsbnbPLWfKIiOLiZ2oTuqoJ0LhXbDlxjcF2UpAhx4FU8XPg8KT59KUL6m8C431EwHXqUZ
G6KzSJk4sQJKmZ0bz8vCzzGj7GGKbe1WY6ne+ViLvN3gNOY5tMN8r2GVXgJBAeb8mfMkmcwwt59q
W5QP+E4z4bPFjDBGpbU5bTDYOdNGYVM4lg0HRt/rOAr3fdkdRwT4/Zhn0WcwCuaVtzg4J0Qlx0eM
CC2afwUjI+iBoP7gSYzQbToLPjN8fyWnNrX4M6Ej+qsWToijfExrBv+0t0zfoub8LDBP02uQkNKF
J9YPt7jUjSsxTepABA4AQjrzt+7ztrmgyJefGzqS90PoVF9HIBGiboYNjAT3xF+62EJ+szZzW7nX
C/77S2i38Yl29eYxAt320uO3LFb8lfEtVY1+pS0lUl1dm85pzCdvZ6XV98Grw4OQALTosWTHS5H0
g5e5/QstO/nzjID6bI5dsnbbutlzTSqJXlauMFvrmj3bfGPrOWO3Syr7alTUgMIzzPdYk+bb0ivl
aZzoSGc7jGfb52u1WwFLzl8kMSNkfj25K8N0OnE8Q0tWUcboLBiuY+mS+U+IlgaWVs9bNfbVZgyh
v/G+dLQr5vEm0vQNAOLxpHSvDFiUGZ8tRzNvO615SpbmIa00532SdPX6urdSdDGCOnhvqiV9dJrU
uirwOZ+JoFY+G7QwcJLo6Fmtcz2PDSFZ1bcPC71GAR5l9c3umUircVF3ZugtX2t2/TWNNKBxvWKs
6CKNrKcotuiuruF+rW1eFIAvXnRtGaL/0lHTXdIBSQ0AgwuONrGgzzenPqmit9aMk+/5iBTeDvXZ
6MNxK+1xCuKhN18MlPuDqTlMqNM4zmdjWiugaBVHjewMjSvOivUbplpt16CeolzorrpkadviSOoE
q/zVTjq0CY53TP4cfuJiTKeDsXJU1LguvLNoNB+GLnS/ZmPB2r9Peoy+7uqPDcMYUUALccrhQnvr
yYFceTYQPHTMNa3Sr37/SJRgA1jntL4x0iLirKbiGffNjYMVb/aj3sQaa2Iew5EXHwFeot5UkPLP
mjDUDXV4sAWpk9p0+vSt5pl3L0hMHyMtbDd8UwxSadiCray8PXa26ax1KzDRrSDPqkb+UJr1zvHF
OAtnaGmxrFnKAQTY1lg3uMgpgKSN1L1G0cnOsa6QetPlWwxvA587Eq01TU9Kbx7g5+obVzQxxSZs
CBLgj7uE1fFe53B6qUWjtpqN8rSx2rE9RFp8k2dDRId8EgZN2Qhia9Lap5i5dlzv39KldO9rg7x0
jBD8GAFPIDDTVKcxzYptQ0Q3v6ZYDOW3LQcas/XooI0TI6dd0LwEdUtd+OQWxLq98S7BcvFeT9jF
oJeKnLHHcj9HdmideIVzYNCMulGyYhuUZ7K4K0JN7nJjVkcBjnqjsykO5lZPzloTOb5dlmrf9VMf
WP3UfaElFNyAq+jZcLLXrhVf07pC7eDxeB4AhsBQbsf4znJrJtpWUfxRxMZmNqf2h4AHvu3F3D+k
ui23H75tFbHZBEzikjzXwodkEO0Ny91uP3oIbHNLBe4QpaaglcwD6WIZBb7eJtaOI7baxMIBWY5f
G93KX+tp7HcRtMD3guPIls4b/q6u+xq7+feGKpwjCJjVnpxlARZwh0e34/kzZKvDkHT6UcfNEZCp
MnbQIsR5qbT0m5e6kntnrO0BglJz2ob5Je1y+paoFtxVXVof4f9U277OvQNKZbtzJiYvjgZynxnx
cJUUirhNPnFa7oSmBTrOzc1UqWFrOm35rZNjsuG1PyY9zS/9HNuHcTChJcjrxQJ/U5Jr9/XKM3ZK
yG+1Xl36HlJECUydbdCy5xatUbGtvQiY934c28kuyRYmjJwy2kxXN07VXBwdZkVb75exoAWcgtB1
J3jvah08UbVEu7Kh6Rbwo+HbSUlKA1x3i4SxC6382iw07d5rKTPL7d47UH2G0dQsLmAh7zBmxjtE
48RfFGkyO5/h4/ac2pMs3wNrUUG3ADi3IuX6ElluXw4mJAbNMW+1Dmc093bnEY5RcljSEFO4FN9p
cwE8OqeFn+CZ9YkzSR5kWczzwOwvoyG8b0kx4/fU+PjR0XSwp6G82Bo1v15HQ94gezbuXtUfJ1S6
A8BypJNkcU8FXfd5Il+t0Hn69yz1352l5Ao7/JuzVPOd+eWvJ6mPL/l1khLC/oQDCyWJWiJ8c6sX
9I+TlGF9WpGBLklnj43d2mDxh83G/mTYhreuRHQHr+KfTlOApj1WmASwcX5g8dK9f7IsQff/62lK
l9aKScDIoiOqkBX7zRWZtf2Sjb2X3KUZS1hvg+1vqsGcZvatF1YWorNdN+1e5TrFPah/WIkYuBOb
MtJBjdNNTeqViBrF3j40nKwz77kTMQA8S9xlmb6xyeeQ0yuzA7tNfbzr8lp/R54esS9wc0jcTSNi
lzt4LxTWexUbmTvslWfBn43r9FSkpfhhQr1RPpe3+1VbeQYTaPaTk1m1r1SEe61z8nuJiWOPELkE
ppfrt6SQ2PmXpt33HHAa7jB0ckFdXkxLe3J07atLoRA6LWsDKMIO5eWU2SXEvAkwWcnR4SJ7HddV
NNYXz/aRV+L7xnEz+pjVNN8N/RJ6QWWMRbM1K35jHC9Lx9YboH8AZSm+qjkjRsNH6dNof03Ihz+1
gx2nN9Ig00Vc1blNuKOTVqG8jiCOTaygg5jEHsKbvMFvdUJjD47soEzxl5hfwpnbgcbMRpvgFEYP
jsXM5bdq5sw18/KPiR3GV8s44XnHmCL3tjXpxwg1f+sRcy9prEhpancwnGOgSczqeW6YLqOoBkzj
OkNx0tqSRK8mqcDeFOHi0gw0Or1v5hYfCfoyWdQ6U9wuQcrqtgns3Jm/YLSp7Tt+E0PfGBgopsDL
4ylIMG9jAWAkKrQ0/uE0OfSjKMkObWL1uzEy7UCuUF9cMM6lXnDyQCHLosCYO+Y0u2hOtIyH3Mhr
cdGkN1INVkD4sZxZQ0eS9vtYefg4kSBuUAkWiLGzKmKy9TOWkl1datWZdnWCIXrZ6051MkDduRW3
X0LDdLjhz6daCoNZdWdlNZLBUibC8nWThFDJORVWid8XLaSiMKM61ccz4br0nwvLtIJi4d27IJLx
t1rE4DyAC6LAy9Emr/qcN4NTU8xAn/0cMxT6jb7mas1pWqm/Busunkdh453tKorfi9qZKxyWDruL
3J0L7TzQAtGSfZsYATU3OQ/o3ld2WI5vRsEaws/ased4UxbzcYpm0DcttcFUsua2Hh/mlJMiIR8r
R7KmRVBsKDvSuoPeFM6ujJLkLpkAdDJ8DTHuCFoguLLZCK655jnpgiZVMLiqEOPueaEUpg4MzTI3
KuavGVRDsTq9Sq1Z/JQzS3Rnl6TaNg0PMed6Wgrkh1bq+yZz+iCOzIiuFRYXgLYdhvNccxKqLFU+
7AbWApxyWBbjjc/d8cWgrmXfUVYbnSy9BXTWpcsFi9U3bfFKrinNVtPGpe9b3nTKbPEV1ainu6hn
QzqFSrd8lyjM48J0pvZWWDXlnv+R1CqwiK47cCeaH6zam9TRkDYeWOw8hr3P9dgYjx+JWFNVzQ+a
xZ9kDyPJTGS7PAyZwfZjzGIBYjqcp8CtNLwNbatfL2FqXCyMzZxULS8ttmnE3Uyy2fKzuU73y2S6
p1Rz54y6cG2azpMY8bzhQl4CfhKdD27YbnMRraI+fyu1izh9BcZimReNboxhZ/ZxHiCkG1eQk72t
6aa45LVkzbFa8SQe6SxJAoJ/Bn/nzIrSr03tpG+QyLUns8mHL8y2Q4PBzrK41qxpgH6N7F0ITqdH
lr4kmwmztFubc0Rzxf/BIrOirQk/vJ/o677t4sI/WcS4YE3MEHYrnX10jsNs4gSwMVpbjzinNtG6
JamGg1Y3ptqGtNHQFKRkwaZJlVXv+i4lMo9ijszPJK2fsdnbnf8zTuuVunGw3dG52BIbXdQRlOqM
uD46Hj46Ysdk7nJNhtFGTdipy7C1bvLCgGiKQlGI67FR6prMi53u3VqZL3U3vUTTRAquYx0pApEg
umyGQe+gfQ0pDu2iKuDyzqK9h43ESlPx/IouYgL5RYLNyudlPhQmBabkCjndReGJxNro3lhuJnb/
zlP/zTxF7EL8rWn5QfX/AZ/x60t/zVWO+0nyrRwISKuXZB2Qfo1VrvmJiUb+WYj+Q5+WnwyyASxT
TcK76KrMYn9o1MYn3XJ16XAQEqjecGz/gQWFYo+/TlUWJmld6sxnLq9DmPpvU1XP6qVs0kQdJiTT
cevFGezEskzgugF92dHZafUYx1L34iUmu3QjKZOb0Z5UMFCK5QYNoDiIDIn5jHI139EoUD4MrR2+
Qp6eqBc1OTY5hG8PbMk4lnu8R1eJBouM2g7ulePEIzRAHk/Rf1HTzTMTCiUFQmlYEixpUspT5/W2
9hKcWc08jwJChc1ze0HQ/tEWKDC4UmZrl2mtdRtjfrvLKC+kKHcatK1ea+aJeyJWTHYBJfWkZmzE
OLVboPhqtq8NraHEpzOADfSFaZ7GxTWP3oSBZjvlrEF1LjMvgDzXfeenCPy7VomrmGrd1kRGrFn1
OZy0frIRMGzaDXJxpzL6iUZ5YAvqOVsCk8WPhD/4AWAi7F76giMYf0n4vtiypg6NyOZztZDc24S8
smcLUey5HPXsnjImcMBwhW/HPiwfKwzJt13bDPMV5UiRRACATOzTaoRzIi9yEfIcqwHaL3HlXqaM
11XbFW9kyja8WGeGcPKtdHLod1+qVxG57l2Yk0Dx0Ut1EYQeTASmolHtHOp9fYn+OVVFdZuJ2ruT
FFSi/bMBPbS8f7sBO+Y5txNOsnG8Rg85Fk8fXEa6fNUDuV/3ohGAvknxqQL4dOWhEDAMipBi2xC3
+ZF4p3nScrgFmLjVbdbUxDwWq5i3tpPipGnZvZLE660g4VjQHhat6Pidhbkzy6T+Oi5F/aXBlvdc
6fgANt5SS3t14rXvWEBog+piGjJc/CmXiRHGp4DRezCaJLpM5oIh25tQnzdyMF/xD7BG5JMnCZfG
2vjm4kDBJsAmtapMJ6J3VOeJP6VlcgiduluOkHmNeZ+EvXY2CEqOmxG/MWF6UozkVimM6I6xzCTG
57Hq7zEkS8QrcyJZ7WrC9EVj20+lmK3r+GeGkMkVccj9mS60P6KG0fSRO9R+pRA/IonzRzyxxgWK
B30NLcbVGmDMPsKMhMrWZKPruO4uaj4Sj/BHte7UfUQh849YpFG1BCJZgkm2IGtyEsuZ9oBi2jIU
h9dOUaCSrEnLmMglVefROf+IYaY/M5nGz4RmVOhYLZw1uSlNfNfJQrhTX3Od4Zrw1NesZ2fq+bFe
ovFzguAXaF6srrHV19uWmGi65kUTKsXwcKaGcLGGx+Nn2w4j+8DlrT2Wa+JUNQ3Lmp4oToVxn0xq
sqZT6XNjp9QB1H6XJa/hMOsJUVaW5n0wd9N0pQEgPrLVlsHslfdqcc8d+jAJCNGiO6rpNCZpv3Wo
0tpaHaMxDuE9M5X2LhfuNHlIl1u47CdXpPs5YXCZq865YQHxgPMhCpxo3GOrkJ9FsxbU9BzblrlX
t0A274VpGv7QLFTTtqSPI4vS8CFHXXWJe+0IN27aVJZXelm139PZudEXI/xSN9l4mICUPpT24N6m
g2rZ+ICHtfJ2uBN9aO7WEmIwH/G8t+zlJqndeZ9b1IHHcZvvZsFmhAqWdiMySpOSplEVIebliwqR
ywnT3y5Vc92NWYibOR42GciefR1ySk5tTb9Gyxxv7Za9D8PtV2yv9Z4jhrtNwjncERXDEBXKdqOE
UR8WpTgADoNGqW4iruac1H7vRK+r8ziIBKfDzCGqTiuj8nM6uJ/HtB4PehF1T1TkdXwwRm0fNdOP
vrHz/Uwefts1pFwHYYSvZia1grr6mGbU1CqgpbuGfuxtTL0Hs7DkVQkSaAejluBKxb5tXwGVPOHS
o29P05xLX8XePll4NNFZmyARWghsg704N9TCU+xGKDJJt26ddEhodfjZq6EKm7IItzx74xscA/XX
UmWKA/iUZC8VSW+8x0Pjh4nh7gqIHXu1DICcxlB/RvzUAEvBj1JjudywPVRXcz2CN4RNfDH5F9et
PWm3LcRjhxSbvhEeiAXqne2bxiB77SPeZvhUpjQ6e1nhen5UyhqmRNI7m8ww1YrMZRtmjejhEpor
/e7CvDGR9H1GXorvNQ5ze4dT0d6pnOyEOIyDv0LwrdkVf+4qvWWp15Z1kPRsOHSzubfDVF1wbOg3
eNDKwO3WDtqcj4FFp9JktJsJf8XBIBS/ujM1ThNO+t1k0fgdEgDJOHAgMFC6cJQ8B20IPg5P7E06
17T6MRo/Kfrm7mOWT+8TfLpt5dX0SYTGq+b1PxI8pS8ktSbKyEudMnj5VFpSgzvQUhSDXZPFEWnr
Za7Dp6ix9pOZvoZ2/w3DmdwvyuqgFbGo5tz7Mg+zF3S5MgLHad7qIs/8wdSPWF1IBgmj+o49dgAy
pEE8JfN9GCCUqo2xzNZ2sUNxB7a/2XI8zS6lsG/KiEQChVz9tugMNGoDLaTbjHEzVlvsfstNNHfh
tira9z6NH2cVMEoxXySLSZGOOZCeh5UTQKJlI4H7hfz5/7B3JsuRI2cSfhW9ANoCO3AFcs/kltyK
dYGxWEXsQGAP4OnnA9ta6taMxqS7bpJKxSKZQCy/u39uN+thpvHC3sJ0rtjltkkVpe9Gnj9p+F0x
FDYCm5JLEjH13F+t3l6xn35GtKF7bQpAQHPfKlglDMYBFuPpdU8+hqWLFAMis9m8MUuSu8UfTjRV
4hBN8ALB6OMSF4/mIVNzeTRHSZ0iQ+TM0Z/Tac4vBc88o2pH3+lt5++NDJuaFNm+HQt5qnv1aC1J
t9NxDSEj2yFM+eVnz/kT2xR+Pu754G4ZROdBVJrzppirEZmLoqG56sqdGqANt5r3EdGYhZ8yehON
bd4xryK97tnoLz3Plf1RGqXO8GqgCzxJ5VlW4xeE9ZdbTjRW6T87TMcJ+n0h8Qh108GTmFw7C6ds
Cjo5GD0n2XNica9Qf+MNSYBsx1VS3RmVG923UX1q+dDrogWPI26TuaNL3ZU8oroXM+VQxoaGWf3W
lNkzwH3nuloN93JK7QHtvqqvAya4MOvw/Y5wNRDIA4st/aLhdaJeaHnpwQGth81Gr+5IUMShNfln
EiKfzEIOjVHiHNDEXTR1d0uRQl/uGTp0bpDJ8ntbUNS5dOpp6oZ7qffInNUNpzWyxs4y897j2p1n
6lqjcYjDGchZgOUhIc7ELZ9ic9eyL0TCvItTNpQ1MvYxZhfcJGiK5d5oq/y/VUO//t2LH9etfz1I
//3it3nP6/4vxqT12sdf/MOYxDTdIuJtez5tLHhZ/jROF9ZvAlyiSQzccrE0/im1av/mk0olZLCG
C1Cz/37vs4zf6O3BleSYZKa/Ugn/wb3vK4D754A8FSjcHoVg6q8TEAX19NfogS86aneiRjsTTRof
GPwD2Lda+1gWS7515dBtoIcZV7NwiOXUZCB1Ft2jp3ucavJ6epq5tzFjYuiiN713yFGmbWz2WRXC
TspCl+7bLQCCayzNg5X3I/OnNRNpAXUa8vsJLlWQTzHaIbocIYdMhYxNfMT4CtKBlTO0aazCeOwr
OnWlNDD00Xp6a01j98QUnDO2S6UZHr7ip9AYM3vmM5OST1NiBaIq8mH2Zw6ZtWPvm8m2qsDMhvKa
kiM7waFrzrOLEStQ9CzvEcHSTVbQpTxT4HgsY8WUjFjmyWojf9d3A6sHhZEO9HkhbnHzGgrAzBxt
RsXdiDEz5spgFjQXL5A+tsRPOWbZjX0RrXdgfHeVAvOu2fv6TZnr5ypS5SbDOr16c4lFJWQPmsaL
dj0IpZAHpt56lQ7nP87h4HPCx1LRhnxY5XmhRWLn2pqL1IBPI6q50w2WK3fKiCmMUxWJF+RobjZ5
sTw2Njv/NCcvXFuN56m0naOy3PGt0ms6nYkLIn6adXQr25nGY8ytaYt1Ukt0cR6ryFweaaHMYbam
U+1pHwAtcaYG5GC1ZTc4XcaxvKq7JRR2DStKs3osSFjXYDuYlXfrx/CbtpOHT4dL+9hM+9Lo2oMB
WW3vlhWHMYbY7p0qSZJqbi/YRVKtTPrAWzpzBMyc2heM65S26RzFtlq+cIvtR58FFh9OfqvNqAIa
VANF2GTPpHJp25s6K+CxEzysV+g2t7Cxc32wLrTbVyeyH73TvtVGZF/bhSU/Z7OuUw17dMtBNZse
SK6W+6qpPTfGD79Q/LEj2yuGZW9xfl7PjFz5nOdJDPTsauNX6S6tzAUVvMbvhbx4ZL/6eXNidkLd
TClMhWbXfDX56mupL9wx9TB9Nf3OX62/xlcDcL6WAaODEHjThg58A9Z97SX5ag4mm8b5r3coFM71
tVu48hvuKXHDgBY73LVCDZe0HdgNzmagSS/R7z3F2WzoYbnWFy/j5NC68tVqjJGdUTDIiOo0r7XH
9VqAjM2JLuTJG2bSlGtDMsK8es3TtTfZXiuUm4Qy5WKtVW7WgmVnrVqGqSpDugPoX+YbYNIsOpuk
EfXMai1qTtfKZofarReG5VzO3GbtdEavpt9Zp0f4aKylz8la/+xJlyZou1tboeOegmjIcT34krU2
uv9qkM7stU1aX4ulE9H1nJUomybFF+9d4oKJPtp3fjbGT9FXOfVXT3WzVlb/dxL6b22IbGzsQ/96
Q3z6pd67PwvL5u9/44+d0PyNVlKSArrv/IHj/kNYFs5vKM0Uw611tbQEs0n+MQJl//Qd/ggEjyUs
NOm/b4WG/RtsHptEH887FXZQH/6DrRDh659moNBybdBHPu5MlByTf+uveyEHSG1savzpE/rr66hZ
bkCY5sNTRnG7QCjZJprOOb6s86s7eTewYcZvzpg1j7LWHuE7dacBWTNovDWLUA/acY5MJ9qPdZbc
Ew7S3sHtIwo7tWgOlhe5nOxs9LX7CsiYSSQizQnwaBz43eOit55xS4mpqJ87gG8U67D41eZe5r2U
NxgX4fmFAolCqQBfb19aQRTRAAxVKxbceiSEyua58CASwpMBYqmfEl85BtJy5PdbNxFWt0sKy5Cn
3orTggtClXtE+xQRQ1aeMiPD5tYzXrw57tDKl1qv0XutSHl7z3Bn+zikLG/cOubUzZ4I8mgoHbqb
j82Gkqb6Pasi72fsZKSlANLC/NmufPERKhZAMEH5ZptJpmywWva5qo0z/OilCwfHJ9iS6VzxJnSN
bjcS9B+3Sw0TYOPV2aGMa/qvqrSn1aQy+0OmKW87Cc9+m0fqPwBuJYe0Sx9jEvB8WEN203CiP2TG
9JLV+GUzvNGBXvrxgXMHSIGmjJPXVKXMYmcEdepibmqrPSfYVl+7uKxCjIr3ZqmQoKvRZ1wcOx+9
iiaabaY3UHTMy4ij58o8xip/UWNfBbOvZyfPs37EaY3YHuXDI5x2iPAMLvcMDMFnVnXAhWTaUxqF
+dmo9tjHr+OSvjiF8Qmouz8vXU1iKo9vCV+5WJT7t7rsTuVYV4e8JzWPortBwjSCbsaxKTldwIVc
7pOYtt/cyF8k4MTNwDVom5fjLyxEDtW9S3Q/+fiDUds04nDQMToz2uRcN/bWaDE9WgjS0UO7GUfM
wzHWQG42xKajoWhvvH4yti70+yPu73RXqcUO6NogF7raHDAbjvsSMfiHlzQYQZnRb2Vja5z8Zguj
dfwLnEF9Z2v9I5dZ9YgeXOw56xDOSGV6qHKcu0MqnACkAFmkyqZ2mePokXUh2bWt4e/i0uYal2j+
fnSmX7UNlI/Jbr3BWwxKOB7SKmRG/qPG8BWOdlVuQV6hqIqyI6xllgGHJ/h4i0aHkxiLLcZGSMyG
etLtSgRtkb+AYD4ulCiTZ5Io4r32as+RCMxcZaeksYEOSCv9NHFPfh8WlzNJz1ZLoo68SeOszTMi
v5RjPpwdp+eNH1qv2ZjWon3WePQxxMJJt4Pa9QSAhGzkskfLlHYwcjFckRRokCqsnN1SGGUVNFGb
3krPcHZMgLxtRDCXuR6VPCRPyOH0kOHifZrVxqka4hbJ0+z513iwsP5GU/8xFA09QdE43mdTrqMq
8ljE/ojM7ik1/2wki+o2dq35BEOgOhj9NE/4Mnm01FrwK1RIMyjJPZpi+k8dfHPKCDtCCFLDkHyy
fwOXpqOoYTMXjZxuDc/u3jrybwD7EouuXn0sxTmp/HKP0V8i4GvGnoYzfrIcDXvOnD3IYVYJRfN0
LRii2QzLUPWXtYmjMbe4c4s9AwSgvt7yTUEGenFTqW6LTHvnlXo1llRQHJfXtNIw2tYa6zYTRr6h
ezijoDn9GXVeu0kNmb6UbYZBFMpMemNwCsU+Dg1js+ilfo+i84zRN8eo5ptM+a2iPuk+2QzXHC8j
otLVMn3tMcdOjJ3BTrn0+FTClD4F9EOc8BrjyTa2EQjfHVNQceNgetn2Uc8YtO97/AVJveXrQIzR
xEz0mLcW07XzAALZ3EUNhGGtKRKqpcZ7ohApR77uMOkI/UG0OucabwGtGDnVA6SBt2qo7YM1lv5H
a3QPLlGlKehyQDKm14MfX/15gvO2YY5HRHqPgASDaHwVsv+MUNa3mdZr5xmSChRTHIGVoOJV1nQ9
0RmxGgt11gNvvk0xa94tmhhv5tTHbTQPNFBUWANVR0XP6BpfPYfxPvEtFYjJoEgxy4ZA6u2eqsmW
Nbi/8QdWrcWc54BkDE8i7M0jwr8dOBOeplifroO3wHb00Mjq1U7Jz+YfGqX22txA7xVjxKhZETV3
/PJjXq2ZYu0RGla7JuE5WKBfHk7KP7onYjD+xvTyecNl0d90fXP0NZ/YiiY/VeM+06JXbxcfH6ro
JMj12afC0eKKlVQq2Q1DqU5a3vxc25yZvwx4+AugN9M6hjXc6s7gZIJhmw+2EnO2m1Zb6rIaVDUb
q2ojAQURgaGvPSYEj4liJh+ekSMtc9a7xvm+rJbXajW/Jnn/3ajz/GzLCETrzCU3MoFpSE7hF54B
+iVX7+yU55/wMPydksv3WPJV8y+XLX6S6CaqgSLCKGLpB5L9o5TARAWddfdRbkRhshp1J8sb2dwN
DPEiBsZhfzKC/WX1abErbA4Mo7JeSxgtYZl39N15fKmlJZIimUV/tiCumX1lxENYRLG84Rqm6CB7
8I1aHsWXnzjv+TVgMx7KSGxYTGtW7XR89YDVhVZvPqapQ84k5sCfKY913UmLH8bqYS5XN/Nglc4u
G905xGta7WjnKS+Gbkzbfl6scDTnH10SzdRxO24w+XwPE2zgrWCK/NIJY7nPTTxk7KY0vgWJOyi6
w3PJtz/2efbGa5/3qByV99S4Nn/XFNxnhujo0MUQaoUfY4Qqpnu7j7I3N3MebceZQjz9t5ZRdwdz
8GIzVEkmt6BA+EUjdlrPyHZUomAfwS/vba0lcgxyj27MJz1C9F5Wr3rqjCjCcW2gRqkKzYnPebV5
13ejvuBoWpR7cJXtfZ/yTryBmfnIZNTfLcLUsu04JuMhk715Z5fOiCqcqYqVVTIwsZM59GElI/Da
Nk+EKK+N59tXcKSdCFk1NY4YhjRC2+qKz641PXKuXRbzmdLItJJpW2cvpW7zylRo0gemvssQkg1w
NthcHmU6DyF374uHXPato1b4RxU3p2KC+LrJ6iQOm9j8WUCRQJdKjQ9iHQSkFtyheQBvUB3ltGYo
0jzJhg2V9OpDrGkL+ZW7WBMY0ZrFGBOt2EMpviejdo6Ymbp0ixm1OujakvE4O6P7M4pdWkaNzqWA
zE5fbdlaN/qQ2huCScXW5qoPSlouqBsNImvdm/W1Na02ZV4quluVGx7iY1QTF+rlgCG69fqS8UxH
gmXNssR6m+2iNeOyBsm3ku+LFLOj7TNCzuW+cYv0ldUsf2WLG74VkxKPUCaig8jc9CjsiRNv1Din
phqxYKZaF+XB7EzFS2yk2XwetZn0/ZK0J58mhDpIBAwayeX5RFJ+DJNS6XmgrErSahYLKnCIBfUY
x16Ftww/bTmNB6+r/XOdZf2dFSftc23abc77V2f9xqQZLi9t4kucrpYXv+3pYOT60E0EhFhhQ+5J
g79ZfGkChCzkPG7TjPfhzHixhOSw5qemyFucbzFQ/mUzeoqd1RssnxexJYEFSJKBkZVbDvntPHkb
3QmCM9Tox2KpZpLYlITcMB1L34BUVDsYHuXqK1QFEnhFsaSXxV5gUcDhBd0aIxORih6ITjOPKlle
29J/hM1WcQhrhh/VGkjTEjfbOf0Sn9uvyNpXeq0vx/JJT8gHmcI19tMac8vWwNtcQiyglKUIpbYU
eBJaae+mNSiHO6RtN/bCFCwbGRKNmT5cymoZCCVk1WFwVXxv0PI6Xz03a+s7FVNxsfFh7DVOjo2U
Btf0Z4lmCN0ecrCBMv6T42a6NivlbjNZj7Civ1qXcO+RqO8OmZ+UPoUga0dToSyNhjyqi4jHgXqH
cMA6qjwCRTXRxUOfOPYrFQ3lsKEiiqqENudd/EFZeLQRBNvjSzqOaYMpQbTZFojZhOdyoK4uZ1DD
6tO39YVUpTwMAOCuqoHkXkLq2i82ZuCxn7UTYqM8tjyTm6E304vM7DSMjMH9LHHTfYhqVZDbFP12
D0Plqcv9KH3Tddw8JXwuZDenoo9kWZDuMJr+YjQVH5wBmzHjoUQLG+AVL0s2iW3qsDpvfSpNdh3M
gHfBwfo8AWYICu7HtSvFvubLnhaj6R+kTOW3RFnldZp0+7TIdAoNLKwbO9HhwulJaW7jnARYLYAB
imZlZOWYNVsMnbeW1QDb4Ht87jhFbpHy/RDMVLaN2es4nJMjU0bbb4fCPSJ+jpuai/uVYaG/a3Nh
vNvYAw/g+GUQ4SUJCka9gZvWyT6NzXHT1mvbaVo6fLxdMv0ofCKYZL3uTJX4PzGN3418J0wDhYFO
bsyHRi8ajlJDfMm50lJx6Vuru8JpdtJX9rZBow8ABMNBIBKXbKeopOmiYBuPlJZ/Z4hN+Yvvlgct
jUwyKOwk1eRUOA0LZCHaZmYyI6a5qyOLZI7vane9ucxXOSWHAe/OjQICjJulMltO4FqxLeYk+SWl
Y91EUZqy0DYx2GYoe3nHwj/IDKk/KULQg+STmLiz6UzzQ9IL/3ZUMVwstL9D7qT2FtsGC2ZX16dU
6PeeB22r6zpVU8JJms3FJlXVc7+aiBvvNscxCXUVrJBeRFaQFb759sWjMKe1HLpMk/JNk90bmURY
KGArLFvpggaR8adQbKxeKpbjTEETv7+BpOto90OgaB3C44BZInNjQJBL8W77ZrId+bSoAVDfKIs5
JzEd9ksD/a741mXIC8BYRL0deiqNAmWaW4eUQFDQln7K0g5OCAHUoIyFE3Jm1oHUV5QObltyeQPG
0eZCdKziaencvS5yNzRaCAhFHOf3zB+E2AwWKeftCAzztus5b9O9YmyadfyjvE4e/aYptkDalgNm
OPFrqriiZX02HuhBGzaT1hhEkZg357L96BPVn9wSRpuAB3nCXrBJklky6nRoOjW0/IRbaITgk8Q0
XzQ/uK9xFJurFO7YkpXHapBjHsZjN7+itkNyHKcbE/vcC0epp1RrmtBte/ecOHj1GrVwcKwTGJjL
qjsPWrupxuG7rzc3kz6bAUT3l0pjyYMAau2kQ6ULTejeK+7cMoA+geNLeCPwkch+WuqcDuclN87V
nFxSrXrrpdsd5i55bB3SDayku2nmdFTFEo5hbbyB1CgQmyvrZ0dAcCPiFv+1Vr4okK2fUpbIBXHl
4aVl6sHhW8kB+4JTXr25R+Op44yudOlF30cxYAFQ49gyoJina0PEEg+JF2FvYAAx7ezOmhFqqEfh
jqPIcw2mf6W8z+7h3dtQWjIitgP6edJrvAnl1hF5e0IXDqYlhWg5x9GGj0q6N3lmy7vRsRgS6DnN
SgaN9XpAeUVBp4FX6N12EIm8NagRPPIf+KO88j6N2LhaWc3iQbnCCWZqfpptNlcQmB9RLgFY5VoO
JtxZJXoXjrBdqNOSupRbCP2lZUuCSUfCejDWWaCs0Hj9wQ1c3VlrtikZidYkhGFzEo47gyXBUe04
HfC5H9yx+R57y4kwCdSMVGJ1iLWbyMeMtBTUs5JXPEkdsgBAaHfr5k5xkjbjP0JkXVhx1CeUp4ww
sppLG48PVHH9FGXKEx/NNi646qGxCIYxmHGPlUXa1tX6ZM/dhQHiUmp3iHWvyDXduY80uZlaJw3j
wqz2iZAxhQSlTrknl7PWHrojRYWCyUVfg9ug9WCK/IdBE4zhIpJ1ST1/z2NMWEY/mzv0HUoYevNH
ZI/64+TZ+cZRGNFC8vXTL7tzx0fWPlJwDpWJrmiGU9swjCIbApVMo4Oq9TTmLGlqbFuR5wffqW6s
viCSsJjWsDHSycfkFesl+rtI8hNETjw4S03JxizfO72u32w02HIF+C0fyJAI8Pqca+81oY47VxTa
IWPDawmHu4rGg6xFkuKKBBsuSzbANPEakP0xy3n+wTmLVyuW5XuK1eCunswIx3cyfGip84kXb6aF
huLDU8MY+mFRSIR26k5VKFMxPXvKHu4NI7GW21Z5Ne1wblnvmYKWpIF7qCfkkJ2dXqd0Uzh5qjYS
Ey6cq2WWpLaRTy0Rabd62tpjaLMZHNJofJpj+5kTgv3YRDGu/WbuD7wHOCvbDtuK771MnsMKn1TG
Y0yVU0jH052nd9F7qSiMoozDC0mK4dsruKRr5wkjvXkBk9MFTT8mZ84QvdrF9DyEuIedge4b1p/A
QcXM9nE0qXVIRHZiYhbGmaZ09KDicsPxbqolBRdO3b600mrOaJ8emeba9QFJCmZ8Mz1c4cy68EaW
wjdvMWeIJyI1urPxmmF5HXJYLLzGEUMjBtSgdqq5uzEHOVxcnh7ajuREWrWpUjKjUlLtxIAHdOoQ
c2Kapz7QjZ6S5LZfT0KsMm9URLjfrTbxeLWHrD9IjwRXo6mGQ6tnEe+MtWIMkfPVoz3InuGTwDoC
eY2uc2lo/kvx5URMiJBvqjhCymOmNl/nfFR5aPKibRc6XKhx6rh4K4MtmiNoKTejKT8njtdbJIKH
WeNYvxBWOEn8wxtbDtOeTqTmQcWj8Zqt+jQUURbspbX1+65Za0DwJ3vXzm7ZT1nL6vsCbsOrZqXD
ySSPNnz1D960s9a/5lITt6Kc5r0hPd3n8tqZD/C/3KsPiQvjjh75Z01LjB+w7/NT33njo2GYDEOV
MfCW1hXLalDaHnlUr0twbtoowKE7WexYA8wlqp1bP85umfCvITC/NYtzphuzveudyeaTLjMyF22c
UZDX3S9xB8UHkI5BIq1WT2Jx41MGqSxEzZw/C9IPb5HecVBbHCA/TDra28THAR7EWdq8Do5d7yaN
XTeuLTYzHqkNl510K+Iu20sNIyZl4+W5jZR7HCfRbyWooovUK+rUc1cXl5oe02eIwj3QVEWVA5Zf
K3RaK2I56bUHmTfylsou71BCVdl24yL3U4fpy5Q5T4nWTv2NV5TmN6a39CKBln0SnO8ubd1Mu6Hn
9M8402VKo9FxlmRjSOsdeRS0jDCWXXkz9P6HNupcHfQSDkNi9xttXvQbf+TVgDGcYHYyj5Rheffw
Y9Rxmu3x5GjuMgVQMqB3cOsYODGGzJvbUwdU+YYodX6hUuJH5Sl9O0YzKXZvfo/nkgyMRRAx8jLG
inpUMitr5xcIItHOJdC4lQZ5G40HfZ+MsgtH7ABHuu+Y2dR5NRuB7y2bxFT6xiHkgMRfc5YVS/uW
FtZM+UCyHAjnOZCTdHxNnlszB9ap9NtUtjEWV2UnsAMTNpvMXp2V4Pjyi+biTLCRb5ix4oiY62Sn
41cN/Hq5tfOF/11ED52p5ruJcgPaaPMXvzO+mTGLNVizbWqZy4ZJybtfEdsDoZNupimJN51WiE1F
GHln6Ll1mCyKyOPsuniAc6nmtUN/gLISx8sdxAaYZlnzSuNVdu/EA+xGg2xQ0+9H6NTfNYUMYhDk
NgVoa7FwQlb0zO3lyEaNt/G99LPmYRqaB+znxRyI2mNr12VF51eh3YEOnUMMgcmxITt0sUbtp6W5
w81XAK5l/Q9SZDAGPb71rZ8wn8WluiCoq2NbNP+Fx/5bPi6fMMv/p1pv0q5v04/+b/Xn3xjzDeWP
9C92rt///h8hHuc3X5By5jVAr0as/keKx3V/gz+FeizI6vj6nzsITI8EtAXX1TcJXUKb+hNJ1vvN
Aw+FuueBpzUM/ug/0bD/ScFe2xEI8eDvMYjEOBBw/6pgw+fO9WRW4oCiGpbxZxFrd2rG8k5Cp5qq
A6e9U0eNnB8N3zjzBpnZbf70y/s/egb8f4pnf30LJgUDONd8JPTVCvdn1H/NOFV6XiwOYFrF7eA9
proPimAgaWM0MJkyTVA2X0Q3UsbZHi0ehqrxZo0GnLpNBWLyRixaQPvSrmfAKAHaNgmhVMtGXJYE
d0YSHEJ+WJDm1kviQM6CWzYnNJZCDFiWFbAZPXdLvU+JrnTadrYBJNQEMAMi4pdGjBXuYgEMngW8
M82NyAfUs+plJi7b8jQcOF4HpbkyLcxzPExugF/swer5AbzVHO9pN7adeVi5zG7b5RdLGx6Ae8N5
xXLNOaB/cPw33dS2Xey+Lx3fQZnpqP4QRxyGN40fELbeDnXBaLIMaTG4Ki2CLURZYg64aOzldyI0
Yp8Wwz2XVPbP6scSDyEEx7Bh3rjnluwFU8/xh27Ej1JZYp+zyGM+mz4qK97EztBdMM1yUabtQDrc
YyDbp7l5F5dZHP7XDfNvuWF4vwDJ/Ws3zEvaxmTg/rKWQFVe/9IfiwnpPotOewfbyep5WTs5/hEJ
xCNDGo9YHr3yNED9wxDjU8O9JgmF4DUzgMv93RBj0rXNW0+BteN6v3dt/weLiav/Lyw1/zyXGr4k
3wUeG771P7/K3kinXz3H+sHzUKomknKwD9Y+SSbCzSWdTDxe0fe58iidRDZJngWDo9BaOymp6Rpu
zdpJgb4idNpupEfb1rW9+2RttGzXbsu6oqkygNh9bKL+KaLq0FsRq++C41WbbphZxs+AwaoXo3eI
EJYToKKRoN5PO6ro5E1oMbBmZb9XAngcJ2pGP6bkYBRgGfBfeqfWfuXKVc/kXEr1C5a372anlIDs
LdeMbVvCEIhVdhbY5by9MxKsm0wr7qGlaoN1O/SGrm+MpNaeNMsGOowhftxK5tyY2JjLd2XaWESf
THWrt6rYTM2g/XAKBtjnrh89fi1w4g+6mmJwezqzp9xhCRIEOraRN8F20xti4FGX/7DKpTrHNCFg
9F6sjU2N9bc260Ao65G10QgsUutsTi9g5+eVIwz+1uqGdF8TybtHJhcu/QKEZUhQa299V2D76IAh
YZFLgL6AzwmaZWzcF9kR6OLKpUhmLy3ZwEBlEZ10kb9Wf7uL1Rt3DeFOuj/JnD61oEHfB4mWHzgF
rQlWbGE692FCKa61/JZznd8FtcH6k58D6wi+eupi6hUJIcpVqujNQqxNJ5Qns9Ayf3NZRLkiyIqx
jMdtn1tEgr4Xam1DF+6EBHzW0e/N8Os/FnrG5xoxqXKCZqj4/81Jyd+xzTl3L3ItzTV8uGih3TMS
ywg9p+FXHL4fLaJBRRITqo4VddaIzFQ4YHT2X/RBgzbeemt0buURPxm6zY9RDmO6n9walyfoP4qB
4S++S6Kf3d7qyWIEreqWs48Sws9Z6vXZiHVasDIsoWupOb8UVB6a1/p8oS4YDZhvYILmFTN5wI4K
uSGilHxaC9njaIQHZcN8p4iEeiprw2nZMW6jca0o7vpIxMdejvRQxSg/P4kCkrknsoTTgggJZIe6
aYt9gUzUhAB+xm4MiG/xB9xR+fLKWX94b4FIECwGDuCwndaKn6WhYMNyKFFWKuFjWTrKhzjxaqGl
SX6IaDDEvZeOzuXrX3TcgRKxUXPMI42SPJvNuHJMsolC94mxshdia8faZU3GuOzbVrfexYyCEsLa
rc+OaOVbA+ZiDLA4tAdYyrb18FXxnJsrvYIiv7bbkuuhIrsxUr5+bBb8WHNJsoE2QueV282svXx9
l16xDPGhmC0cPpx9+GZt6fCUacBAb/22QH8v8g52Y+esVR34nZrlkZxbne/qYv1IDVwR/E6yVSbs
Z39ln3XEtNqa/+7Pa9XZ733kWk3NX16v9eF+SRO1OxWsUG5GM5hVCn3era2Mn2glPJGZo63PlL5q
fbGteeW+RgsGmqCXaiCPmSu6x/J+2vS+scBXdKYrxFl1P2YzXfc8acge9UDisUgqSlw4P8pL7w0h
YxH2ctvQGqbxBibgoSQDGc5tB/JFuNE582f/hQ8T/cc0Xf2aJTM22aLt5BuzjI7rXGaox5GneJ+h
n+3IJ8EOG2ObNpC++8g04t8MVHktCr9Qj56DmusaLQ+20YIo4JRUaxdHcKwJ6TSuTZx/MEjCfmoL
c2P7FWNEfmXMv5Vvu3hVfPejkRm98HpVe+bWogiLxaEj1xvHmXUkosvvd1ZJ9NK6LivIAJGZf7Cc
7lCGrC2kTINSpN6cOB9CHwaWYMmjqVa0ZeElSdiyYxDQktW1GGFLEN+jzQN+T2I8c1F0d9rUzr8s
tzRPUdunh2z09J+F7S4vXjwodwdtNLs0DCt/mZDIngbbno+0EEJczAosJqn2DF+ufUkMq9sQnWJi
Wfg0qsO9o2BXacVFVzjCCsajO+ERSa5isfwCukIw2AQpevbsyV2r8lxcbuUSmW8QEhmRTuSDke1d
/TgsbX5T2vBKbdr9qLZUveGEabS4FztuSBK05S/b9hNCaR4ZLHJiDYm6Xnm3ANGvtDUbaktwA/c/
nKFOvxTcnZsHyBvk1wWWrRHuOGaicYNLU95M2PGp3Bmi+2psWU1mF3+dJocrUw9uzhOkut7v8I5h
SjIvMude+hxJs36hNap9hA9/n9hjc53XKsAp7vRrxK3nsXK570Ig7L27htjbIQUdzpglEd9iY1Jn
K/KelthwXge88fsaViPc8amqfd4PSRERCrO/BShwUNIvUZeM+64jU+WgutpbRChB8/yCEBQ1vXjA
MVWj70HUKLJWD7oM/iuCUk81AG1XaM1JlEzfI2jSRYjeaJP8KrHwHCDiFrQQ6VaxHc2mDj0l+icD
U+tbajAAZys0xd2QWQzEhCaPo0PTGkOj7Ltiez/DVx1ue0N8XyeVN7JbZiaEk5IOINqov5DNyjaj
5RuPs69Z51ll+kOuO/0nHVHt99mP6+Zd9YDfHwDx/A97Z7Yct5Fu61fp2NcHDiSQmHbEvqmJRRZJ
cbaoGwQtSpinxIynP1+C8tkWrSOF+7qjI9y2ZRJVQCKH/1/rWyERpWrJzqM8o7TbqI/WvIS3cSyQ
Wrr49NgKcszvhL3NkcGDWgcg2drGB6U6d99acGgQbRRf8m6cLhvtVQ2dma5S0g3PcH7CXQSU5Cao
A+fD1I+QALMyxjEIK6K+9owwuzJDJK+7mDLqLTlUzs6T/bjndpE2IN3pgtJT+SnpO8SUVf0Y9rV5
kZnqqWNJ3NMkcmCcms/Cis7TMW0vjdmRH8eRmgvv3KyoubeCZBJ4UW0kcUj4VX/Ve+ro99RUM8/q
UD7gVd54VT1BI4o7yTf0xZa6Nvk+UW31lDVn49qVDBUTkkAx+tXRysXvIaW/TZS71CGtStIk7XQn
gBKSqOnHthbmv3hy8cfaAcqUSDbuBs6CFAesVCbp4DT5b/1Iujc+8oj7Skka+ApjId8n7rbZMhHV
3MFoVPS20Ic8umZD1UlRNRL2RMJxSZky6IriHlnlUAJLSPODBUtph/4b9EytNbNU9aDB0weLbwod
HJGhLnowlRpOc2vr6Dd+cMAveMUMNJBL3ibtriuCW7szh7O67GP+0ZL1CQNtcxc7BGxs8U2OnNDK
JN7EYyUuevKkbhFQmTsVuuc4zIF2ZtH8aLZ5iHS16J/iPv6IYoXmgSNACkfTED0OKLwoLU8IhprW
vnDrYjpOJiIgGcQ+ySAuz4HcsBG8VWEif/O93iWpPIvJK0RQmm3rySHmN+lZHfMY7RwSm/ysRkn2
RJfb2AxwXe+xDXuHdmrCdM9yiCszbZMdjEXIEpGxnegDkxzqUl0l/VnuFoTjp0rO8HLNeO5Pk5LU
ay1rwsfOfApjAJ7n1mO+eU2b3v2Ky3HcJ5nrLMc46PLPtec1x0AF4T7XWyuctwpH6txsFgrg1TYv
Uhe8RlPT0R4Q3/V+fzXWwtqFhIFvMRuR+eJ51oksz+F6af3afmR9y666MgeDvy2CqbhJu8TetpmD
47OYIvcOLQAsRMcItJgsZVtQjvKPTFhmdKCtRA9xMNkLZq7IPkQsstGQT5c01to9CupgQjXnU7Bk
G3BF3mHNzDvb0Uc6vKhdFpviOOyl5whs3N0SjmlNjzo+NFk/Xzqt41w3ZdyQmds0Bowxh+J9lXen
STTzmV8m041wuvYhHgu6F82p9pdp1wRW86GAmP2ZkDvzbOgadYEHJjxTkf/ERm08eDDPBk/J23SY
UTQ6Q5ZlB/IQo5xq8TKKQxIsYClHqVANVHlJ76Gw3OWut836jykrcooggZXjJsBAQLWBtuoaSZKh
K0eUibTqxgjILDHiRRFfUuOf/YMC6EPdzyV8MPWWdFIYTG7n4eSeEZ/h3VVEotRrOEq5BqXYpfnS
jUF9NeFYorzCWDgnYJqUryWdsz0Nt5j+BAUv8/ek4O/UuFEIMW4qarYHh1gAhfEf/dTvS4zwW9rK
j7ybyKqbG1a/865gBR2PfznJ/6DI9fcaF+RBatK2cKWQmDq/PxhHKElnvHbq6Cklz0ebk6iTxNbD
Mnvta6DEr9KxHcqKf3VpUlSjqIftEyuoKdkq6Lrf55c7rPLt//yX+D/Yf2cAQm11LOFnXqJ6J8SO
ifklMzoAW1bVf45zU8rraPB7+1wpYCAE9YERLq4Qt+XMfLzYe7cppfpQqEFcF4a71BfKIu1hiDvy
rDO4Dhu5lCHbtsKlMRyZdsCBXnbLveUaodo3U6aOSd+zzURj9FI5w9jdg0bBo7F0AnbNtnRx1Xxa
OE/gXvYnDmxR6Njs9SPOIgCTxUPh2fXzmM/tK0Om/OovQ3lvQ2rVkWxaRUIOdg1rB5bvZcTZyNBz
p8kBSxjh7WK0fXsIyJ1rz/yoUuA+Cr6OrGrhnqlYuBM2fb96Xs/ChduI658/dF3t+C5KmthZV1Kp
wXVgUpx599AzdshQuelhO7M+LzsJBpdNj58vOv/5hfQv+tuFAnhPPrUP23o/unzFCa7JuRAyHh5x
7SPgw//K8yEOSL60ic/ZOiIw20XhiRnmn17dN22fPDJsVXREtSn5r0OtNmbh0fJHJprW1oM7jv4u
IZuZ/WOujhVRBC7dXY9DgDEWHNt+fnEBqvTddweaYJl+YAmPFPH3331MHQM/qwJIL1CQbYYx6uUV
rE7roUxbjs1SuHz5Qc7VqUMYjVdAlb1WFUZefkTdIx7WD/SfrOZfZDUzv0mezf+/vPn7C5gnkBjV
dyjZbz/2rcCJqfw3Jkkq/t/c73j3/nT8WfK3N7rs2kP5kyIbkMdhAcc3+SFJC4OP8I13Jh3waZxy
aKFYHl50Pt0/qG1+P59ioGd4Yy+lSYPTz+I1+36Qw1ylWtf22DCGHJQJ62t/S2oFmCj4O+2nv9yY
m7c3918ojG6qpOyYj79/n9eLgdOlMWQG0uXrvpu8I2eSucc++DY2OPqXsrIeZjzMT1mC+hi9EVMe
lj35EgypOv4blwbmZvq+Jga8f5kTIxNThyrzlqg+Lg0yh6l+HsnJYfsnHmyaxBjITEXJrQ0XaiQ/
v/z366T+5vRvKFH7tL54cO8vb9lJVOKMtm9z8O1s0Qz2KFhBepaepNKXm3S55+fXtL6fQr5dlKEi
UXG7zCLvbndZk2Eb1YF161gl0wapVecWzrfm4NGFe6o71J8ysbl4L3qWkrjru1eX2uhZbrjch4b4
1LOaqt10bEHphPtlYdJ1fYspD4WSKU5DHSKIThbNYmprwQI84US03xorn6f/jr5UPxg1Grzwv6vA
29dYC++0B4iwke9aef7o25QvYuuWiiVjpc8p3OW6Jue3zHI5KPnTlIE4+/nd0xbXv1014PXAhcaF
1+7eXzYaFBK9dHKUuE3FIB5QtRIa5ZXxVzOdEKeIZbpzZC2u8b1QFp5jqtA/v/7fX0yPjQ76QTDR
jJv378oQBCVg5kkAD3enu0S/MMjjyCYYfrmev1tr1jtsi4A3Sy94tB7eTQLh7HWlafbiVibBdGeg
gcoOgOYpbYe23b5CVZYvg+nqt9Okylx7Iy+LkXoT5GmU0f/8i9umZLYUnoO77N2otaRRBY0Zmrc9
BIVmK0k8qS5RKJnDJimz4N94SXQWKu8l//PYWH4/AdJJNRPDHqxb1aKsQeRJnXit3PaeWZ0wzFG4
G6iRNk3CKA/yhS3jEEwaSANjDqHzUp0Md5juIuq7gCZMC7haNgR70dGriWNQD/zWlLcMsRB5iwEA
hfzw81smfjC9eBbPz8SYDkHIf/eKpHkU9j5m29uQXM/msLAbP67jZuqK+lmpwtgC62Xem7mBBUK0
PdB5tm7tHDTHei7YPiQgufOzZVzQrIrQbF99ZU53P/+cP/qY8JHYT7Fv5Jjy7mMaaKcGMh7ELRxF
bsh6m0VNgVyYoXhocvWrnar1/i1yqfWwUQ1QpThY6t9fsegiKzWzub0dqeydaI84LyC69V9sStu9
SdiHst3WRWsasrM3hxTYE6kkwX1CGnnNSW/uXu1qYKSbzACmwUuQ2LR/pB4T6y2CKsziRcRdcNkO
HsV0YcNHMmA4WsiJgNbSy/n5bXzbYf91cmKx5tBBS1JICxXF+37k4meBx1Y0ugXKjCeqnhe1Sz0j
/UDWJrrGEg/VCLt5wC9jOfClt8lAUNAhAOOd0gs3bXM7U4HcWqmFm7DovMOwwqZjtyWfoBQRKmni
KikuYUWnBGLGo/GIiDnqdqZXVYTTR5pfTdeUMg74cN6MVMOtWQI051qbTKVfl7dED8Unvy3SS1Ix
qushpRaMd12ZeCStnFSI2cuIi5/zz2bWih1ub1R11AiXms83xK+zA5L0opvjcpd0rN8X9FwLouTt
tL5pVjg3TgWtidDMbscjLJsSm2fUT32Zp+PODj3vPgia2Nw0KZoHymkUQ5DtRXCwEbdQxHM7y/+j
MZDOUuNvu+y4QIODDdD3EiRHA4TlPOR0cmlFPdvteggvTDcIwEMOdDI9Svbq1hihP2xSpysdrHAW
8cBFHNX1jRcVOUaBQMbhzk/H4CmCCPpUZ4wRjyoJpOYKvkBTxBju2RoEew/KB5+ucpwXTMVsE0qf
2YYtoG731qwCbTLzYxyt83gX2qhSffI+sDpQn/Mu0dVnPSuzQCVX05juTdjp9gpSd+2quQRxDl49
mlfWep1M/jm0g/h6yILus4/pnH6HFZsUIknwDuwiAson1UEhWakazlajaS4fResnFxaWqZ3PPuAP
gO8Vxz9ag15ghQd0c9Un8g6djwRrOsD66viVgTJ9ifow1W3jqNyZPY9nG4ddSXGmdnaF8IYtA6sw
0ZmE5TRh8iUBceNX3atscC5MgMTqB8PxkwwMj0835aIs86B48Abw4QEGxXyuvF3hFb4m4gC81jJe
QFOhxf8La7Qc5LYyMQSpujOGboLYMxHUH42YwjcfN0vRqNFpKPyDYerNz+KQI0R9CMwBWN6TGfls
hpjB5UsD8tre45kEy1dEYf44GS1PbA7p6yJ6pgs2eIFumenuWTIzKuHRo0Q6yLLhdwTCq58DEniT
rSsWHirlVWNrmsrfjcHI8KLIwaPPBqbsROLO9GhebpfZlS8hHROCQkz2qyRlMRsVo/MyhUvwRBmx
fW2p+AAuBIBuSOYhTxbBvlAx7oeGN9QnMM/m10Ml5MNx4qhObOvCpx64JsiDojplZWY9NKZuVWNc
pa7SERqLmd/Dm5vLoIh2QnT8mwiWZEsULBuft07i4uneou9wc5TFSr0he4b/giJEeo2KlymGc7V/
Ce4xuAy8arr7RnE3mFHXOZI9nH8ZOiyia3MxrPz2tQn0rVx70i20qZ4NB5+W1gbtM5u8pJuKbacF
BTWZb5p1L5LlmBc+0KSjwRpR1CHPgYgofTZeW/HYToP9KhroE44bdp5aEJotluduqsfdrHePs8W9
F4XuK/NKcqUsHtpXwB4TfUX+DhkoxRla2MgLssF5WdOkAr09qnNW2yaImmeCkNj9Tkk7360bhSVr
yvkCz437Yk3s72H98GgbPgx5qekrbQBaY4lnI21ttB455pV2q5CIUSAM1SXDiGdHyZ3Ne9Ww8LTU
etqQT2SmJpvwCt4w0oisfoZKwWo+Z2hC9qEVsEtvFzrgdAkxGTet4pNDD2EHBTd9ppViKEpM6wYH
jwkNqYX2+tvhx9ZN6zmFjL/LnVliYsYPTnZEjYvjanRmetKFI19iD1b9GcsOH7C2SB/f+EY5pkAh
RfgHvGouXq6vkAidlO75pPQ2iJWHoILx1pdj+5oHLc+oJokL5ALFQhgbag8Ak7mt0kcVGMnJmZgR
FDAN2OcuT/q6bG3vnK9TnTD7unf4dbGYQ7ji09LFU0faiuIaJgj7cuAx1yYGXRzjsuc347KeyHxK
5/6qHgm7QskccgYULpT7TR9Dud5T8OLDhARAbACL6VKc8ANAJon3kGbkMu47MiTPkDAyRtaKFMFj
3FOgZ3z/dRLIcnu6mxOCKrY5WcaXBIPY503AG1a7+vLFiFxgVRXknaifUywXJzpm6sh2vzk2oc1T
BRxL5AILOfdhZAsalEn4ZKBlvJnmyH3Bysv7auaUwqwEhMcucnjjlWr5JOtIBMossCMmTAGOYI++
fxOSyKiJ2ptgCglO8Cv9gNJGMjVZVdgcC0X5M8GEiy+A42gLFZS4SdpzGiZuETx9P5tUOu00Rd5B
hx96dcoxREIERipE2ZnUes0CZ54PcshlgRZU1OzeGzqHN+s3ZCVij9xCwUEHo2B46gPvMhr180J1
+YFASYxcTN3mZuRI+9A3/Es8EDyWTu/SFiJiUEuukgq9bM6LyYiqcwOFir+qOJw6uCwtHylnbxU7
1fecZPRdU/UwBbt0FPmyU/rjxC7fIktC+VLjE7W3pdZP0aDktVpmIDCevdgHnPEoEpw2YjoiLirZ
WlIXG+NWERQZM+SJIs/C6S5OQtfejwSHHOfEQc3jBH3u3E2KnEsadxJpjKFM5+WbYiVBeFNO1H/p
0MrzDIpxtUcRO+bwbFx+Ou9jq7kXpjWyYydaD3u5XlygM+u5b7JS46yKBJM8W5FIH8nx95AJUjAm
Fn0D3uYifXAfUot5QU+sRKSx4qxjFy8Gy9rU1eo4ecn8B0zs8HYdnxK32xkM6v4MbKrMrrzeZ4j4
Zo/gw8mGiziaCSR+GxC4mv2vtYc5dEsJXR2NlJyLHP/rS4Qc9mEdFe6U6VI3XF/6m1B5RVOKa7Bl
vDpZayTVliaSIOjVWdVMS2ZsvcaiCKEcYiQJ1+ILvZVVMfHkWyVH/mxmI6R2nD3FtZB8BYaceHBi
cMg7kUe8WV7YsMKgRMNDWjNo+rRitrcT8QHF8XLLSZ1BbZLRh4Z0ZNJeZ0BYjJRTIUNzs/Fz6eUb
gSnMN1zHFINYgOAYRfZMuAqK1BaHnhrCQ2PQW92Xvf60ad/xmtnNzHVh/Ex3xSw5EtQc1YC9oVGJ
HBT5UHEGfBijJTtjl0o14axlL7TcD8JPpmPXD2X8QdBxrs5LnXahzIFP4fid1j8lGCl2pggX9dA5
PZuQyMiCJ1MHtpckiPJ9vWC8kVjp7nt/Kj4QGPU5NkJjm+FtOzoEN208xcw+ZlH6NYIasfHQmGxs
aEjZdqhsXuAJTR0Z2qxIc4IxsaPkGbBDmd2nLJ25z0nNA60cOFtnRp/aB7P0YV1HDcDbGP3ueVLX
6ZUtWyG2rJrFOSf76ajVKqBc67qE1mFXX4MpZ7/gWhOTIZtMInZaC47ENLWdedHoyf8CJziFyACR
wHXRI1feWTnh6EZlUYWhytYDwEdYcx+lFo9HFTV/bQLBTbKdZbqhAjiCXQE7TUo181IzsMcp9Jau
if3pLovAB+c4F7Y9gZen9aCc0WE4jXbAqxrEDa0MU/HxUKVQbAL0Me4Q8vBJp3UxCWPm7QXofPal
Yo/J6oL8YI/oxz5HJxM+hX7ICFoPhpFJSO5Fnqc1U17HnFa5E6ol6mm0y1ALXiZBRM+sDsT1qs0T
Rte+Wgt0L7gDNJ8YTvahdC3WTxxljNYiYrZaIE88DFx5u86bQZoxOSKbtfdzU/JO5Hq/WYeBf1ko
zPa7EMnAwzjJ+hli5bipOuY9hSDtussZPEmI9daoyNfVfDJC7CEMbDnbxUcLn8oXObhmC6Kl543r
DJSNTkbEgfG2w2gAFWtVXIEZVJ57HvLLcw5sU3dsOd+AVOjVWQUu9JBLCzKO3yIkNLNFPEB/omTn
BMxK1Hm4JR4ROdSaQouTxNqvcunyPQDedHerWK/GQH2tlojF6G3L7JAf4dJ3hlVEbvohygrP37tz
Zx24cvwQq356nGJ3uYyxyD4icch2LW8IszOnneWAslIbTd0CY/ssa+NGrTFFbKeJLLKVPR0thGyf
+9p2XtOgX75gih6AkU0t2+2RXjD7KvJt69a8FGzKznKdhKRRegoHqQ5IapoyBZxfTc2Fg4DrOvGI
UYpSN/m9qLvo3mWPP237Ip93mY5dIglivg7sOnyMDS/7XBExDcdhTWjCcUxa07ImN9FgG4UGlIBc
UsHgvvW7/tPh+VWHx10LKD/p8CTt56okUPY7pOPbT31r8Pgu7hVdn6Yl/Y3A+GeDJ7B+Y0ATCYj4
RltedO3/zy6P95tJXxMqMn9ioS+n+Phnlwe6MWHp1DNof+q2wT9KtXlfeAsQIBI7Qdec3yZcW//5
X4rZNCbiDNiV+7bZVAVBNI5gtljmmVmvUxx9fl6i+tEFPYvStdR1N1e8q6pmfOvaqgvnZDuWvwPp
lpwBZyfqJfebYzSz8//59d7X+fQX9HCNmAQs2lgI3lUWg9RdWjSG8uRVsfuS6qPFulltHdTMP7/U
+yYWl+JR86wdB5UpWoLv76UCyRL1mZCnTJ/BE0gqR6dbmJpclNDXHdbkJy8Dqa70Qe3nl/7Bt3wD
aAMgoo22loH/8hjHJhtm01Dy1FqUpUsfjQ+RfyULHNvn4hd1+L91BfiijECYOWjcKee8LzJOFeH1
RIJIQrBp5nEEZEcC68VkMzx0HqtFSRkuvoA4zHFnVhySmQMrji0T1OGtaZW/qtX//eu79O9cl0Iu
vg5UAd/fefC8nHOjUJ78UfJ1V2GySTvt7N+8FnpOGq8MYQbOuwFFoK+J83aWEL1H6gnSaF+9rpju
er2t/vlT1QPmr8VcFAbU7X28LJ7J0Hrf6UnYjbP89PI0hPHXN6GzRcH+5xf50b1jEhLrxbQr7vt7
R2Fbep2Vy9OClfWU+gOHGd+tja1g7/2rbqfOBfvbV7KR9FrIXLiF7xtKfmiLYSHW55RaCZvrtYEC
ooDd96rO9puME5E785LqhtMcdzBDBxKnfv6dfzCCUWcz7Zn6VdWbjO+/dGghVAndTJ4myOIXNnGQ
BjhJtka10TJCOfgU+yyz2KvPS08nc315UdUnZ8wgv+pA/+gJSGkjX9dPmh749x8mywN3KqCznVr8
PXfrPnU1d3CSCfY//+I/uhQKI58OGkvL3/rsU+1zxPYa+5Q43N5gdbWQ68pU72u5/88v9v1Uz/QN
84/eYSBZWeg8vR++NeBRgpRq4wKLNScEw1D0mWwKXcsq8odF4P9iLK/Oyf99Y/QlYaVgL3VdXh35
t2Z+nS3SouEdXJiwQc9we7DRb1U73RGmQ6+0DXmu62kg9qmdJRHegYLuwckzSrbzKIfJ7dGb5XUG
eSv1zAvVFILDDJwyiS7L/Pwm4T777pVwWPhJftEZdUg6MLq57x4/LvQUp6YtL9rcLDBQAwatEtc4
RKLNeuBPxUxPkcOCqtDip/Xs7gW/7FZRXFkV+pw8Eboy94ZO1L0udtG9TlbG0H071Vr0MOIdO0Oq
MI7gmLcREXXA9dCTu9g2zJQfU7qS5iFpV0iBLQwtVto8d7prhVyYXLiUG7hBtj/fAEKmloj1N3iC
vmmk2zgIG3EUrcOvhtWrxl0RxDB0cgXMaQNz1iaWs2y4hi5QrdF3TaMxynKQEDkoJOF9iitGSC05
QlGz75Yzgy23e7H25touAho2K1HGFxk5Ia90kZpnry7hMhdCy658di2G1Rk4dtA7JZ/EHPDIvMV2
wQuO1IeeyKVn7HWZ+5KR4kcfFw33yywCCuSriModKNwWlEk/10toHYfGa+6U2xVI9Dn2ekkEuN9q
g4GYZNJmCXLQBQYDCf2JmgY9v5AyhT3J6S6nXfg0kwx+tjbI19bxekLtMBpRQMDzcIewf3myBkrL
daDLAYVLC0hMqn3NisiC4kICwn5pQ8Tv/qyCp76GPEfXbSZuLyz5LYU+di8d9032uty7rnKQg/wD
9Ibcxn0Vq1RLvfC/zh40IfJFXVLWi3JevAuYcroyQ9VxLb6bWGHuMrppEzYDg7LhWiBtEpCrO6Tb
zosHSIUqZprWHQUBbI7bwQw992I9ShrUtyByyoEWsTVpAYjteBlUrY510a0gGjKCo5nc58UX17FB
42s3OwUlGQr6VC6whLDedBmHo40obcbywJHvCQM2v9bven83GdRrauGzFnVw7zVDlnV5Q0+N831t
R8vV4uVLtBUJLVyC9pwXl24akp1SBTkyeqHuI3uxjgtsOW9nRa78VA5D+eCDeLmCC5LvGnheYkNN
QPgHkZjqIsmrAWeCbiW0+TRhtVvAUplt6FKdW5JxY7r0xTZEis7Xvgl+q5AxLJoiC4Jt4rQU+ml7
IFpf5ocsMB2U66QOYSCAbFIyJqE6ESlyS8kIYkoa9gUFA9V99eVSnTuW118HrgPPDAMFmJ0+Y2ba
LrqqO5o1yuoOwcdHN89Ue2id2f08LR7oQWIKLml1quighRwj4OoazX5alaDV++oa5j8I1HJp40+R
7sB5VVdfAWJHb1zO4UnMndec+e3oPtdU2A4kEiyf3GisLmxZYLWYRrl8Qoqc7aGxL6hmBx6jj9Rn
m2Vj+SnF29RB0qLlm5nKO9ObURSpEz3PnZYY7Bv2gBtC54pD4eN+YGKiCwDW7q6n5HeOnKU+TxWJ
SrPTz1+A8Ixg5BPjFhta8THJBpJt5xJ2VZmgom9AUsNDeiHUhPeDQvcuJER52w9KHIq64hf5BvVn
GpYoR8MKp48CvLVzPfpPWByawLOJ5ELcE1X6ydfjJTtd/4hPbnZ2ZTKMGwk0jkZhHoQ7/BExRfG6
JXQIq+hSzaCDi6p/BD0DrGco20PvZEBaY/NzDobyY5An1iYJxHRoDVB2fc7nCIjQvWVVWiDEM71f
urIZSWUzeaIeKoRL6g/lDZKvmrStjkFtkBHfvaxtA8NKeSVa3drZV3UHttmddBnJsidq6My23Wuk
TCakasFjOpsLQ9bs6GQpr0dz4veTY+6zJIaU2lX4+jcFrbhlS+u/AhtDw2yteHkzutWuDViP/d4B
egnqD/ewyvVvE1MNfX7V4aGU0IFQFbPtxDmqBYBL0tlA4WaoJa9+HztQ+ydiM49r86muGbbbyhvo
m2TU6p6tqonYz8U98hi7sire+bgl8MlJY7/+OteD1K1FIsRybLD7MpXjFzQpTQSryXB+p58P9TgO
2mOO5TrelFOU9BsssPEf7dC9pJRV945MomhLHF/TfgTy0xv3xHdW9tG3Yv96oFq2dcH27ONxbMDi
u8th9sv6ESUD6CsiPcfHwVHFHS2Kr1YOUpsYhA9ZZ1G4Ihc931oB0WcSc9Zr1MXR65Ik433Uezw5
3vh031CXDWhFEOK6GeJEx9XkrXdB3ltb7aYRWA8BVszjxLK20XgkHNs8yaaar5q2s+9covTIQS8g
Um9cngJ5xbA0nrCvTiSsig7MoVLyAy7X/EODq+uuSPxmqyrRfoaakgN7Xew/qsAdTp1bw412QisB
Y+/bJA3GqCfGfhmxDjY500UQOvDhfHmBXOGPEA7Q/dhFGTq63rwi9dP5lI1uFm0VNhfWSh2WTg07
ImxhTq7URNSsEYwBZOEhal+sZKxPqNaDfYm54SRc00B30UH6BB44J5gPyx6kj7CscJPI0JvALpf2
gwvk8ziUpOfUSRxemnO/3HYxMN5giMbnPu+afm+2rUwupmSanK1fobHZ+CHg7Wt3osB9FsR9C1+6
NC5Tb6kezQQkKSFJmEFhTHhmRl3UH69HVvivYmjaq76uhzO8v/MJoXQBFTKIQ6r2guNFzOR2BnRc
JLSUa5qt0eANt5E1jGRhp6FTMy5z9ZxNnU1IT+5cTonFNIqzKei2TT2U486CFh1uMYhYV503w/1H
QUU0pJ97kglRQOO33D48BEYD5q+mvitlA9Qpd3G+9l5y18IsfezF3D752Hj3w7RkW8A9dEU8wPkS
IIbOHki9nV2PHni2cIlB03WsQ505D1uSVQFdSm7VzbBwTiFZxlO418LkA/qw6dFUI1COpENMkdiN
ffANW+G+qUvn0LSeA97ZSoL2rGfsfqVQOf1e+3b3eXRC73V0Cd8+mDR6yeTMBV2XtMo9sh596vYE
mTaACGLUTEevq786MSzZNkVWsFnAylzY4wQjrKpIWIqnpJk3EgkaebEwRA0i6faW6YYdqFn27NEy
A95GvKNTP3BV+KeshwpOxsjwMaZfjawmWtIP1IU9cxPikP9QQk/qNiUeVITDNk8N24SAa1qP+dQ/
TYQsgOFc9+v/qYX+shZKsfEvR5vdS/fyrze60PVL8eV//uv3L233rx8SPZBn85Pf6qEwgCj/cT4D
TssOjcrn/xO8+9ZvrkO2DQrwVXducXr9sx5qEn5jCtPzPSgwCLXRfn6rh9pAhSADmRA9sABZiLP+
ierd9b8/IoMZsV1PUHPxPEFgAval70/j0SxxtKcs+9S4+lPll7R1OWq0J3sG55xLzW4IwLHf2R7w
THxiGyJ1Yf9psx/zLMtAGPbeQXWBukdXBaLTzmmh+11OGAAINHv1D2IAbg796iqctMEQabmnDn3a
h9pbJ/EgBiBDnI3MHJJGgjnbOdqu2ISInPyMFBk1kyIQFX70SPhjgKLDUeE2cNOPwTg+idUHKcN2
flzIhSKgJMeYPxjmrtPOSTZ24gLbAnbKSTsraW5islyMsLlz5ia55EcIEFZk5JwR23ObhHXa8vam
41Fx5LlaxrkEn46Xkyix4URBbH4IazCVGPDjGytoXdI9F/3NwQ607JfchJMzTlHXc/B+xuNc3Ecx
oHZ2MTWGQP4YZqU40at7JFOW6AMfD6ov54M/YFM0GrPaRThvOV4msrvP2G3eQPi3b0NKPDCkV4Nr
Nfea6u0byy7ow2Dje4PcW7S4Ni6uZ8DS3EK7xdArq6DQ64OHy9z+vc+y+ohEE2UUXlvRxx+ghw60
FmdT5juPHK2tdEbgxXm0yMsO8yr5DyWMVt9dOs7d3TEYy+5RtpyPNnWyiL0xWIo1c8YMrNrS4Xk4
/eXiW8cOyzChzM6u1y7iLOyewnI2L4JRPc7ZLIn9NstPCmT2hYgxRhYz+YHsLSHfdc4uT6PorpWl
XeJWrPIrPy2a63w1NQd5EXubuqjcD1HfuqD/jVCTw4fnUIXW7dxU6d6JXEL7lvoL+0v285wD3X3Y
JPSP8C9fTPTYOOHbW5uTNDnl+K9zgYm6L/GUCbv7GLUVfGVOX+fxat0eVxv3tFq6VRS1n8yxIbaW
Q8YthnXnlEaNfZ+5EhaVU/Z4N9vG3XZDwS0b60JdwdH4ROexvzZqiw31aH6hbPvJG0eCmeGhN+cU
JdnZaTc6mcyi3RVq9p/B5/QP7OmIHR3CHKteiJl9Qf1VHM3V5B66hLSxBI/jJ8AmlbkTM9WFfWuw
z0d7ilN+4SnvHeq1e6Q4g3k7aE99pt31tT4YbCcxg2THfD864pnGwbOp+o0y2dsoDxAl4NQE5Zr0
sKGegRzGna0t/Q7e/iisv5hIJYi51sZ/pREADvHP/gfimxDwAUzYprFrHSPmnDt+A4wcu42v2yY5
+W4wnk8CmSmDWcYc+qJ2tK7YkAMh8MNJRdue2lmxQgqU5hUosz2kmmAwaJaB0lSDeeUbaNJBD/IA
R3F8nq0YBGux/OLYh4L0Pb+f0xOn+jTbJy0r6GYyK+eqdexw79mAkVH/iH1Td9ATPTi1onb936Uq
ZmfTLafS9IxjxDnoLPNpdRLwYByckFZ/YM7joZQpMsApzz6yP5x3BbSuk594KByJodJ2EBq/gL45
jqXObVwVkP9dMMbuSOK9P2RymzZFc5Fm8AorHJRng2xpJ4giuhoHZ+QOpMuCEtx0zh1oM1cTUWRP
I7m2fX7qzSzaFXlbI5yMKkQDhl0c0vrkztNHC1PtrkJMcD4Rirx3+K9OuWNWVyK3G6T30phIkKwa
C5kw6eneeYb2kZlKNbc2bM4H3/Hjrea17WIH6P52rpf5LMSB522DPMuItwpgik7eeAJIRQKZGj7l
mZ+yNe7jiQCrQB10G0XHRl1Tppi/oigD4ooY+RA7kcyhrtc9cCI28aFLYLtHJvQmdkuxqyyzPwdC
mSPnC9UlrLNPLCzuYezy4VguzchbCtR8gfA6ji5KzqT7TGvFzvee9NpLWZDJOUTiPkImfrQNooZQ
idZbVfrpWe4RH44j+dhCD98IFtj9/+XuXJbbNpYw/Cqu7MnC/bJIqo4oUpbkqxLHztmwYJEhQIAA
iQtB8OnPNwCoEJCs2B4tUGcqm4RKAzPo6enp/vvvmE5mNBIe7V9raaxcK5WtTuZu6F9bpXGYimKY
WysvoXRNUmeWbeFqLLg43x5iOwC0GN3NRWteG0K3K4ALtAkgAPt3AQ5PdNdw4P3YYntLAgdAiLUd
0DfaRVMST5Ma5aB/SNVkMkroqzYx2aJv/e2K1DjthCdhRCaiOobupUkDyJsq381nZbG7pWPCbkq/
kGwBkQZtuHD5gEpH8MPoeLjHwvCv06P71YGs4HplpiBHV8W0CMuvm43BvYL43RSG9U+JmnK/T7PV
66KEugUq33d7dX6XZzHtwzcatP/F3vwId+tmlo4y2luv74i4jT6W/vrDgXW9mR9Mjd0YvaMvx3F2
sEI6F8N3bCoX1j6zZuaR8nIjdFcxleVFDlzpUH0yQrCJZcG63u2KYGXdALIEfFhlyiqZQtdES1Mt
OOiExRRd3HONMqmUKXT4R2Xqz12AQXAUuqMvZUbDncsAxpijYJkVDDZhTOfRQ6hGkTG1qTiuYOZf
/R6Gib2+PO6PuDJZGBlAu4H+TaDJ0i9oLglVjKLCsFLRTMi8oIvn7r2WaCP/crtOj591Ot583iTK
4caGTPW22MXZ1a4alQQDSQJahEIBgSlWWGL6o5g1oFj6dbVRaIO7wWI64cjyKnpfgLMo1jd7xS30
C6Jc0Jofi+BmQ4eES103pzYwpVlFc4fFTitGVxlcnx+yytnN6IyqznR6M8TELzGvIfi/lI56RAJ9
ZbX6k/6ydHpbC57iLdEkWIl0aJ3To7G/VI7whZYwCJUXnG5HMC7GVr9NtwXdB3It3aoZJQWFC2Hh
eq/MzIyz7cKpSA0QWYF+/0i0+YYLRQx3uJPtCxjOoWiI/HB0Df2pheM3h4kd2LThvlfNkZVPuILv
gllogr5NHJfSC18vaEpCq8+/MmIc6uVhraw/On66uwNIW+JIWlUwSSgQp6nRHDQP+eXXR9U/wFAR
HvbKhVKlNpG0tMo/RyS4L+eZq77ZrJ2NYPg/VF+OemDMaDtzpdOTiQYzx7wAIR9za92BY5xkCY2v
VsGopO1skEHAfRjRGLgSgB48IBqFbCwNtH9gKJ/nc19Q7ipzf7Iq6BM1oyVdDL1SmCuTIM3zLxjv
I7mTzLqFzuwrDMS0drGB21zwRSEiiAhvgrpJQ7o75MW6ukgLU5vkOTX0kDr6m/fxLoPihOgnnbFM
/+3WLLczl34nb8rCNq8tAkCE0chcfcwiCB+nGWHoKwPykqnLR7txigyyiig2qsVh7vj/dfG5P9Fj
1r6dG35MGUu1t99khFWty/mKBMfbjWLqE62yv+QbPftczQmbWyvToLkrsWKNsNh1SjkJ7YLpD/yX
vjUoi4H/gup9Cs84SzT3bbSuqqU2msMGtAtUD3sa3ATlSAVOZVhf9vswI5CTElCbjXaB71zmCkGX
Vb6BMiQmnAOHBeEoq4wvEmpZphQauFfwaRRTE+Z+8GX78l1FFOguI5hJY8kSagwTQvmExrRetaPz
7YWWJAYBaTrj0V5iC7uAts8nG9GLTJ/nu+mI8O1M2yv2QuMG/Ibk5PGdsztuf9+WpK8n2PM1XfVU
Wn/FSvRlpSrRinD42r0heDa/gZ5IuVG2c2o+0ddbZbeyPurHvJwQZU6uNUC009FRdDixje20im0V
31+h0bs5h38LqqMQ07yJZ6W1Na/W0Si+Pij44ls3Kv8gcKhTMZFO8+1u/T5YEXtaC4KRtaAawUjs
L9mAbBabphHZHsunw2U48QVNSSgIS6qau4Qg8u4iEYQmYU1tAgvzNNoogEQE8Ylfc6DYNR3KDmKU
fZ6UCzr/wpayFcQpe01wqJQpdCr/X/f/NpAhrufTmqTzY7FMq7tlRsQsO5WDi1/rUuw/6MeWB3n1
o3/0vKA2LvAvEQUIuyit7YCr6neq3+U5EZHHKxcLYg7c/SEGJZhAjWo9KHSOkhgCxfrnEY7LmMA6
eAMDfIMY5x/7uVV4foLNcj7/N50Z3CcUtInPAB63AxbTBEroe9agJ+FsDdyxqZBUUwR87HzyLkwB
1AmDLmShxaB8miedKci3VOD5if3w5L3FJqAML8sFh/Q5Uk7UKn7f7HsizmavjW0L6JoF0qAeCDxf
BAG/M8irawowu3oMbhEsroKyq2CPcZnACwoykM704c91gJRAwNPMvtG2IemAa7Jpv2cHfFsHjDHc
CVSoq62i9xYBnCXoGkARYKjqQchvWBsBeg3BbCy1CoY1xtFUmWk7y54tdA0RJ9UVXWueNCQdoOpb
cvYWszMMwwbS9aDo5xuBWPNYoygIwOngvr7jCBIXqY+vC1YYGCGo3mimz0F3Pn3bHGMbLMGQ1fw+
uEUATdm8U8P+8XA2/4g3YIw1ggeCE6qZJAfe+SKoqjrmrICxA9CfGM2qD2gjaIrhNKe0xCrQSUEc
BmZfBayxragsEDjDejRH74BmD/sOLozcPhBtJByY2IHGnz5xRwUUwZEERtAa3uyxTpKzN9QxaH7V
JF7y5OxtnCW9ZtEf3vaHv0f2BNScsemapqrpPdUnsci+0sGFC54nxuA+vsZNRVb3DdwgIruQvLR3
nZ4b5Jh8fUVw+Le/Nw8ckAGAJFT5zuvQt51BksgGOu4IqioxeoeAo4/xE3Rw+62bNDhdUPW6EkjK
Dtb3XhwCkNC9M9DEAFK1IFa63grDOwNNvBhZQ6hwI7A47gSxjxgIPD8GACFAoEUjorosCCVpLO+Q
toJhi14jUkqAQYClUoFf7mmDAL4BwIWoJTOGdyXgUix9HCpjlblTVNHeCfoG0eXOQJMq0T2mGfWC
D0gL8GWBs0hqAU4BATCa1DROr8K3Pt8LhInYJcJaDvV2zEdyZH0DLkji2KM1Zvup+y6CRaBEJb3i
tq7TAAMluC+SuqArYyBH3BTNnkF0VQymSkMkOq3VY3jTNyDhk5y+oY1hl6OJHIVJTx0Lrk4oVRGE
p+3vg/OQ4AsTNU+yxwLVvphFUqr16HlI6MdYg2fRhbm7ftSADKJKPal0rMThNmBg8Dj964HAjkF0
ODZxHQiqP6wPCz6gVRDldNLHAhXm3BMpFn56L9A0DUeayxSFmoPTAjCisgFDyJJ1MkcUof7zlc+1
wHLH1MNDf0yDuXoMbhU0igWbl/r5YJFhcxsCWUsxaDPL3rEobAGpA4JqrQvZqN2Q9oJiGrLHIucC
SULuhNyPn7IINnFDhSQblVND2wqUJUnHTXRjTIWuoAxtPcSecwA9yRiiYd1FTQY3f1gkpH1DwmJA
1O2Ha0BvEzhYQi6lok68UY/BuQWYAlX6WCQwAHW8YAN5OPbODaLNbQm/EZaFVkuGtwoqx1WtoD9v
EOlDDP6fRCFp83r0b0uEEut2n9D112Nwq8CpIH1zZhXIqZtEEr8RRKMcA4OBRWhXqbHAQzoWSHRK
55Pccdtj4en4gejdYJlsCRvWFTGGZx0pX5G1CxyO5IwgCAJDUY/e6UBqEY0DfXLKug1uR3CZabEv
P28XDH1MqRCFSafUSn8VROqF/CvxhWaVGkM0qB0Ba42kdTSIqLHpXZhbHmbZOSMIKHKManAQNWN4
TrOBNsivAuRVJmiL9gLZ0wXSTcSVCSsO12kWmCnZVcAp1hwNzqv2W/eiqzjNtNYjokbCvR7DOyOo
Fmxe6uftgo7XBMaOoFKzIcQZcL4jXJBZuM5UJ7bBluFdoAzMmqwu6JwR8IuQwG+VobsKJPbGoK9U
+HrrJw3ILOqE1KQdBZVLMkR9TLDRgr4S4EhwfBJwat2pJoQ3pFUgrihrFnWUgEo4rpL/OIXnW8ER
STnSrsBwGiUZnKOgwwgmrQsmgFM+M+2knjwiAaRS9AxqebCOAntYk3YUcBohlINrqzX+vcOBhBMG
AcQeZrNRhsHZBYO3lzSLJJ10wkoowtMxxhqQZpN1oSB+cPMnriJ7mSYBTUNIWOb66SaASPBkwtFG
UKkeg8Mj6fC0yXpIVCcQkMASYPXq0fMTbW7ZnAnQ5LU3qwGuwuMWhz9aoyFCzBz8BBO+kW6qfQMB
gm9DLsNzEZ6gAf7hVeBmhK6jVa29exxjBL8Peo2GVCdd+d6k03f4EQ+VPxM/iBZ1zU+wzJ6q+vnW
H5xqQh7/3ha6XC9+/UVUs3T+UJQANc9e1nVG4t9/62C36rza2Y+nPFv9nPZ/byf4+NGdZ51mdfqP
r4Nl6qX3flX/ULWv2ZCV/Cfyvnob73Exyj9v8usvnfc8Owr+RXAW9uSKXJW03JRmiXFXcI2Ylhcc
enHmZadXFJ+RelM2oazkiRcFfydpHHTeuqn6kpadREnqLZLTW4q3buDD8pLjeHmfB/dF3hFeo3Nl
hV8uI6/00uW55Ab9Ly25La96lfz9ijbkxeZrd9npMfsCWjhj1YNF53vi7IsElOz7Xy2TdNV95RYN
Kiv5NSseBKc3rNW7AVjKCr5eeH5HAdUGsyctl45McRJ0d2QDh5MWHS8Cr2dFGnCVtOSk7KpFA9eR
FXv72DY1CBBpwQgo7sOqoxdNJZ6s6DdJEWSPltmt0Vuyst96QdyxHpR0vcTx8taDtc6LF+fL0Raj
yL9ylnn3UPEt87yj05Bvi8y9tPzg3g9WXreqtoHTy4vmLMiSvKPZba2evOwsC/hnu+3YJq3JZ7+E
9KRI+6JFelRadBLnPRvS4pFkJb9bfk1pYthd7QYBKy9673XPLdIAIkEoL7h89drbbDM/6B7rbdLp
JeTfLNNs2bFUoD5ELuclhL9dHoL7zjHWQkpeQvhfSRqeXrO+HzT5SGnRSZr7ryZemnBSdtWlAUK8
zAMuvbC/9xvIlaz4937QXfEmKSUtNozwSLq3GnrLixyHtOh0ueoTF9RpA1nBH5ZxnFXR3utdE+DE
ElUgsuLv/GSxfHWdPTrbmgSYrPjfk+IbiiiAui/gcDcPeKyILQ5Y9v3/YPWXWbbsuBRtFFxe9qF7
q2wzLbJyP+Wef1IMYVNAcYpArazYP5fphpPtJKiW3IRApSUH3Gx66t2GF2VFf/Y4d2i3192aZJ4N
9TSRJ0lYHvDjz4Uy/pXQ9SGi83Ohks/PNc+SlU2zahbmtAj112zSGs8v+VORpgfo9+P404kK5an/
rRtcE39xHy299Lf/AQAA//8=</cx:binary>
              </cx:geoCache>
            </cx:geography>
          </cx:layoutPr>
          <cx:valueColors>
            <cx:minColor>
              <a:schemeClr val="accent1">
                <a:lumMod val="20000"/>
                <a:lumOff val="80000"/>
              </a:schemeClr>
            </cx:minColor>
            <cx:midColor>
              <a:schemeClr val="accent1"/>
            </cx:midColor>
            <cx:maxColor>
              <a:schemeClr val="accent1">
                <a:lumMod val="50000"/>
              </a:schemeClr>
            </cx:maxColor>
          </cx:valueColors>
          <cx:valueColorPositions count="3">
            <cx:minPosition>
              <cx:number val="0"/>
            </cx:minPosition>
            <cx:midPosition>
              <cx:number val="20"/>
            </cx:midPosition>
            <cx:maxPosition>
              <cx:number val="25"/>
            </cx:maxPosition>
          </cx:valueColorPositions>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Sheet1!$B$2:$B$50</cx:f>
        <cx:lvl ptCount="49" formatCode="General">
          <cx:pt idx="1">25</cx:pt>
          <cx:pt idx="2">25</cx:pt>
          <cx:pt idx="3">25</cx:pt>
          <cx:pt idx="4">25</cx:pt>
          <cx:pt idx="5">25</cx:pt>
          <cx:pt idx="6">25</cx:pt>
          <cx:pt idx="7">25</cx:pt>
          <cx:pt idx="8">25</cx:pt>
          <cx:pt idx="11">25</cx:pt>
          <cx:pt idx="12">25</cx:pt>
          <cx:pt idx="13">25</cx:pt>
          <cx:pt idx="16">25</cx:pt>
          <cx:pt idx="17">25</cx:pt>
          <cx:pt idx="19">25</cx:pt>
          <cx:pt idx="20">25</cx:pt>
          <cx:pt idx="22">25</cx:pt>
          <cx:pt idx="24">25</cx:pt>
          <cx:pt idx="27">25</cx:pt>
          <cx:pt idx="32">25</cx:pt>
          <cx:pt idx="33">25</cx:pt>
          <cx:pt idx="35">25</cx:pt>
          <cx:pt idx="36">25</cx:pt>
          <cx:pt idx="37">25</cx:pt>
          <cx:pt idx="38">25</cx:pt>
          <cx:pt idx="39">25</cx:pt>
          <cx:pt idx="41">25</cx:pt>
          <cx:pt idx="42">25</cx:pt>
          <cx:pt idx="43">25</cx:pt>
          <cx:pt idx="45">25</cx:pt>
          <cx:pt idx="46">25</cx:pt>
          <cx:pt idx="48">25</cx:pt>
        </cx:lvl>
      </cx:numDim>
    </cx:data>
  </cx:chartData>
  <cx:chart>
    <cx:plotArea>
      <cx:plotAreaRegion>
        <cx:series layoutId="regionMap" uniqueId="{9BC8D1EE-4F1C-4FAB-A8EC-19382058F034}">
          <cx:tx>
            <cx:txData>
              <cx:f>Sheet1!$B$1</cx:f>
              <cx:v>color</cx:v>
            </cx:txData>
          </cx:tx>
          <cx:dataId val="0"/>
          <cx:layoutPr>
            <cx:regionLabelLayout val="none"/>
            <cx:geography cultureLanguage="en-US" cultureRegion="US" attribution="Powered by Bing">
              <cx:geoCache provider="{E9337A44-BEBE-4D9F-B70C-5C5E7DAFC167}">
                <cx:binary>1H1pc9tGtvZfcfnzCwWNXoCemtyqACQl2ZbsSLaS+AuKlhTsaOzbr79Pi5RNIrSkqdGtt8hJwhGB
Jk7302c/ffjv2+Fft+n9unozZGle/+t2+PVt2DTFv375pb4N77N1fZJFt5Wq1d/Nya3KflF//x3d
3v9yV637KA9+sUzCfrkN11VzP7z9n3/j24J79UHdrptI5b+399V4dV+3aVM/ce3gpTfruyzKF1Hd
VNFtQ359+/4+b9rbZHz7Bv8nasbPY3H/69u9u96++WX+Xf947psUpDXtHcZS+4RbNrWYcN6+SVUe
bD83HH5iObZtMibkw4s9PvRynWHgS0h5IGR9d1fd1zXm8vC+O3KPcFz46+2bW9XmjV6wAGv369sv
edTc3725btbNff32TVQrb3ODpzT1X64fpvvL/pL/z79nH2ABZp/soDJfrecu/QMUb51Gf6sqj9aP
K/QqsFicCSGJNB9eZB8dQuSJILZlE0Y28Dw+e4POy2g6jM/u2BlC3m9HidDiPl336+r+cY1eAR95
YpqOLSzKN8sv9/Gx+Qk4SjBKnM11/vjsDT4voegwOj9GzrBZLI8Sm8v7/s3F/RDdqscVegV02Amz
CAVziA330H10iClOiOlQaTrgq40o3eDyMmoOI7M7dobN5cVRYnMGromixxX673F5EFpgG5OKGSCc
azXELNNkj+JuF5bnCTkMyeO4GRxn50cJxypVVXT3ilrGck645JxYdCa+HOuEOTZllkO/M9AuHi+g
5DAg3wfOEFl9OEpEfkvX39bZKyJCrRNbCGYJc6v3Z5LLEScOMym1TOu73tkF5gUEHQbm+8AZML8d
JzBaFr+7r+r78fWkFzNPCFSG5JRsmMLaF2I2OxG2w+ENbKGZWcwvo+kwPLtjZwhdvjtK1vEUpNn6
7jW1vnMipcO5qdWIfkG373o0xISSYbZDBZhql2leQsphWH6MnIHifTxKUH6rknVer+vH9fnvVT5l
J7CAHZOSraE8czMlNA2VhHPubECbGcovoegwNj9GzrD57eoosfnjvm7e3ERVEL2up+mcQN9w2yFb
jWLvc41jwtGkNgTfVurNmOfFZB1GaTZ8BtUfN8cJ1boOERhqVP56jMTsE0YIBVD2Rr3McCKWecK5
YI7JNkDNPJs/XkTTT0DaGTtH6LejRAjmTp28ot0m2AlhjNmmZW7Qge7f0z3cOrFs6QjC5gLuWUoO
Y/I4gxkev70/TjyqaFL5KwICvWNJalkOYYfZhZATGNpcCr6JEczY5bfnCfoJLo8D58B8PUpgPJXn
97dNdNs2ryjLyAm3OeGU8o3Sx+LvcosNL4g6wM6aMcsLqTmMzN7gGTre56NE52Id5feviAs/oQg6
M/4Y1ZzpGCFPLAIRZtpbppp5OM+ScxiY7bAZJBfLo4Tk9F7BRHtNSWbBQAMzOPZPDDR6As1DbWZu
LeiZgfYCgg7D8n3gDJjT344SmPO7dfiK3iZjJ9SRpm09JmBmjg0hCAdwSZFBQ5xg1918lpDDcGyH
zcA4XxwlGFch8ndvzut0nd89rs5/72wy6HTLsSTfJl3kDBMbeoc4jqn1/sNrxiovpeowQPujZzhd
HWfI+ULlzfo17TK4MQhfciIhrx5egGBX9RMTiU2GkLSgc+XyPCmHcfk+hxkkF5+PknXO0zTKVVS/
ItsgsAkxxhA627DFjG0cCefGEZQ7P5KdewLtBRQdhubHXGbYnB9n2Pk8v4telV2oPEEJgLQRdt6+
9tkF+QCYyZBocmtJz5jmBQT9BJnHmcyBuTxKpvkjqm9VXkevGZCBfqcS2QDkajavGTQSTgx0EWyA
75Jul2teRNJhcHaGzuD540jVzLoaX9cUoEgG6MImPsts2uLENhHqpHLrwsxMgIsXUHIYlB8jZ5hc
LI6SZc5V/4peDLNO4DUKbrPDel/SEy3BBNkWAJioENjllueoOYzJZtQMj/Pj9F/ev3ZmxkGOn8Gp
RJHfw4vsyy/pwMExoVt2ggG7iDxPz2FMHsfNUHl/fZRc8kG1Uf3KOt88kQ5i+A6f2caSIJdGHAQ1
fwSZdxF5ES2HQdkZOsPlw3Fyy/9BogyVslAcpiMPSzAbiTTwksMe08+z2OVLKDoMzo+RM2xujhOb
i3Vdr2/Dtr5vmtd0Y6wTVMQiEGZvDa6ZQIP3L0wO79NBWHOXb15Mz2F4ZsNnGF0cJ0aXqmrCN966
UvA214/r9d+HaChqMCiiYpxuZdgsxGzD14Tgc4TYlm7O7ICX03UYrPn4GVqX3lFqoYvoNoyC9et6
Nw44SaIuYOPczGMCHN6NCcdUu6f6NcPpJRQdRujHyBk2F8fp23y+H161oIagspw6zCHbeoyZlJPy
hKI+EJpomy4AcLvC7llyDqOyHTaD5POfR8kul/ffqtfN/yPyDG8TdTL2VmzNagOBCkw6DcnhMqeX
UHQYmB8jZ9hcHmf+7CKqa9VW0eOufQWVA0dG2Kgv2xbGmHNsUIJm26gKfEwb/EOUPU/RYWx+zGWG
zcVxlgdeRCgGqFXzivYAE0g5S4IawC1jzMUZCmskqtBRyvG4IzYnNV5Ey89g+T6NOS7HGd38fK8n
VN+/YikA7DSHQVyZSJc9vGZMg8AzZRRn1B4L1WfwvIikw/DsDJ3B8/k44dFiQP9TFK8p1VAjY+Es
zfeczCzQiaQNSpssZJ+31dAHpNoLiDoM0d6MZiBdHGcgR1fY/6Wq5FHK/Pd6ByFPhJktpk9rPLxm
4RycEQQ+JkdBzUET+iUUHYbnx8gZNpd/Ham91q1f89wTsmoUpbKoc9o6oTPnhhAB5oEXam+lH5TS
rg19ef8cPT/DZTNujsrNkaLSvzlbZwVqnV/zaC2jJ8IBU8jH4sA52+jiQZy8RUr0u2baB+eFZP0M
o73hc6jOjhOqh2jOYp28ru2GknT4ojhEizzow2s/gwAHFb6qrsJ9PBE1Y6MXUvUToPZGz3E6zpzb
xzB6zRI1LD9O1sC+3mZ4ZpyEU562CTZzfoLPc9QcxmUzaobHx+Pkm08wrOsx7daveuQGBwkdKZCG
1lke/ZrhYtsnDnUcnZjbsBXU066EeylVh/HZHz3D6dNvRynfPiYpijtf9SAu4tQOhXjb1tXMDxNK
ZIPQQcA07e1xHJjfuxi9hKLD+PwYOcPm43Ee7fhY3QevehCKwqx20FyDbhvTzByfzUEohEfpzGp7
npCfALKdwByOq6NklWvV/t8kdgCLiaoa6zEuPRNqOEeoM6fA5XDC4OV0HUZpPn6G1rV3lGj9MSp0
gAoeZcvrOKVI1ljiJ+dxEaTGMUKcZYPce7TpduXaCwg6jM/3gTNg/jhOl3Sz3V7dokbjGqrPCD5q
lVl2VFvUFjURMBWzQs+X0nMYnP3RM4Suj9OW/tKsw9fjGx0yQG0BgqHbGug5Mvo8oY3aHEvMAm3P
0XEYkc2oGRJfPh+FELt9sofbRppsJNnenf9p5zoJCwznoRFA23c7kWuDaU2R7fkB1a4Im/WU+zk9
P0FmvyXd3hSOo2HdzX2V4TDF6zEHzkKZNrfwv5nSx0FOAV0jBXptPbzmNVHPU3IYhO9TmHHIzf8n
Dvl5e8HvzRcX62a9fOjauNNh8OmrD3NHL8nZ0K2jcdAY2Ozm87tf3xKpj5p/bwapv2PPQ5mdcP4x
5H5dN7++NfRJHBTjPoQPqDYIgG2PHhT6Es624WA1qqlsYuEQnEDyJ9fhmId+krqHF3ccCEt9BTTU
2uTEJQIRioCqxNleWB/E+d4r85NKR/gI3xdj+/ebvM0+qShv6l/fWhbM/GJznyYVR1UcblPkBh00
3AF5uqVYcbu+grWE28n/y0q7rodE9B9IVKRDKVynb9De00VsUZnvVdE5VubFpd1M7WliZWlm/tGg
NwxZJnmR1Z+tjDVT5UKQmNYyreKq6GPP7vKycK4jkRe1aLw2ziPSekU/sHzFaJ9nXp7L8Sw2+t4I
vZxbVtadV22a1V3tTk2bN8VFno5xvui6yKld6RT5B+7HwztlZJ15HkdivBiZ73+OaVm8yw3xp1Gr
7rRXnR145iAXksfFhziro9MsHlricp5Yn0MRTbkXhW1vuDLrk8B1qk4ue1qW/SKtpkC5IhXD1ZR0
fG0Wlp+4WNTuIjJDv1paYdO3btW10eRKGpjpaT506enQVamz4FJF5yILSvtSyqaLvXo0o9PSMBS+
sxib06ZKutY1UiP1wowlZ4Vf9at4quzJtY0cX5yz2B+8rPO7jxb387+afiRXvQjz7lQ1cbMI67oL
3KAYrcGrg3Fy6ySrFjEvuz+bio03/qRs4VVBWQzng3KGxPUrjoky32ytP/00Lj/0nKSntSWqJSNJ
txRBURK3JtWHXilSLFDH1C9NQcPCjZKenwu/tm9kPA4frKaX9WkUs7JZhXVlpm6Hrb4waDuav5ci
WVqNkWentEl9Tyg+TG4XN7Yb1XFseLzLOttFk8dKLcyWcbcQXXZWKj9cDEHXOiur7/tl38TKywKr
C1aj1ZhY6KAouEfqtP/b9iNzPXESrBKOtgGrxI+qpZmzcZ3BSbJWssr4aauG4prkVfg+EU36pzJj
4fpmR3qvMILmLO3CwFxYlf0xy8Zq0Vqhv6xCZZdeEaYEm4YMpFsGQVquxi4YlqFdyY8DL4vT0q9a
ry1Z8C6U/mC7imbJtUgpL1wetumdGRvqvPFj67zJ7GyB2n3/K7ih6tw8JvKbn3Ukcse66ZLToCmt
z34ated9ldkrK+3s0JW5X187rLs1e24sutGZFr5TjZkLDojOlV3QzBuDoZNeIBzyIRMpe5eE3PkL
rr112tWh8F1eT4QseGcFbm1lBl3UfvmZs7S6LB1z+pY2mb9oy2C8aaMiO/MnHyxoGKaM3cKY6LIr
jPrjqIb8suRx3LuNiuPItbrI93idOAsS+uqLCMrG7Q2Zn+cyCv5oyjQbXKfx06uEFZZXT0lx2jXZ
aaMc7EPbZ63LWWL+zsOy9cZmoHKlcmb1kCw+8d8XhRO7LW+Kj1Xmy1UtzPQ+J8l4Xkp0rx3CMna7
YZRu7je3sRmxBR373uNOxM7iVEpPMWs99OMfPK24lyeBHBays+wqWZSUA8feLcqwaMWnvjb8AI9N
uGjHyt3thLsnUG9VMVZREG77D3//838+qwz/PLTG/fGhbl/84y8U4236Hj95F06K66KMen6T1orf
v+tHE16tir535J3ptk2n5J8ovicv7mnFPavs0dDResNi7CmleNA2/D5uqxmFOIEOo2AI6AvUruiz
KhvNiPrjxyJxytG/10HkdqsYUX1M0X0MZUbbvhZbrUhwUAl1FOB3ggIyiZa+/4lapFDKO1pRPxHx
L4mOTZaNzAvaBuxrxZTEVU76hN87xG9aubQKVkB0m0UXTTect0WyZkbF61VejvXIFo018HDwDOWb
34K8YrnhKWtI7Hcy5GO7SKSRl2e9zNL6IuVZYYyuSgZefONJEw9qYQiRxtQLbJuRe3tQY3uVhoOd
rh2HF/4tzWgpLgMRlQV1MxLVIIUVvMo+hsRs+nwRpLxKClf1PMs+EHssQXKQZWR8b2U0j/826k5h
zA6k262/azvAVdtbI2QOLSaRAJa6wTJKJPbXyCZZ1IYidO79XuVxedZkLGVnKevqyj6b6qCJem+C
URH9nZp+ZPmrpx9PYB3tPx/VZrrlNoVVjANPUl/fsVymmDqQGiK6i0lCk8hrFOUU8lRaRhmvqqEP
qmZRhU3AQtdgxlTkn3pGx9ryCJtET9810K514ipV0opc4jh8iWtPE6mtpx/WFRoZoYgUZ36ljkag
xNee0TiEkWGFFTXuhFF1prUIJjuwy1XqsIaabl41QnxNuOk3508/d4aNfi6TOJVkcXS4hA05e27R
jspWBnXughF7TridWaT1nyHzrTxw+zhqo4+5j+btjRuGCs64+/Tj941KPW0blbVotwHjGc68PTMq
A95FhjmE9M6wU7ukHu9NwddgJKM5V1Nkp5eRQRS5oEk5ttdJbZpT6CJBnmJR/lNKUH0gkH+Awazj
qub+JgntEKbPaFZ3TPRgudVIxESSFa/6tmbLyPGZ+Fq1WILSrQXy5V+VOXaVXHaRMov+GVRgtO/v
Bm6hBwl69OmSInh5M1QaEZnxmOT+rS+nnFenqiwyf1waflbL8XR0qgFb5On5k5kkg18vTVSYaUZF
ow0cRdtfgEBOMZdFY3xD+YGdGWdDE2qGyAYVQs+2fcwm5kVZPVqFO0iLYiE4DN72OitEPHq5Qar8
WmZhVuWLkqvKusq6KK+/PU2mlqe7fII0A1rkm+hYgIZG4JaZLGl7mDxmOQ3fhqqpsAnMNjGBjzn0
lBvuUNHOuC6spNRM0/RKv0VF0D6Dzz8WCxUrOF1JcQ7cYZRBtO0vllNadTPWQn3LU25AhseQXlPv
dqPZjPw99Tnkfh20aP+YxTyHRK2KrCL8zDFio0vcMoS01ZJ/DDEqj6a0e8+GpFDZM2KFzBkM0X8U
41o6VKYjN/pXB3Zl3wAnqpD5RL/VviWMbBk3dZG2n8qpiYrc68uxBHGGnXW4psYyU+PCSabRuO6L
wj+vZZXGgZdNkzm+z8Iyb3w3hxfqw1fjppFeiUwGU+ah4fEAkWgZ8Ujyd+YktfuSRH5fls+wKUFS
aW8DIJKOZK4UJnrzod+LDkbtTgg7My+7vCu+2lzxmHsFzvVhK/p+K2Xlkck2INr9cSM905bhWvsg
TgriO7g09A0V5art6fM8xOZSHF00UCcDXxstnjXvzrZFMiR15oeq+FpU4KJySWEUswuLhHR8T+t2
xHJIv0unmywcxtF227Dqy9CDwO/FVVBOvnFWZSyebiqjrcWlEwltIAysy1J5mrRcw6NqKrGFxs7m
3VVRxcl0M6Ui6RPXTFOttCKsPgBSuQzxIYWtOt042TAAO8rjEW/1ZAaNsyh4TeuVsFuNXTIEEQyM
8uHx0gmMEQa4GmJ8hYLxAMojI9e2QVPwLFkPtYDrvpJdRbprRtXUfKiqxK/cNM0qBAKMwM+Gs4BB
uf6VO7nPbjr4WNhkthPAzujKXMFEeVo2zKUmVt9GfljHIm2BrsGzrUH9MQ+ILNKvE8nqKnAHy7SL
2u1VrNJz2pY9BMXTT5xLI7RQZ6ZFoLcRnZH/eCI83DrsM9r/RadWb8a+ZVr8WbWdQHmLruTiqx/T
CZuwt9qmDi5sCBbs06fJ0EGePaagaGJt2dAV6IZsMVjJ+0wx0a4tDSmym4zlWUPhl7XcuFdlWEIa
hUmdk2Xl2yr61NVOAIlThFwFy8BprE65+FWSPu3cxgrK96nviOuBIlIxunVPRHfVOIYZeSWfBvUe
m8gM3dhkflQgXiCIZvbQxD5UXQjr4tyPk0Zzfofo1kfE7u1idGlS0aE7fXrGc7nm4FShqWP/1kN/
YfgE+zNOhB/mfVnbX7o2N2HE8qqyYMR2k963DEYWOwtJP2DbDolE3MYNmgfL1hCF3tK0jXvLv/YH
obe0VUZTVp1FhUW1iCyn2iSrMu0KhIUmPibgOr/PtE1NRicDd9qkBBs9PSVrJtkcWEAO1CakGhBE
VncmqkuaZ5OKc+uL04SIVq2aItAENIieaNZ94GPUt46gzQ8HzeKQlVqkVEUJRWOEBGY8Gbj+SJUJ
+nGmMrbZWdQjXFe65dgrcemXA+6KQqqnOAaZqFeJYVd0VSDERWtvhL7AdJ+Z2szKxNQkQXd7AlYx
OTrfzKbWDAmx01aNX2jQaUnVVCW21pROkbptTCexcndsVDnd2Fau9WNmKAJABpGlwbicMkGaYCWp
0fZfYKVWWI7ejil2H+0mSJM8MiS2GOvTQku3FmLzLLKKHmKtgUWCB0aNb+Iv+FgES5EFDEvRNHZo
NB5P2xgsEUorxl+b9dGiULcz/R7t/bSxUXa9oBmPOjAXYF3ZFnfgdpr/MHVJPzExitL43GU2wkmr
jXlrhc7QJR48yzDInxMLM3WkH8lQ1WkhFod/YTXtM4kZK1itxWB/rluCHdKMOB+MYOPUYH1YXDDF
l35vqKFGOJOOWPC083OYLBB6WKW+GtLmky1qx49XfsMcCAMwZHdVocEUNEBmgPGbIYei2sIWlH2O
pRxSJwevgIs0HEEyaCCMOCJ4k2MsuytTZQqU8CSBbkIYTvupT682k3RfJmLyWglASCBaDSto7tnA
HKyNwBzGz2E4itR3mzahhef3ph9fCmti1bgsw0oUjisRDI9Dt6rKqHxnpi0dEHuEtWO8r4LMYBd+
FtrUK3s1BLdmlJpnvd8ysUjsXKV3LE6n6ipTIsOvV00k7T+yjpjDtHDiXPLCK2E/1u2q77nTXVZl
6A8I9GZmRj4g9EfkIs8rSbx4aNrKd9XglFPsIpZbscELhqQDM3RT1Y+pOxg8ZvFKWqRlCCs2I9MR
bNL27Wkh+5D4sN/8oDlvQhuWmWdPaT9NcGuxFYvzIRn91i3rIharTtoBXfDMGKbPvVBWdNOyNPAX
lDUW8Ub4p2p0RdDUiI5HVp94AU+DM5wEbxalMvvpvS9z0zwlPQmtVWDUTmgui0Rl7MvIuyAxvkhl
DsPnAZG85sKom9y4gsaw2zteCVF9mewuyJVbIJQc1r/LYUqTUz9CdGM1KeZkypWJolbo2dVUl843
ksVOfhdaheqGBbbKWN7Ltul700vSvibxWePnJXcW8AN4Kk79zEjEpSS2kSSnnSisOg3vQyenDVZ5
INSp2MVEVYctPZGqLsLf0W+oEeYyz1lR2Oet9KMw/ZDzISmDZdwFTd8hHu4HUbQyFFORuOJNValz
EbMwcFbYK4ImbtFNJtR6WjtRL93AYKJEJN6vpng874PaCKPTPsqgbbxE9gwCtiuilv+pjFbw+hyb
ozd8r6cwW8hlW8Dqkm4zUmcQH1PLtvHWbD40oijFNVSZMjxuUjUrv01tKa3uXSyqIrDOyGAYtu2N
MU9a+3RAaDlLEV/ttF40uRFhOgHlUCrrwR/RasmLeSh58HHsi76wP8W+Effpyk6oYRXnSTtKp/so
Ysoj6ZZS6piEXTU8TG7swPeN6T1jaY2VMsYSIvsCUrsM+XuD+pWdIlNURiT9hEhx7PjLPoYgCJYq
Qnlz5UFkaZLGzkiREDKDcIzKhVkkceUs8sY0eP6nFVg5npfpMO6XNnDK0qvgemNlLaeNoEE8IkL9
JaAfJotbllLb9CysMXuE60lOxSoOe71iNG0SvKk6bIzrPLO1yGddEzi2J/tGYQNMOeyN0wY5AtxX
bKYaNnzC8pWxjRd0Se3jaWlI4GTmJNLwkIKFFv+DpINe55zJGLEkozUqQGHkiROy+7KEQ1OuqiiC
peX1DhmRTIickLcGEGRt2d40cd5GOdbLCCd1GrYTI8OFE9ua5AhIF9O1wM7CEyguld98Y9AbTFSG
Rp6PBj5LZaaXpusIboWKdcoeNHRo0oU5budTVZSW3xBwC/EZHwolrhPOfEk91ksEgNzCDgnWYrt7
/KmW+Eo7NvTk/GZ8WIwWu6bytjau5BPXf9GaJxfUjCrjervUxub2x0Xe3IdIgZVc2FaRgQCSG2H3
LYlEEVWnUU5HTLq0JvxooBtYNIjMazjggZIu3wClpq7BVoPn3VbBeU7k6HOXJGE3io8yaxVWqbOy
FLdYBWJslYcwh99JNzFHbfQGGbfwYWoHZvlNblZQFeAgyLXNnEIrgo/mFSoXPTkbW0d75+YG2s32
EH6SYn0EizBiye1UT34QY4h9GpBKPyZkocCHoypNO/wyGRFrG2QeQ6qXd7ORpnZEkmWJSepvIVFV
YxxKL5C5cOsm1KRvFtSY+gl/qJQqZi8Nk+dJfD7h1wWG4jQwEUQyl33UKvC0jAMd+aiRo/wWdbZV
fiMiyLF9ag6LFZOvOhi7H2vEsvUXWp1+Y13g4C3NTc0O2cQ1/XkrgrD/0qZBGkSrPHDwvWFJSUDP
knq0SfOebvZKFNeysU+3Sy7jrgI5Q0QTfAk0gMLD4yJKoOc7Uk7C/ALLLXa6RVEaTR55Zh34eDiP
Q/zW36JJC8Q2UwQMELIBTGF7bqtAs3ML/YrPkrEVsbNKYCwO4zsq63RQZw1TZpZ5qWRp1rl+HSBs
SCRpcX/YlDXeYDTy9DIrW/x3zHrE7bjZE4SKSsTy08suaXwEBfoqxtNJGKjuRuT+AC/AHye993sJ
UR6vBlpakDBOFaats0wzqNhsORi5L+tzLqGqhr9MMcSQN0GqVJKcbcPJcZOGVbxqwxT+7u3Iapxe
OyviEMtxSh94plROigWr/T7xpxsaOqpvvpS0D3tx1mymPsigxhLRYpgSzCgJ+povxWQSSDmkdPXy
kaHQuwbxKr3FN/FTp056rABpLT3fJoosvFXY4Li/jBB9NNwonRBXRpFpkksXIYtRZBe0IBXuECPR
PmzH2xr7ahNkmQiSaP6qzcvKt84Dv5zwHdMm9ObDLUfUsEQqDyFKnyCL9hUZ1ETlXpMiMMHfZ4nQ
/NSwPkIQPkicBqKSCn+EzqtHSJp4Bc9WL14bUR0qsFonQSw+TvMAw9HRDrP8q4d55hvver+uquhS
0lgHKVULdXdhJz4Vze8MYazRXw5+bIzhSvQFT+sFQheo8XNtBIHEVxZQApccylAC/MlgE2Yl8kyr
jYz7ertVVkWw+TYrGTcKkWgamRHt3vUTz3z792RCdcB1BWMaUYWpKKX4CnmL/WX0xYQViJmp5+AX
KDooV3AvdZQqjWCvwrKWmeqLr0KOYUm+sSEV6aUQZTH6K2apujH+7iMSD/4SGo2m3K1TxL8Nz0mJ
Xd0gItknzWczKOMg8Hw+0nC46m3YNuWd7KKutP6qfQehidMqabtMeoY11cnNxFqLKbeFdhjg7BOi
YFPaNpctabHLs1haXocPDbtz7R6ZqWGxnckGy7KIESD2cPxl1NN6EDdp2mn5J8dASxNY/5p5ozrT
d+QP0Xtku/VnnJgG7hiDUd/oU0QnsiU8d53biFK/ACsHsBb9y6kZSbGMwaiaK2Wmr2y3LGxKSCKJ
Uk5c2oTgtTg1Aq8axoraLrEq0/nUhnbQK7dH2h9Aj5MvrfO+zDWXB8akw4E18kR4YzDLmvNyMrG/
mYn8wyXilpryJEKm8ev2QbySUGkltopxvfHY8iie7MSN86JlvycbgZVsAo0lDqBgNxhpqYOQdSUq
xhZZkKGGwQ1L0RrXbcQLzLnpkcXr3kVWoM24kA14ht2lmqz2geEMlUCPuD5vNZMXlk4zLvJ+0HvS
9icriVBTUOdZtgzjFNyItLjOSSAOrIVegow/vpfVxIjfhxZNbeeZwNfMoUcsB/IBO9iCcBPkH2Hl
sEEOAfFq6zpUSoBqOwgGcEOvIGZLg2kOSjsEXkK3i0pN+zPe3b5vpx+Ptvk4K6J/TQ/Pnzm2VTso
o69thKo2ojFGDBhUwA8AJz39qFkAHdxk4jQXnoWQFf4rtFu/kzzsnaR0fJiSj3vETAalvLLwGfuI
dj56d0sRalDbKAbCilUMkG2F49O07IcQUCGO/YNSLkwe6XDsc2ufFr+jFsK3cXCNbs8QYxEqXSCi
6xo/LbicFEzn59b5nw9ESwIEDoQjLQQXddOh3cknYWUSFHL5V+WQQ1EECTT+uT0m2Gpbzn56gkSH
7X6kd/QMEbvdlLlZaE05D2QOacyCvEnhZG0kRh9OOmg/CjpyvhpY7XSruPCn6ve2p2O8yNpcy3Na
QTQY9cSgj56haH+ngyK4UroLILUlR1HePC02StPo7ZGWV+mGqXrYdeDxoU18yPXI6SJAEDIUOFkL
SaEcYFoYoSYkLmjZTl5XwrNf8YwqbroDRMvoQdSXuB384ZPLaKQWLb1+k88qNmL26UnMYQRw+BFD
lBbimC8h+BndGYwiLBtrMLrLsE60ZJoeDKGi5nn7+2g4LUN36JeHujgSIGgpbgJI/dKdxfafZw+w
RtBUsb3cqr0h0FU6poJkVW5Vo7PWf/Y8hPx1m3kwBg6IsX+IA9r7iER3UXy5UUswkjUadpKCL/K6
1Arj6Qdq+bKzTbEhkH7STWxQj4Liy3k8sx+nIaomnpzZuVEl3LOzzKZfRQWGeY4F//koQIffohBo
DwIncy7qMt/KxjYQwdnGFOk4oiPYR1aZ4e3pWW1LMXYmhljhw89eIFyoE/M49bWPnGkiL2NHYX1a
TZYZ1kuLD7oaoUXbi1b9XU85cuieqgPEVv+XvTNrjhvXsvUvYgc4E68cclIqNVkqyy8Iy3ZxAAcQ
Awnw19+Vdp1uW6duOU4/3riv5ZKoZBLA3mt9a5PmA9vQLeY6rrU/3OC0BoJTFxMXUH7OQQTtgdwP
DIzVdHCoDeLpwmzLfesKFsByelXzPKANkl0QjXM19GYLdEEmkqihzGQMqe0cWn8Kk3v6w8/jCZqR
8A5Qmj/bW143CwUyY5ak9aGJdEA1Dmg00nYoe68T+Cr+KlBSDz/W5PxHWYEKPcNhkXzfxn60Gnwl
2LrXZgiwdaM1vJYB6xJ4KGgnILb9ZQwM/geUWIlJL6Hqr8Wc96O2ETBHsdqJyPytzbnSg7/lo5J0
bMtEpH1n8n9JHjOOzSb/q5D5XkHBWVtxf7c5ux7i6byE8xG9BU+CSmQTLjlwdBXLicCtaOuitwPm
nuyh5/dd/xyi7KXhJXGaRuLYJcS7igFqkdBZ3Y8+jK5OhXPZcDNAdoUCk8JlyLtGZxMrPDPVKxny
GeHYOLinMxUAO+sZixtQoKPLNn2A33B1tFADkiC5TFrBRPjQCqjNdQkICTjBrpGz73fF4KPo/NOh
9VTZKU7sGnzyY+t0domGlYmHkdKOB1U3Kg9cqMDGYXUBxhleejVODt9tudpgky4nHpSJpUBp5sdZ
4SLH1jOnSqsthx29tuimaSbhi7YNUfuI9Hp9S8jAXVOyCAX3mA/pOMiPI5QXz+TZD8vtr71ohh9e
J+dswL7d7camTwKDKvp7nQXh+1onuhHgcvNXF9p/rwbHtOdo2SQFESPyRZJk8LGT1VOKPyPgPMhX
7i30AzbxKXsSI/X63dDGdZw3db0+xa6Nu9K1K9u30RIeWhJux0Ha5QAlY3pMZRIUlsbNJW11T6AZ
L/IDw0N9iOp4UjlWX/MGYrr/WJN2KkdDyJizRkY7NLuQlIIxvskE+TRxLMdxFck5Wdsrp9s0+HaJ
J3ddaqOqm1pzt3W9JhWqcl1ljoQ9nthk+AIA8inwI3EjI6++GRalq1hBggb7Uh+WydCyoWv2kIpm
hq8v2q+tmlnZN6LOXTSOZczofMq2YNg5NsIFHgWgUtShbiyibkx3K37lMUM/9ibtZPbgHtjXmfJ+
z63fb7mjXbxrOjI9iQjafN5DolG5F07182q37HPvjTFaeTN8WLOgrQjA3xMmJTVtPnleeI4g0+2k
Vhja1KXsAeJhC15Jh/SrD6sH/Ywv/Mcl6Jp2J9zoVb4a9KNaIggO2ApK5aw5hUo6nsfDmhUspazJ
PrZLQN0RBIL5ooKo86vJCI02px0aB645zr5lOgbI6zFPngYKHKGMfN092CXk6JOG6SZW2p8LljXT
Z9IpcbZ4SceNSvzrE8riq4daL+vJopy9JSlfjlC/vVPLwyYoM+x+X/11Dcd82zK/QdssvNdVzOs3
wOK2CFp/+6xUNwUgCgTwwW1TeHKbXvQ5iClpSrGt3J4SU891TnzRXpyfYiNGS1Usa9iHJ7zasBcn
aWe5C4QJbuIrpwul9yVe3RdiGLtEPpbPoowuIS2SNq8tCO0ydlNYRakeL6KJ5KsTFjUZgb1dq9xw
MBC8SNsa1LNnwugznOkpD4N+3E8QCvKADPrB+iN/UI3TvOBa189z4+aP0oohyGdrbMF8Kbq8w98H
xzWD5oaFZ5utiGy23tNANX0xbkv3uRvElsPkGV7wAo85F2LxHyhMhKMIZFYYSdgpasfos8oSe+6g
9y+wHSKDizKdM+PN6EhNfU4yb2rz3uf0s/RQ1JQZ6rMujzs13ydrwnfY6JOkoO2WHrQ/NffgdMB2
rI18DqYRMLOx/r4TS/JZhux5RZ/8vM3Dlu1nEbm8m4f6m8MN2Tc6NaZCGeietKQxy2U0w7Hltc5J
syzHhIKMnlGH+nmdKvpMR03fQivCD51k09uyLds3gwe8XNIpuI0AFuwJTopytrN+Qn3p5fE6LmdP
Kv5pI9O4D3ufgcyCnHxpHIlwllnsSKRrM+hBMU8OeJkSK4Qauz2PjXwG2xXi71+Ck0/GcNcloXqF
Ljff07GRB9/19GkY5HZTq26ubIotF23w0F7GiOiTNNF6PyomP8gsi76EfMHmEMxuuURuwOKBpnXn
h9rcWJmux3a14QTdJhv3LBmiEu0xCEvIHvS4eZKdGba3hy3ImucM0snrvGX6Aw78+oDFlt5uvqfB
MCXtrqcsPsPh9sNCD7Qvs82NIZ53Oe622pvuOST4+9pOYi5AhpCdXLv5VWgT1Wiut+0saWRuACpx
qAPD9KEONzpgzx5sFaY8O/jw/IpFbNFdttQhlHnpffVYAAbt7OJoa2nhBotat0wNJO3szONwSXVF
MPiq13lPBTuvnqjvobL0Fy9y40uv5Wf8DPh73fovakAF05m0u1jaAb+Mhd+e6CSCT8ZjZi36ZiW3
QH3Mcxssy7xvgj6MCtr46U3EJpntKBlGehqaTJTwcSMEKuB3lxndhjTvNk2XfAjZeJk8+P03zptT
3OuErFqeZ7rA6PGt9NfjGM3DXWgj7yEFsy+KxCLyUDVUyMeubpehguXrmpuh5VNbenKMASEy5nv7
dFFqe3TZKE2zv5YepKSzxauoOe7atNb8xNGTy77wU1QuRTwYttxCLelUERq//rCm2+SKifTJGbge
88vVR4l4o9GI65e4RfcnsY9IoeMEhVM9Ais6LDpJT3Fgydh92ELHgiV3dibUnAJsduSYRXAE9nPv
Rlk2i4rNE/Vq3oHAqXsqcwnKv+eFF1H71IagZvKgifqHyfnetl8TdJUFSeeAnFfa2bEIJHT827TH
dloCkNvKCcrWqQt0WyR+yk/ac1Z1d73zErqFuP0jsUMJnWbgV0pLBPFwp3XUZbp0SZf0AQR2NWE9
ZLA3C+O7YEDKxvTNmTdwZ/NhhMxbbNrOYx4ODsZPajp+GNsonqoaRuEtbyGTlp1t7SGsIz8rk4w0
KSSxTvpHXksBO9LEqcuDFe53ogN98WJq02LoWKTyNOIhpDhodi++8OTXBRGoMpTIC+2niflhVS9N
YIICJVzjTQW8eaBoa542yaPzoilFYWYy1/YFdlKN/2EiXmvbL9iE5iypGtEj7lLPvqUVH1I/bSoR
2CmOb31vScwzzNyBHbo5iz7Xy/Jp25r6uW7Ep5qKuMvRJgxPK9iOimVM7gkOD4JNIpGwv9LtpndB
f5Fha3ZLI2khZrGJPAWmKfJhiIcnOfZJKWXicoP4B/ZXxEy+6Jptu3TqYePVlt3CYcxI4Vu1zuWG
wya6p6oJn1IARLJsF2g9eB7wwOTg4dav/iT4g5hHlVUqTeuzmsbpycxK15VBKIkdoRrXae4Nlh6H
qZvLYJz7HZ9Z/DRy4ldUN9MNZ7F3G3Ab3QQCpuVUK5jXFG1RGQQMs3BMavabDYI+R+qzH0pCl1lV
wk+mC/jBVR+FXFlO1UpsMfO6K6JELSKn/sDAkAKINEeV4MNVDiL308Zk+5XB9573Hfy1UmJRrvnm
uLzglMfh3ya8L9sO9QX+BPaIU6fdmZQmhRlF89K1tf8JypvdAdqh+4nQYZeKtLv3OiKLZUiaj2Qc
nvsOJFiNxm2XBqx7ndZAT3kcTtNrSJg8mSBkFsEy22VFC3H0xESAD10TKNytXQo0u+Fdh7bktKx+
+4U3YfqJs9r/yP1wPS9wbstYzNMxhGT8AvE94Nc9zYo87Mh8mzAWom7F5nh9CKMvEb82w24crqe2
DdTbtGReW/VJCyMUYvKUHMd4bKdCydZqeE3bBLEwXTu/CHvsI3nitV182wsVvDVNo3mOxJU/5l2f
NlnB8XsLyF94Jhon4uOQmCAtdQOQU6LW4vVpEJP+Q6BrawouwpB8wsG7ypx62bocPM2TUovOO7Rz
HDxfuYGdvy3c5K3zxF0c2+7NLJnA8YDOczcZBhpqYnF4hnUnb4QDVHINuQXybJURbzzQti0UZMYl
b5feftHaYa1gUaJPMwIq5tcFrtWSw5FbqrFbwhNE6hrIVGs3FPPARr9hPOzCdkPa6JvIoX/LPZQj
uuzZ7MWVNw9gfsm2xC9a9f1rKhZbcBWqsifeTC5mTf0nuGsZBRWEGi5P9Nr0+xVF1Qm737hWdm6a
DqUcRekJisObLmGz+l5h2JXEcwOJRSXFgoQBiBQ8REXUDE0X8WVXLwmslIEXHUeRJqtrG7sUzM1t
gJo6HNn2cVRm5HfB5K+qRFfBOLY0mkybKKRv6t7tPRJ0Y3SXmJBlOffnNvzcAxv1xmLxMtuxHQwz
bsktb6ZkogW6bRuJ3GzNoEyR4sCNXdnAv8r63IDmjlw5Lo4N/MZlLAhJoYylvrjvF6hDYW6BeVOz
k0bM7ce65tFUlyuWCmwUpHHCUeaLnadE72rUauPRNMYb/lSzsktcNeCfhrGKZ3htT4wE8F72AqCU
HkvpIo90950RyJi+RB5wKYMYnIEHsABzx8f/Nng0JbiPqhtdSUVj448xXKbm6YdY64mr4aB7epVG
A59ZcYPI+NW6By9w9UGwDrf0a43cp0324Ko3rLfZV7R9NWJtvCYfMwhdHjpb1q0Jjghsx/rFNBAU
srNGQWkvpKPERYWplZn5foO7hW8LR143dW9hZsZlKONeGzfehAYfb8vbCZSFKgC9hAN7CnUs2qRK
AKq24YkYM7sJHFKrUeOgd6jn3ffwXwBMbyo5KKTbADAXSndBsWM62qKIyqJ9q9PBOQEVdoGS2iIz
jIjwGlX1aKO2r8QK4oZCOxin7Lyh9Msq5vUJgwu2MCpM7kczjarUbWG0h+83vIjM9M8e6BqdBxNG
9uaRwdqpQJsMX8nIUWWBfm8kr6ZE0aZcJDgVm2/BDPNxQ3jwO2V/QvhxuYdYuhygA7fnibCw4EFi
bjvfuaFCXBOw1kJhBAuvf+qoXdPjjBIuzcNRuCi348rHvdQEFKPNxDoinLPwr2IjyBszGQ0sT3CO
mlKHm3tUrbdaFAheX6ECRYfIOhHHe5lEeijZkNk3b2PWidyv19l/zHjL43LFAOovEglymatuQWsw
bt6CbkR2flOhnJDqYJqYL19rz14VF1TUwVhsvKl3yGktzNsNxs8A5wQzHQtGommqIkfUwVdT+tov
feSrImVBPRUQFNsYHWrq1GXIEmLKgMRGfwT6AGwilwKUXQGmY0Yc1vgBuCKIW5canfeQRzPq8FsL
w83ma8jTKuVJf/JqNQFlNzHCFWDrxAB0I3BGldkYU1hSnm72yC3gi0lt7eUh2LrDLPq5KwwEs7cN
wAKeDUYfjEcmfM5N7BJf2HuHL7uMKMto1YGt+OYBXoJ42In67GEbVp/QXK7NQ9oN8lp1hUF7QAWT
nGSUxu0btsjQ7cMl6h6nNWS3wCTrr7X0ceezdbPA1ZiBMrJtrc1FS9bnzMbmfpV9g4+AGBvc4XSY
sJumA8IKPKaPPuTDtKTdtB59iBZtuYKN+WMNI+QIY66iAxLhHfBEGT/NrJ52OhjJx0QqP6cpOMRG
9hsIfbW5HJEjd0GmMmjLwKgFoa4ewfuctgtdjnUiQaepcQMOWrMVkd2V9lc0At1wIcbUBTs4RPBZ
SYhgYVkv4YKt10Peoc21SIEXhrWaURSMTt2GRphzHfhLVpK4FukOIIT4sNpUgzrWIz4laID0UySb
rM4HFOB3s3eteBVexDDmqKldmyecUeAofG6bEgd6B/IKcsn9NkAByLdEiKTiCwC7MiRDW22zxc/U
MXA6YCODKJdQ/LmqZqwCpmyx6ti9ptgtlhurRynKfl6yRxVLbXC5OJ7RELRQgYZgug17FtxkTc9T
YEIMAWvpM3rjeU3w5vqWn6wn1D1Yva4AAxZ8RirGjPAZUuqKNladLNI1al1pVtepvJeIPlemabMe
+68M+5vOD1y808kav3isEfYC5YqHEAOmweW9GPzXloJ4yAeAGJcJhAmp0jV2aApogFTDzEg8VIPf
NR94bOVa4NxEVYf6vGxCOWfX+5bcreEKGToMJnbJ+iH8OIOyqPPF9K+hGqaPUmPeQIP3nj6mICoB
StULHvlevtbeSmrUVtYrPFQet9Ig3qOgu3waa+MdZYdFXcqWp3fa6Omk4xlZD5nyM3SB9OAxkr1A
MW5TPAZ18iYChMZtRNTjIl1w5Jh1HxTdkq3Xao0MQGdGSDypUtlBhc2YlBv1UDgNLbV7THtY+kek
ZdtSQtwqJR71qJjD2FQoX/yb0U0N2MDV/9gwZz9Spv1cKEMQnYx5NWQ9+xNYMSmjONLPGcr9vR8x
/20Cgf4RcxpcnHsWNw7I/0dkbrJbC5N/LxaNVZeZzwCU9b0wxDFE1yfiYx1s97T2MAtC+tGwx3kg
R7QZKiyzFHAKfvq8zoH8o4PYUWYWjcqMURtbbht/evGyPnrqmjAaigiq/lGI0YcVBtKSh+EXZ6D+
y4oL6EHyDQcUH5YSHjhSTB/R0U6DeJSRmqL4TnfNjF1eYZgl2CQ5I/8MSMC6bpjhNcBwnO4iB5TG
7dcAWY2gDCdidXMkphm67QiQ2+ln1to1/hKP0cQP3ZQNOipYJIn2ymyJo1Vi8+KgWeBpgY/oqN8m
pAR4528oGzPi2kLyRBJ7NM5CxcyTwMa7KBrX7FMyjhqbyix4b3vsY3FD4hJ1HjiF0nNJXQNoicBY
AUdGGQ+qyiELjUUDjB3jHtzSiOkbmT2XqhKGJkC9SonV8QaOZVtz0EKiZleIHM/gDBuk7uqNzA9L
mGm0MG1oEylfpmxlS1fCiM3Q9yEy1Nru0nWTMlOpVow59CsiQqPmN8O3xXc5fotoXbFOEUqyfMOU
h3k5MMQkO1pAsb5+kiipCe33TW2XdP7DePUWxHnLMo5/AwufJvbG0woN803nFOuTwmKaSrrsfmPP
/RoQgfmHADVFVhYmJzA9gA+/mnMjQc/RWUG/kA4pkr9c7yDhMewnGWImxmFZswUTG8gQySDNU9kj
iJT38FFUocPRps/dd6Prn/+uX91l/FkpfHrEVfFqVpiH8Ip+/bPa2CGaVLfpVz6Ja7Zp+AF+DJz2
eBC9CXbZb4zKXz356xUR48bduGaHYfleRwz8jCVANMw0QV7i2/DjissPqiaMRwlrXqVNZADBLcR6
iHy0HczKH1/FX1OF/gpz/BiP8/M8hZ/HK/y/PM3hlyFPP09z8Ml1du5/owD/PuOo//z2+X/Gwn6f
cfT9R/6a5JBhjhGIGoTlgCH4WMN4hP+acZTh9ZiYbhTCyw8gnMHP/+9RDng3Bua+xileWQIEJwFV
8z8zjjCfD8F+vBYYmAHGk1H/P5nm8N5rx2+58ic+QnRXB/z9k9z5IohUGHkH6nlRl7ed2w6GRurD
T/fkt0mg+JqwzlJUStcxXQSp93cLZvNhNUHM9w4AVvwPSE6ghDEkuxtWpHB/s1Sue8JPhv71Wkij
IuSPCC7ggetQqZ+XCr4LULpLyA7On+gdSeRyi50F5s9G7L1IhvZ3aETo/7ofXD9eep2zEBPkvPCG
pusk358vabmKZ4CK7NA6ySCzz5M+w5DC0CQMZZpiFBsrfSGgaYIdMSgj0SIieb9PoCGN+zmuDSYB
LdGaGzviQO5aeaCT9TAah0ryNgK8gHStKMbt1HS/bhKTmxIXFKB2xxOKnOGh5wjL9p7Uz75OxhMi
qmKH5Hx7YU63l6hGILsM67HZuxklSFsrBIG0Gh4CcKDfYPBuLw2P5Esq6ltiXFutaT8WBubBYQtC
fov3USZZ0XSheQiUGf7cwm2628K1ew5I2+UjYf0unpsRxeGwFGYa1wOZGJK12xzss4WAgEEUr/Ib
qFm9DtVN6uvpghYGaCzKgc+kr71Dn1zlSemth9nhHMwjS1mC4yiYvqgMozuSbbCwurbG5GReUUPL
LNoRFcjXlnt05aVtZKrQBLkVtPArjYPYqXMzim6Xjil6tZXhOS9Ig+EFKOiH8c3IVLx2SFn80VEe
PFKceE2xEkW/dhliQznw4hS2ZeAmDvKhtTu5ZKgUAXQ1b7zps7iA09bfkR5SVgE6YDqniCbdOCgW
L5nbEArFMCYInlfjsdtgFUaQ3O4A+j42tiUFs517bEDRVson8hURuWU3WaJ32ZJ4cW6Rr/oqh6HZ
N2PzxclOlDUQxZuaZvDj/S1uhkrh5jQj62/nftj+wKgD7yFEtP5MNuCwubI+h1q7EK/kbcdI7k3g
PpM2PjIE53ByjqoKXcvPpKvN1xrjyN6477q+2uotGStPt/SEW6CQ6km+zLovVkh8l7EnkGNSDHcK
7YrKO7phnrY55/UzVagnZyb6vScyVDDQiFFIryPg+4gUiBkleSr0TefJCCqSroGFkaz7DAKN4X9O
P4XMhCUkKgenLZkf2doH56RR97FdVz/P8DZBPNpYPRZ1MuZjREAr/OWbHVJvF0tP3yJUub1pjIgp
8M3GbwK+7B0aC2Bnm9aPMyJABTiHRyDGbWXi7aNnZHgJtiaoArepi5duW7XSZH3CCDZT1D5ddm6I
HsZ1+CMN2RQcWmjTS5Rr+AXuy5i0gCDYYlBmJQbQSp+7TARdvkFYKHk9cCDrgXG8cP2cbOds7Z09
9pRg7kjRwLYhOfNQWL1wtSKWAMDJqLXGjZjm0rhFdR8ihAdq3ecAo7Nl/ZA63VTUV2kNQxpaTOEx
4GV5PJMkpzobx/26gAX6aL0IMS0wiwGU22xVpGx7z2U71al2jhAK0WD2+brVjwuPr4Eu0S71JZlh
aOUT0Jf1vobym4W5SGbV3FDmLTCLgevHr4GAHwiubWReUyEtSYOXDlB4vIPyGadfUwvRExgCEkcn
7jCEQj7xAewSGhGq+KsXC/5El6HdSzJiG56GND4sRPcvKXPelZIOmMtXk4QnQFgTyddtwfi32Gvo
PtYhVN2AzWff2viASV4khVjg0HUOG/U/BM1Ud7mar/85ZQl7cs6sX5JghCI6+qPYwQMKj1MPgiY3
EeRDbvroKBQZT2gOaKUHgwF4w8ygNEHEnm7mKIJblS6pv/MTNWEIXgvdUlBdjIpkNgfZgT6QMfoJ
zuFQzBjz9rQpRC3zePQMmvFlHR5sGIlvESrJM/6QFkPaAKRD36bDViJz0jeVRET5CNef3vVxm3zu
B7T+SG4tCDyrdHjwVp6CGECeZSyQ48a/xZ4e/oQb27+ERNv7nncJgpfbMD3VQwO+4vqiOR+bB08M
1m1ffj/H/38V+LtJlz65osf/9zJw10/wmABx/jQd88fP/KsOJP+FX0Fi4MxJhLhShhrhX3Vg+l84
+ROMkkVaHPBtivLiX7MufdSBPkXUF78MsdUQ9Ru+wOusyyDC+yABY4ICRew3SGj8n9SB1wLsl6Ip
wegwDLRFmIHCPfw+UOon5rteLdkyMZlDAEdZFz2nCBmBwaLnyCB5lMMsHM94ptqxpA0krp/u1e/L
w5hgggNmluH+QDnA+J935SG8mg3ondX71QQLZOkhQUQs6EsHsPHwv7gUBnuivI6A+7zHPWXYLb4/
xHof+aij+sBHDE01ogozf/5ffCrcShomqO2TfyO7Nx9xARdFGvCibfc23OZSagBA2qa/m87zK7If
f7+B15cZAZzFQ4GpCu8K0AVR7z7GDaQto5jJEzzAEEj+tEtS1iPD1NEpBKSNva0QUKx/Fzz/9dn5
6+LoIq5PsY/y+9eLa9vAnBRao/GNkuth1VQjDIb/jLDGVeIAzyXelwUeDm33u6soHEhqmZkBGBUl
SHoEI7yK2M7pUnVigATwz8/Jrw339Y7GGN2QoS26ctvJ+4Y7nmGsNL42+9olIOu4/IZwwp9ZPQ05
8gE3CbyG3/QtWMo/L8HvV0TsPoiv48F88h4hZw3v1gyA674jMcY2Mtrjy6JT9c+f61139OMq19cu
ZinBBLLw2sr8tNAjw0Cizdzsw3bBpBLPOyPPfuf8ADgmGeLffKa/u4vBT1d796WhHQaLh3ET6AJQ
GDCUEfUyaIRCrxP5MA02l5y//fMHfDdU5Mc3dx1sdg2NIMPxfitzDbha+F967zdJdBdNUf9Sg+07
wjDNDuB/eWnmxxTDRIu5j9TXBNM4TvCQD6aWE8A2uoBzCNZcrqn4Ym3oHR3G/OUB0/PTFdWFQV4X
Pp+332xM/t98/xB20DxiIBvg9/dPXKbqJJggJu5bzNTheXQ9+3PUOksF4PMaMgNYKZCVLEPcvSro
bfSJwOe5hx0lLphBjBmJoqZ3kI/q36yF+G//tGtnixWOcH9w/fefHpqOYtrSBltzD2UV5kITl62E
FQP6RVeIwqtnZGDBEK0JcLSp38YTQHh5VpjvysvB6gU23pjzSMEhhwieh75gJRszTCoLandTm0Be
gmTzjhtf0TUuGiHU9DpIAszgi1lb70WDUilo2CIOH3npDmNHWvCoMqsw2vakucTII683hWYxxSwO
DACK+LNZM3XhkQtzF258J0MDH8nTdxNNt8PcYrqwiyDFW9azM4G3+4cn52Xfjdy7Rgz/5C581JBZ
YSnV/IB5iPoOv3nc/fPT+u8LBKkyFAZY9ZA68UbtX+8srPTYxOv1S1fNxeOmQUyeHP3WfjAbE5Ux
gK7/F1eMsVnDh4Xv9X40JAWCDa6E671kDO5aVGHE7xc6RmcZjhEgneTjP1/vnTaCDQdTtLHbgMu+
BquCd8kYVdMF0+CM3ncOnFQAmeNYwyasskD+bujOvz+mWQwpLUDmlxKgCO8e09rES7cuE05ByPo3
kzf7x2k16W9u4N9eBWNQUaZggiXu4a9fGbJh3qCRR9178AQkoBrqHZBtz+7/+b69G/t23cfwaTKo
hqgW4VDG767DW2/zE4Hh0haJkHLyVbdL7FCXicIskQjtAUoKPPgkDeuTzP6QQb2fIt7+blu6ymU/
VYbf/wyUMMgdIIbn++/HTs3zBOhzSZE6sH1arTPtd2zt9C5adZsVIUYkHv0R6Jsk07d+WtNHjG1d
93VMllsM0UMnxxEF/edbE/zt34QsEpRV6J/x+4qjjjwPPmKo9nDoxiORcUWJAfE16vnClDBFAzj1
tY+xlBFMdXfmandgwiTyatk4lenYf0OyernwzJbbtn4yHWTzudXiyWEqRS50Gx9ijAQ4jQ4MK9G/
Ky7+/gN8VylR0mP9vxMMQXvTwaE130eNe6yhVuzMGtXPDXYxMH5pVzJoQsWQJhonlhxOGJr4OWvT
DwjY0qMRjBWAE5aqIRN9mLZ0+pBByNswG/0UZg3draJ25fp/2Duz7bhxJV0/Ec/iPNzmqNRgyZIs
Dzdc8iDOJEiQIMGn7w+2a59y2kfu7uuz1t5VJSudJEEgEIj4h6q02CvGGh0O+tmvv4Jz2uKPafGv
JzibnfMI3CTrtDxqq8wu0zVp6Ywu7a607N1YDAT5CVBiWdonr9NqKwWghtdvwfvjLKBCjsgj/oK/
8cRiTSzRwSQN6G8EzkRF7jNp1V3kyxYgsv21q9XyPkKL8Is0CgEq20IeyHewDQCWZPLg2pzrgYtE
BoU9N5vIncQ254LHBa1vaByZ8023jkOojB4ir9oH6EvtQit5j0A36HAV2NcWwvEXa9c9R8p+CDUX
AqBqBP0TGfxlzH9P3QCJUGKG7hcYMcizIQ8gsoFLIiD0Zf2+TUEil/XOWkEldmvg/SVP/EPYDsmB
OXki4EWueHaikJB/2oGgcxRZ+5IgBsuurUqqsmvylyuZbzoLMFwJum2CFx5qhmc5IkXtCSxFwEwa
skfAkNl79KXSetNoThNI0QFjtUMrvkR872+V+z/sviFMIsMtZmMi8f41lI9Z0QPlhFE1RfpjOsZ3
S9Qb5aaXOho/c+QNd69P2e+552/PGiA77NCGhVl99goBpsmlKJiyHMPb+8kj79Gpt9NtrrYIu32z
U/TUi3rZZVqQ3PhxsVUyG3Y22crrt/LHyRSEPjsLvEcE03599GIaVQBoXB7nuBt3tojCjZ8D+rGK
LtsGefny+uX+sGmiN40wObzigM7W2UsOIcJlDaqbR62H5ZihTLpdEZv5yxnxj+PrUMlgJjG8fnyW
AZTSyTo4XfLIGRkxHLUAVWvpaodpbJ1mCQo8U8DHkG6q93Oa4d6hnHqPysLVCrzmL+v190M5rXVO
hRzKfUzUz9frrKkxQz/mZhT8szyLsoMcVrgNOttmDeBQIZv2mEeji+L5ZP9lWZ03pUyEJi6GDDZ5
e+yfzzWK1GA3W3s4om+WfxbRQFMB4Nl4KwsnaDbooMHwAWlOwdTSCd0mFfZ1sLNLQVkb75O82s5I
Td2o3ANK647j5Gyh98mvr8+MPwQaxKDQU/guZBqdt/hzKy500Ib9MVzS4TD5q9pTeKUgC13sL0Py
h0vBYvajxI4owzE6Z3O+dKToh6g/jmvavKB3Hr1d27wB0hza/4vHIgdFMCI0JbXfoppoxTqK2O+P
gVsMbyE4hYdOR+kVYllUEf9TaPxD8ewPQYwrURYhRQSYcH5udNc0K7uJKxWene3SsRUPmK3Q07Bh
j8LM8Dd+B33v9Yv+cSg5X9PWNmZyydl6zjIbplYe9EcN4m3b0KGhd9y4u8EGqfb6pQBV/L5DkGnY
SUIfHJ3Q84w7BmE8ZavDFAG0g8is1pASi9yfVzT90rbeAv1zdyE5eQ1aSs3WgZPjtOxXuL/N2yYO
WFyFR43xlGLF++QKVec7ENExlMEayPxmTPv8GYcA66aixSYPWV6bZgKCZ0CCeSRvG4VdHOOiEczO
AYkhxI2/dyXo90brHgEMwN9ZlTuPAOVXZ1f7tKgO6NAt4d4Dp+x+SMD8N99CeN/4kEAMCPMr+pVe
aoBlQ/5O1p2jTzVgUDhzhdOgqGIL57JZl8U6yqlS8k3QtFN84wMtTt+G0qnbAz9b86GZIb8t9DSS
Cr2USvnZTRy1QbSb4CagwxT09YOC85NeDq3VXaCK2aYbnQ0uaP28eGqAcwK8nfyuPCEjk4ltPCHn
dNBVobN9A3l0uC4Vx0nIP4mYMcmRc0KzVQV6AaOoU/uqsWRqU3dohLsTTWCSqwLd1+cIZpymGTMu
2zVGs+lBBIUVYdkjS303p5F6gOIzjHs4Wkl0j0BmDMUEh5npRBK7HPp4SYqDD6gO1qjI1nUL+TM5
tgNb1L5OTfkP+neCtLgM4nfAxOrtUjedB1EgVw5aFCK4aOLpLXXew6QC8R5CRv2htmL7fkTtbJNi
f3RhmX6n1ye3U60xrJCHJY/ae+iwG4XY4b5aaci7fjWjXFE1h2xSl57S89YV8rmsUFcKJhf7mHLx
DiDfv/qeNe8VaFDuYYiOoZztfeIX4dFP1m5DxrzCHkyyK+mL5XM0Yq3kT5oGeqSe1z6kF+YZf6BF
IzNfP9k2OHGUlO6CpBn20BOLuwq1je1kF85V3NT5jTfzPjgt0Jwr0qdl9YJjYDlviwKbolwv6SlN
/Gq7lNVEUiGjLdYKwU7KaH0LWu3Uj/64KVZQgcVa3cIa2C6zP1xWywI7366gO47of5WQPrY0oVA7
8HLYQkV8l8b+fWPly96Z4/ywrsO61dY47VIXQtVK6noP3Ux8amNpX7d5FO/02Ic7OtvDS2j1NLJG
JXYxBetj1HXBaahBqkeAGU6I6bknBNfiPUWKS9dZDqCcHJyN9IfGnvoPbZFeRIH/UEz6Q7Ck7X62
gcsOU/qhoWE5sAKb+KSmqD0oC642wiSPVRKnlzL1ECbIunhvl77Fe+jXjV8mAIU5N9wj4Kfu+mwA
Gzst7IuevIZeEm3qBXEDbcGw7mdxEXtjcYHQU3PRNrF68SUoWtjtsFp2lSrGVYN76FGd52ju2kOG
NGmRwN/sENTbuEye9w3wm2UX9Zwj2EwJEjTd54+CsX+DhmxBeSTFWaxyQC4iAGx1Ywc2e42v+I9u
v7Ag9ukPSEP8A+BAB9jAHbSbIo61Ww0QwnK8A718sBGWyz0fIwOeWCLchy68qnanXRMbkobunCi+
tqxwLDdVFAOwrbUKrEvKs7akSNsXF8PASG3Gqq13a9yox5yq/p1bl+5j2rRVcZqR3twHSdG/cWY3
PnSFmsF99hTj8kLaSBOk5JPUd8U+Wu36SrDJfhkR4g73xqZtW85B4V0vKKo/+KpKXxKK+2BgWsA5
G5Eqe7fqeHlHn6l5GcQQIpXcSOcTaD7gFPB9bunpCwMZnncS5cvjSMbyGGu//Kgk36OtetkDu+0v
VyN1XSytfwJRJd9ThaMNUsp8PYxqYibkXtJ/QNO0/wJvuTpUi9V/iHrQ7bCPRwTUl7E6FID73wdd
Dyg66uZ5F6ZBM+6mVbI4atcKtpXtV7ssDINtScJ1mvqgghu7uHtOpclwqDg3NRfwpfj8CD/iqU/n
bN3HQeGgw5vNaQGfEDrGtqE1eBLIM5g5aM2XGQq9D3aT15suGib3gBCRsJ7axOcRI1El+VXmrtxq
WKkn5S7TfIM8aXZbxH28A+Oy3nQj9Fw/9/lWWvyoRhThgxrdYN2QifSXocjz23KW4hOlO3dP4Sy4
zQaWKtoUzXpYp6U6IAAM8hd0YnZb10KhqhnkwS2LqGdR8XYpwveXVZMgDJXn4vOgsgE+yOA8yoLx
LspKQ1pp9TFGZ/IC2IcGU+72b0UwGH8fTpiwzFYBWqIviyMjW1wES8PXWtNy54ANvhROmVyvSorP
oxbDB5UzrmsU9V86J4PEtWInAMsRguUlzD59nJJRfk1mGdz6a2/hTtEl2e1SGOGBOUSb7yvOOD7N
e+HOHmoNIMZTfe2wLYsd3Ndsa6HNgXB6m+OvF09TKjfo/zqPwtEAd4IufSfCHKhEMHWfwiysdiMc
CtiT8EycDeAg+TWYPHefoUQKMMtOd5k1qauh4eGBdi7v8MIgLmZpceEJ/rawrex2SgCHbPIYoVqQ
VDEdC6+vTxgLQHYZwTWVOxzn0su8GfkA2p7xBnmNetyVq+imzco6p4zVyvdaU7QGgiu/RpkfbNNU
1ydnGM0sn3IoPwIE7QNCDurJ78YJCY2Om6wDu7pHlVA8e2UePljJ2iNU0s75LbqILQ54fjt8qPt1
uYtDOT3ZQGruC/O63SGNr4PSQSfLV1yosvQhiSIbrq/V5bc+3OvHuMz1nY2twou9dsXRWvwAgu8Q
p/duU/qn3s7b69Cb+cZure5J2Zd3+LXIr+usfOsSmJvM9xbKEy8RSBK4NhNWaxvqLRKxjdACVhRa
HQAtsFWNtS2sML33c45cGwHUWZ8apSBQ5xMzabX6gdAb+sw0YlZ+C2qic5BvWbs7C3olhDVd865t
hJ3RJPC6uN0ivvLSxRZnJmU3cE2auX+xutJ58jMx79QsnW+hKqdpy9Lr3xIt1pfOLQUqv24L5Gco
g+kbmr1rwDuLmPtCMCwhO7k82nPlDBsDYnxc3dq6T0abaBaFQJlE3L9F3ZnCf++KN6PS4iP0vf6t
M8bZLepbaOMnU7wrZOydiGMJdEHcWk6QxMf3fVG09tvBiiUxvqua4NTpjsFD5+uGM3F6EFM6EMQw
GKBuOnqIY6de/GmV8fgmbUR2VGgHXfhIE5x6ts1rb/ArwDdRVtyFvhQH0fryHRxGSMZr/jJmHX8k
hRC7VAnvc5BkYOJFvW5RgIDm60EkD5QXHh3Ga0NH099V48A6HKF43yOavNyRhEB2wdvxya0zf1tb
3QMspRuFpyG9SLvgLANBeZ6SEoG9+BJEP5LPjRi4bBXe2nPjvMkjwESht9JetwvrZgmhl7Y6SB/C
1O1OyVJMGUG3WTdOS7OxB8F5QijlUmkNH5i1eWNn83DdZlF7meUtOjyI0B5ANc0bSqjPyNP0JzTP
l/uqU95XuF2XfWE7hLSYf3iy37ehI7bL6F8tS+m/J9+G5YEO7GcElukzdVhCUlk+9WkX0S3LSUhV
2en3MRYh93abzwdUbS/Cru53yWwV2abouwsoU8/U/5qPcMlXsEwdgwROMyPQc8LZRlr7ueGKylNl
2bDvU8u+rRpfHOQ0oTiaTjC5ard5y39EFOVT63HqrZBQl2T3E0JkmylIo7vJTtoNhWkNPS31n5Mi
CZ9COdYXRRE9LaXdHCmX5uSBpHKQUzRI1mLObwo837ad455Sb3U+53Y6H+Ad20dk1EEhFcD3ZsVi
RGQcP8SKUmGmdXhFcuG/L/0AgsvSHVhOBOCu5HSahX1yBDOfvEAOdt8vwsdrrElWUAuN/wi/s9wu
5LCHgNjFo8n6yQmi6K3GtuEQKLmgzE1euEGCCGlhJNi+rbSa3K3IQL32JdOgaFH0hfXSohEjhM43
foMOwyJgLNFA2CQr5JwpCknoAck+4+dZXWZzezFWqE1tAt+6ntbFQyE8fh4LqzmwFCFdrKWxgA1I
yKLpTeMH6bu66kgzfHWoCIEYR8ZjcR/bw7qDpR1fSV0YpmC+z4O62iBFENw2IkBSMZ8Th6ZFvZ60
7gxK2WLbaWKrYsEB4xXZgspC6eUdctwrev6I1HIsReiLZUQPTd3AACo/NK4fHgOHAjylNaST+hXj
JaQZreUugX18rSlmc6qLFMxwwHvVZTIX9n0AmHJAI+kiVeNWIZx7U/OWr2Q7w/DzO7CMNHhQVpLj
NXVf1PFleYHQevIhoWfKOed56Npp2+TBijIkFP8yavN4o9TofFi0P5w6N/rsrOG3dOj6T2Ss9aca
FhZBS1rv0JC2Dp6asv0YTc1bLCLiXQ2QmaZ3Mq6YAMARIx1aLhTmt8Ulokizv1ORLaOLqHIc9hg/
7G4ttDayTauj7pbyDWhBNy5BXE9I767M0aBEjLds37p93LwNC+rIsM8JoKijj19r6QKslmX+FW4Z
PGrX4gt7UACXwVB2D9p34/nDQMbDe0O3/NDkIcx3ZYXeqRYxO0qCLi+7JbWztXaQ08ooSJ46rPwe
yY85mVZN7l9m1SK/NlU3fpWTpIggNeDpyjfQR7mO6Sdblg5IYkw+N52vlzvZL+knt4L5vsVvxkLu
YU3lV1CTYOTdFROD/VoF7UPdLwQGmS9zd4gyTF4OfjJT0ZiWnOmRoyG8bLq27h5yYKmISCF58Clw
Av5OIpZ6QNw8gQjrtzbTqPWgs++U5C73ZQBcateC0oo4xKAIvSkLv5VXxRqMnBvtVjngo8UMjpHk
lW9eIZd3J3+m/LjLfZRkjxCZSAFGOqQpYPYmuS5z20dZeWhIWusU2+SNhUpuiKzblH5Sg4LolE1w
3zZpFoBrnKCKb6be08iiwIH49GMwA2VlcC1pTxZbIJYg0yIHc54N54nu6CGFv0WlTlZbakEMvef4
7UMAfqw91kVJuQdkQcEBE5mmC+FQBbp1+2BxDihoBVcaWuBDMIOo4BXSbwUl3hucZhRQDxmEXZVX
EhSDOjaA0vObRI3qRYXURjeTG4j8JrQcSIlaucd2atv3mO6ikxwlPRpDIrYf51xIjamL76S3/sRD
X7jK5h7Jyrnrok15eaFeWov+H0KyW94Ja5faf6531GUYRQXNaiRIuPJrwekFEdyZjFhLJb8VpSzr
YzINPQ2MpClKtJEK5C6wlKQAMPM614uW+t/lXCBAt2EektEFuS/KE6wIiigo9tQlwaWAE8qa4sDN
Jsz+tW0mQ7huobNjdLbiV3GbK2QAepNC1lHrwqIFG/jOQQNr39edfUlPeriYm8l722Txcg2WqXhC
6GR+N7u++lFW//8Y1L9hUEH3/aty+icmEgZHvyBQv/+Nf8zW3QRPWXoCYDHAGWHj+g8AlYLq//FR
NrbBnoEHgXH3H/ypsZTFmglYEkRpjyBBnfcn/jQwbrNAyAwIwjSQgKb+46n7s2j9mtn69473/+2M
mdsB/BrQ2sQvyYdCcVZQZnvSDdPO/5YTj8sX+AypZ+/mGcNS5EvG0tVPJXv5eJDaq+HnStRxv4Dd
EXhIdBzP3YOwzHqpEECEr9EmKatgE9dVvrwb7AabPqBDIlxDWIzI2Fhb5SmOLqihTKggIA5DhL51
InRfqCPZwprf5SP58h4xS45zOx/pBQQk1skO4qMnaRzC0IDOAfmvnhcrTg+tQu+u2GqZpxjY/etF
/qHEf9Ztx2iNs7+LTjn/B6YL7PfXzkWHgh5l0zX4JuSsEjKyLIKsvYFHAT2HzDsxnnlO0TYvPStb
P9LTNd6ALmh9nge73mx59/otfW8Q/vuFcZoDehGhDwwijLbe2S1FpbvgaDRkX53aRole+PBVL1cf
paDimFthgb5Yg66qQ40pR10CNYFFAGgrbYHPFMJdmoN2NJHyXEIokWRH9DHWabfWC69iP45rDitp
CPH9QPi/wuN3XSuHj3H6hG2FMpZEwecvrYZfu5Rg7xhkWt5gCsiXwt+wUYStpbCquv1m0/kKHxDQ
sbr7pk679S/gnl9bg+ZCIIcM4isAjgeK5az7qsH5k+Uu6VfcrFwEqESdVj4ZjM0KX7yo9G9n2RnH
Xh0GNR5d7FuRuoftgfXX6+/x10bO9zsBMwVMOeAciMnkWceUdru2k6UMvyoZD+GbQOgSPvOAUXrk
XcIJop77l0E2E+NfE4dnJ5j4wKINsACKnvvrXHbJyStRBO7Xxclk4X9zzc6an1IxMReyrjePXetw
wuLu9Uc964iaZ8WTDYw5fXfDK7bPRr3Ef6lC47b5Os9hHtkXqa6il9odWczbEXOfTNwuyZrazXVX
DC3WHoHK8ZosZSQE5tI1kSNFSzBtkrdlCajA3+aqdevrirJXrC+A8OCFePH6Tf82JQMvjAm8sETt
yPQTfx0ty8kslLwi70s99QMuSr0Wxi5Oxasx5vmfXouJH5r/AT0z3eNfr4WhEBq+ZSW/QOaeYnoV
UY0DWupaBVPi9Uv9NgkMnAwXZtqWDojX84DmJFXsYlbZfmnp5TG42PpUeGQ62sIiqmvCzkPBBSjf
36BjZyhb5gCev1AMEIhz6LU552ErtSgziSGwPtMdcNx1m6BgMqHYEguU37eOVyMjdsEyqaJnpEWR
Udz1wzAknEesxVWP1BJmVBCwsFvHz1lLdfLgtaFLOxC4ivwbL4I3fbZYuMEIvAQvPjEMifMpG2Sz
GJpp6D7ncQE0F4VQPa53ErVC3s+q4ZKpYyIFhnQYUBXMD9kiTADPjSYpwTKp/Ex/4V025UsoDZKK
7c+v8CRRDh2/lx8BGAVhokuwILr9Abwmp0pUz6KKl67qUfJ2jBk323BLKZs3kjepCdGWxB9b71yN
+d1bMs5x+UgziRQCGSzOLfHOLUsjfmWvhfGTcf0+YMb2OaJcdyL0S9qh8+QUzsYbU7neMaGTgBZP
y4obcIXkHh1RJi1iRajjfEBIQ5TtfgoXvGTX0YvUoxqMpaIs+RM8iJD9YkjyPOx4Zy6HIy7deHlR
6W2J3JBRjYj5Dg+jnrJEzUcjvoHErpxLl0+GTmF0kIswkg2naYAj49txRsGxgDO7GJtEickBjZky
S7j0Pz4qHgVyLOpB64RvPFTl+o99XCB/lPqqL25qv43RpXDk0l7l4BCnywn5PebSgtQfQ0c3DWfK
WEnj14jRudkzsV5wCSIUAkdkHzq/FbjD/HyAoBy/myeD7A/LnU1thwEN7JbpJ5fMBMyfNj29TI3z
cREJTe1SGouxf76jF7017L2CWnu+Zcp1yN54+RowBpNXaC69iJxArL2OZ8K41oyqX1UzIxfEYuID
8zzm1WVbDxPdFSfHLqDZe1ZE1qZFauS+Be0FHo/QZaZLl4zsWh62OEyaMg3L5r4dgy5CIceDah1u
kEF0WVMKuWxmTYbrEO/MW2y+EB6Ik0aHMRur2Lu0/KXQX/pmUYxht6iS60MaoSb1ENeo8pe7NZri
ej6lsF6N4c5KnTPelc7i8Tsdki3yEGUiQly38MlqsWZDeZU7jlxFFNgPq/fdFdpNzfwdvN7n0ehN
ASq4TBAi4luoqfoshamEfVDy5seIaIw42cgtaZ6eP5wnSnUl4jI53P4toG+WoI57XDR23oqsxIWC
Jc/tlU0Rm7yNhldVvJFGbuJDMfn8ANRdG52T0k/MGPdIbJYv0zIbV9Q1piQIHZEU0L8oxwWfQYTW
QjNFTWqtHkXc8s/eiWsWcFSOxAZSx5UsAxsi1rke9GqCR16RiJW9N5gljQMiXzpgNcCbCCR5I5pE
wvHUYwTLlVHIu8gcZdVC0aK5MTJXfGE/yIH7g9s8mVntFYVRLKmSFd/vJYaQNOxK+xGcSJGonRP7
kYlMeZ2X6yG0Ie0iCSm8w1jpzAc1mq8UMTJF6+ou0EiMuttYAnDy90kDdRYHp+92rmEQqGrY5NBG
extgV+kVt/gqFtTvydXNG25htmD1apxhlHWiH0llCwG5fuwo/dUUoGb0KWXEPaaW5N30wOy64LmV
jrEthy5Fi/IhgQrqoyIru2SJ4SkXWK3uCcSEm/3oZSUSQpmY4LD84y+E2fiYX6ReOSH/TyOXMBt+
WWdKnzjCOL7mmVFXrVaKP3An8jy7rrp8cqI34wK3n8lToGzPTBxnjRMu5pVmXtpA5phD9K9Rwbzq
1m7ld72rpsF5A+aTUCl7+uzxrqEuhnD2YlvO1L9B9cUl5JZtP/GWIGPhbIBXZjPzXUlvmyg4MfjM
XGpA6agO9ihmPskRpud345CauFTZylDux9JkhAiMZIQn4VNjn6/GHK29N4pRZC04Lq1dcAv94Onu
xNs3Fswxaqv+RVzLlRvPF2vi0j6egdw/4ZLtiN4GrLQdejr0a/axX5tNFpCZsRlewqDoLDblQRMf
dJxb/u1ia9weqeE1gX8h+rHlkeJu6Aa8PSh5AXWCMKO/NDH915uf5xCivhmcGSXmDjdxFAcAlmV5
SX/1hAXuitJuDF1mR0u2Tfc+LKH+4YcdbtGx+eu90nPEHUclxBHY+biisrDLCXkZjO0LuELV5ue0
bgrKYAQZH/EXd4vUmUmcsVo24V4ihrQ+OZRWGGMvwl+Jkr5G8Z31aWUFK9ePU0gAGzxNI/HGLQi7
O5kg/2NtotXROGy1cz3QDF7qx1+sW8NWqOoQdmoSX373b0Wpu+g/Qf0PVypaf7ZuRX6qhmht1SPE
ZC+YBbXtv9q41myr6NWOyoEDNKB58aqNqx/p2sVgcrD0+PEXM9ey9+m5b5IaFCz+qP9vT9cE2zZ7
OKTuCjP7h7NrOFY3M3Bp8Yu7a1ZCBGfjC8foUkIBjzd/8HhF0i8ykseRCx70FadXXLqcdtyMEa7N
2zz1Auvuh+srDUbKxEdQs1r0+9/NX33Ll+vT2DKrN6CIw/9YwNYIOQ/iiABeti4bW0Ui3CX/Gz/Y
MvDoPU6R6KKNMU4c6cH8911hu5h2S7dzAgwrARl5o2dlbwaXhynvfmbfNh3R0Lmfs6ajpzCD8GBb
Eo1H5+IdqHsh/J1I5wFJyc62M3IUJLsDsrHUnlkw+JOZXBOrGDQHjgNu6GZbSQgkLO4+NunjwAbO
cshR9iU0NNSeCSWFpVMnPUAVomNgHkzM8dXaZ8b6m2acYutB9wIM5W5sA+APRx1FfCcoN+TyVpoU
lTk5RKWzcrfaVw26KFPfFOGHoJX4gh7Rf46q5JhZI7UGAVaDMBlISWYfVxDs3aPvBmTBs03uZmHz
NgtiWRlTQJ3RuZhT+GnI4AX2HrHccPUuMBKsSYlawD3ElGZqbB6UvCSm3oQhwmACYlO77NFzDOJg
Ps06GRkg1AXNzolj6cKdDlkece2Jhl+3Pig/6PkdOngLX2YsrQkzMuiwETpK3FaJKJUf1XzELZ2E
O2pTIZ3hOYFUwkcSVHrXJ3echvDzjA8cFWaX7sx11pWKbXEUwuRSrYhMypInoxmjEf/P0XmZLKmr
ZIe2PLJ5G/ZD6gabSKQLY5tAs2H4ieHGKqb7Xu4JZWN2qZ87mO90jGOFtDkRLUxmc/eOl1oMpMjA
W3VHXaAY/VJPFgNLmCnNHUxYBTN9/hkJYBvUuycBW5r6UJvzjR2CFWi4V06rYwRqLWzWim1BS5kz
S7OkwYcaob8KGxjzGtkwHeeJ4980PsZ9uvDEXtnSb75A/jFCXrDNKjXnd+tc2mnyUVHpR2scMcus
mU8+6ah6XGFn8lTOKkzxaRgmVeQnYbcmqbBH1HLoDrvanIljNKhDGnDQp5ZtMSOBO+78yu1InDGv
YbtUnRiG4MIWmVTx3Trmbldch2lkcz969c068Dwwrf1GVSSZj7X0zRLBJMgUvNqy5wOpQrbuuXRq
jsZFj1QMIIoUM2D32LsRIvU7fOjM7oqfQsamabxR+cnzBFlg6EFvMfLxZj6mdQkgZ2szAuVLutIR
0Vv+3HyarASxv7mOI7ZLJ+e+kBHLI5MaQvoHWbNzPGHu9sfyqMaAoa7pWfBSB4mPYYNvkaeyTwgd
ZsVwEaATT5en6ZkLILA0OUF58AffzN26dZP2ppmdTI27DP9oBxHKscHNYVfPuOIU28lSDddqVwSf
H22h0CcC2W9S60R1HPmyKCmGZzVgmtlsZDWJkeCiaRhd+7MDaA2fA5d51tiuOQSWIuDEZqOyzwuR
fkJ6ycGT94zS8aqvvNnl/BQiZbmo4+J6ffWscmdhUGiumsxHZrYi15BdPPC0xYIbqd7/PBHHK7gC
dVjAQ3P6arPe46eMMwvADDhqyxe6nP16Z1vKtrdeTls83iHknknrIg6FNz2Ga+1himzNDuOPzok5
dNNOM1nYsDjmkI++nEnkM9ExP1KZZry1saGg2+2W2FqTbTGoAH0TTDQ6tGRIQogBgKU58576CCyP
NOcHplNIv4ovGtLVhEpBTA4vRIRoAHR9vHLIaBxcVziqYDirv/xYeq3C/BVzGqtJMFHC8Brn692o
MMthYmC7w21aqafNlIRCNLe3tr8sbc+ArObEHSTWyEDOaOKzxFGMysRNiGQQyauey+yY5u0yvQ2B
KGKVM+GLcxGDY4RDNUWWj9k7ADxF6Azpr/M1iQ8gNTmWfWsyURfuMHFm/nFqXKqsYpX28DkIUiT8
U4hq9Ux03iP0aU6BPw4Wdbqam+7WZYaFwSrTBpISr5x4fQRXmegcklCV2s552/JKC2cytz61QDaw
v82ndBz34Al8vFcFxRE+uGpmFB7PJmCNvEYr3yIIBhhng8a6XOkM5F5bPXvdYk7o+kfkSBZpEt3G
qcysfL229oeaEbJxSeLR0ImC3xib9GQRhEzq+fOSjuacqXKrhrKNF0df4448DTzvXy55XqWkTIUA
Z4B/mu/AFjuv6WocqGI85cfPAeazRPgfU6MGP8XW9frT/X4po5fnJghyuBTPz4lpbp6JVVGd+Izd
gYlPXeh7iqSQYE3sev1a36uB/65VO5SpIwhFboR8x+9dKVBssjaKpZ8Xr5k4yCAqCtpiG4x+zjKk
c28Mb1fUvKvnqfUD8LgTQp0xJM7R5dxNFcJ0NhKOvCb2/IjMP3sfLRrQJkWKAsmeEIX9zE+v3/5v
QwUPHr5LgnYMx3HXNr//F21/GdJmzGDSA15xFu6DDcocC9lcOUK9fqnf5hwiJx6yKiGdIMRczkvH
pFH020mgnpMcKK+mtI568ZOzRmaJhGk2/3XKnbdQUCOA8wlkl2sGLmTsXx+OprcXZ/QKnrGjNzFq
XFhsdxMu5WwQLqAHvUuTMCPiTZqfv9VuZA+3RDuAca8/+/kw0zXFk5UiLW3SwIFZ9OudzO24KNBV
3idqEpybdY6r9JcYzTki4OtXOh9l8Mk2T+vZcKXoIJ0XrysSQ/gxpfNpwrOwuhlFbTaoovQ9Nvnc
NVnj6xf8lVtEgwZmD2VnmrwBHT7KR78+2ljGK8FED59AHpl6MowVE+YIipr3mg49TvGIKmc6T7ZR
FeTsjK/fwHf20r9XIKmW5xomVRTFfyDRaR8ujiOi9lOf2zprkQ1AzGFP1SNPSuT3Tdqihtykxihq
mPj9syhuBWDsvX0TYryen+Yfg9MghMgYUfqHW0pxNfE4Lax13LIlYB3exSipe6MVQ2ZyqpFojQq1
2SyVnjrVoadls/A3qDmY+ivYJYpHDipoM9y5ihLdHoPgwh1PBa3lGNucyjK5FVANk3ZZ6NNyikGC
zWznaHmR20QwEvl6IQb08LfRjwK9JLUnauKwZ5ImXHS+Z3yuY5LltET+maqNzGbGP87KgcqkqxZl
iixtRVn29eH/bcJF+BlCYYug50L+P5/aEyeL3LJX/bHLe4+cNROjOQKBmzMZwM+S9euXNKvllxdO
qEW+gR4N7Mk4OmeK0nOCLiLj+SOehabGCDoorG6MZEplvbGlzR1s/DqZOEQtDu7nFGHrxtzN67dx
/uQe8hE2kdPAcFlz5/xYCIntzLvMP1Yd5c9LYDlj886tZjxJXDn+xXH5PIIgjIqCKJWi0EPt3T+n
aiL9m8HZkfKTMp7jT0EZmWlRlsJkVq8/l3u2pPl2tJOM8lVE5w1nlrOGolH6qutWue/AStnxLp2c
cMwOGWVUTrpFObM7wAFZG/4VUbBhXi4QHJ9IhYMh3gjKupRgOPKY/r3AVY881Fl9k6gXGSeUHHkc
/SXvShwstv5imTLAf7F3JstxK9fWfpU/7hwK9M3gTqqvYrHYd5ogKJICEn2iB57+/5LSsUUeXynO
3GHHcdgWVUU0mTv3XutbfuuWvIS976o2MURA/nSPWYVfTgPlbO+iSFOTIowSar3mQJCOcg99XkzZ
pij1yD7//UX4dL25BoCB4KlhOfdAqH2+Bg7xrQGZNuNdlyMHJFqiZFQB928AXnP/+4+yPj3P6p6y
eLkILiBts46qSegvm/BQVvRUDTu8xQL3/lmdQ+s07aUq9TuWepagH7P3DJEOV6EYC9Ul/fnf6h4f
huCAQMTjo2N7qp/JWbBipTNzyNvDXkuTTpuh7VQxgndR5emwnayOA9Maqx/HY0GgNMeSn4M/pkVq
iKRh5uHdmX195v/ry1zd8NlJ+BTtfRLv/WhN9AYd0HalObG6k4lB1UIyVs/CX67Qc6vG8s8RGm8k
zy7+CnV4DsEl8RdORj7QAvn9JfU/3j7cJpglTF2x8vDW6mDPPl5SyW+A2aIKX7Le8h4TwtkIamA8
unNTv7Lp8cdkz9hjQHyNyMJVZYfFLjfT7L6PBPBSpWtjaBpZxBVNcFJB+8i7kPNrc5mNTR+DgOhh
fQbJVV54+ktfoX5fuLUWT0tmOe5F74TlWayL5pwdKZ45rce4wLQmsR5m5sj9ISRyz1lUICjsFV3D
9F6btZbDQQYec9kE9aXNrpRu7Eyzzr2p7ldtNck1M/HsPm4QmWeZyZQgqVoHJ086MMJrjewrOgD0
iuR6CJJ7pG6srKr2bk325+cqRu9KQIob08KImmZLHFBxO3hWdy8sC42lr2vIMDX6dk9pFzSvmVYR
MGY3DWVR2O2SsSMYliFFBSCV4TJOwEBoi87O+0NWlOt2IDlv4cdJ8tD5Ln5MP+wwvwx1eTsTGLKi
/FThOSCklwA4rux20r+R2958NbzZvsOUAZFldPOz1GvEmqAIcfb7J+JvDwTll1KnUakwD/qbeKxz
mqAEYJy/yqLgPGdlVTpiyCQt7A+r57su4d+7E48e5ynTZB4PrJF96rMcYyTjziR4IiaotORRst4p
dBBaDAF/OPOuCzMPr0UTajCGMyeoVlZfiWzbCwcHZNaihkLD5l7Ubh0cCrIJ79iGGsqHLmvv85w9
3WyLHExSa9hXep8U39FU+seCruVVj73yIUg4vi2M0tARrKbRhZUH3F7Ny12aGikjKmMI6DfVwfSa
lIAcE6LYN0bk6M+kIljLmXPVPyoR3q/I+9WnTFNx3Z+lTPiwUg+EdfHKu4Li3AyLdO1mJd5Ct9bd
u9/f6I+L6Y8P8xApqhKL+tkyP7754WxTVtdB8Qq1IEefNeq3sF3NZpHn6XlvW/CzRhB9V4xn4ab+
/rM/ifD4cFUGUAbxAADtMT+XBIbmNaMN2PnV7tRTFgsr3mL5yHbjPD5j3SZoRAvGVQfTDE9arbk7
OLOQt3//NRy1un14BPH4q1MdYkCEY7A/P14DA2cY44OYHKtuJtUxK+qU/A4YXKuGKUm76u183Hl5
OxK3plX5NQ38fFfStzrvK5eoI+Da2sVsRPaOECUaZzUI25wALkKFUu1cTIV3nKxpW5DldUsPNLso
NZ7OhctgbFrO7cjYhWyJcOlVuLYpG5EwE/7yfXITcbI8jIYpneKdwB90AWcTp1oZNh0xMnF3pztm
eqUVPhuEOxrDxjLbAWF3LaLbIQviZBlLnV8gHgk379uIEYCXyCReYsEpbmxH848inuwHg652iNuX
MJg/vN8fZUncYq4tKFKO+y6nWe8z6A7ZM+M13SOpmfDJE7lGyX0lrAlasCx0vK5Kuv/72/kJ8/X+
kdQGHHFIAkCC95lBQ2xmVudsnW9JldgH2mYo4MNu0s5oVCYbBhEtK70T1a+VpWf3IhrboxCBfkX2
trX5w3f5D48WlSiaXiRZpve3zpFlDogsxyF9811OoIsAT+Q3dATTZi6L4o2q3XudG4VSLLRvE6w1
jLluX/0J7PSfLomvRK684H5gc/r8+ISjxWnyZvaytxDOfQfwDB+hi9UzO4qMWDkdK8StrItuM7lx
uK6CcHyK/bqvdnEzG7d/uCb/4ZHAQkf3kocTYdxnXt6cdzhjSW95izzdvZGu0Vxj2tOwE7KNscV0
py6T7aGyi3yfjZZx3hYeEwwva8dLQZgiktdi6I+4zazvaLOls/ClSG9+/y3f4aAfFwUOCSy+ps99
c43PMs56yB3s1dykaGQ0RMcFz0eJT69fyRyHvySmjt5UXsJVah26vCvsng7XKxIrOlwBhBySCoBi
lK73SCB7r5r2DD8KrYnPU1c0O2lZ48nt4mgfYQm08SQrl1wDOBQHR6XnHSFBfrmEVO1UW40HepOk
rXZOakLPHxg87fh+GycYA0DCMORuooG6C6MOAPqcAT1nASsHg57JjLDwfkiYvtvYN5yepgJVZHPT
mmOxj/PMItHWyz2dNYRBn+K6NZdWIAqG5Ug88b6MTARbN8uiJZls1fkARK/Bv1aBjeX6lQZ8CY/Q
H92NzAfS68UjxP72uy1MHFJNn2B9+P3dMf62bZHegnyeVxzNNIfKTw90nxOpFUi7e6PrLaM7hYNs
lnQSSW1t9B72ZZ8yU2pmfDR+7ZTfY4xF6WIOzWrYWl7Z3DtBFh11b0jvzJpkPkJ003BTJ3XGyxAl
3pIwY+3nt/6vz+J2qt7+93/+78QXYDy/3N+/+yzqFC3Qc/PBafH+M3+hvoMvxI6AuwrA40C8+iXy
JbC/8HKCOzJpFaKcD6hk/0J9u1+YcdOxtwNlpningP+0WljWFx0OpBP4dKMBftPr/AdWC+TdHyoI
1aLk3xycPAN2It9UldO/HEkls0O7Mjt772Q+ofGO1p/qou23cxiPhyySzo4QAgaG4A6mV6dsvKOT
2gSbAqscrsuy03lsK+058zIiRVGuMqkMrVs3IUiXxpZbrKLG9k5x1jfXU9KLWwbm2TZljLrP6el8
LavQx1fhJQfUXet2IpiKFlmyw0ZRC7qZDI6ZUlTzi14BcBRh5NJqHFPzhi4f7sUiK85Cz8q2ndUs
mBAV5yWMpWWQhURuJXl8MPqGfG+R4xPLceytTC3yDrkkz2QRZuNFWfnZtsp85aKKQNp57mheMUIN
Tkjd9HNjEuSPW5MGtba05Ib1Ntsy2Y4eDVyyJwN3pjESaRma2Ld1rM6GG3aLQhJlSzBJZX2nXCBD
MJ8ILzGQhy9rWkeXARAu0Nge+h/bIW6wzkS3dTK9QovOh1g1VBAp6gwbWZneSTtxJSBbO9lW+Zjs
MKODxLUHgpK9yeA0aHYPpS/CC/gDw1VbivmFifr0CPTbuopStOhketcn10rGKxptYkkrRGyIaO7O
9NGV33DjjYDRIm8DCqnfekbKr4GBFqFnke36YjAXMrW7Vy2wFqJ2UGMG1ZlZRHtbTcQ7gWIo1cti
1TjheZ5W+V4Dr0Z4IBwMWRJEgjJ3K2XvfIdhQWBl0oqz1rWHrasH4d7M4/ySycBsbgINOyqt5FBb
46rtzrCOJ/fRJIInT7r5OhFuRYyyO9xU/SBvg9AW5zMHzPOh0cmE7cjFfghbuzkmnZ7dQHqutsTa
ITUaoDZAksg8zCeZZV3NgOTPIwx+G/Qi8ASJJ+GoJiqDZkCL+VQ0Vn90GfxdBjXPCgcnN1wms529
dLiKT6HrZrtp7Kwzl5b7Nq9cAmN9TzzKKjYQFFTOVY7CazcC3Tkx67XOzMEpdzWw6YvWLpvbZLaC
5Zg32T7XOhgfoQq3Lhz/ZMrKfCpovZ/LyE73gsbOLkkyWJk5Yc/U1dA2smo4M+PB5nGU9Q4a6Zpd
uH1m6KHj3h5TY21WofcsreHNkWO+j6aqB56o/P9IGDd0JCDwYNq7t+z0ZRqsCsxFZJtPnl/clr2F
hLCpwHTowAPK2AW2As9dOzgak6sFUzj9FPeGY8CCc+UzRKfkEh4ylAisR8ELiXDxtuj5oWgW2Z0v
9BxjFQJjnYb4WRJxEwfLEnu3I6YcNVQORrNpv1H29TV4GeMW4ck+Mgf3UA5yyxARKYLr5cVCZEl6
RUc6u3bCbOdOQ3tww7nY22lOqF3V4b9ksXxqy0DsPSBgm0lYckXhhZO0GJPrqsFKNkOkWVopB4g5
nojFrpz00dO18c7jQH1VmXm55IZSSNRxaq4o7apLrR43Q+bKM1kzDl4GwcZpk3wbQnI6ZwIKbim7
6sOwf9RUHzx1LeMq0SNrV6C9bbCCsZsXel+/WC0prMTsrAZ9BHllEGHYZ0anrWOoto+th8ZzUelz
JsgMnEqkDlN0MTdlCiWjVdihyfGWdT+6KpBvKEknndZdMVPGzGUHACII+rtohnizyFKaDFkdkcOu
cf5bZF0+gz4e5flUhPraMLTHBEuxooYQTCmyAKa4i3A2wOCC21M8EGmj7zMa62uE8XJhJmn5LXPj
+Sws4+DKIbh23zRQWRYz4/Yr0WrQbTzYDsSoPrsYyLfg6v1LvXFzbEqEkp96v9SXfpjPCLj8zF0j
7AjuA3aN02zH8QOxTeKYz/1Xhgjujh0RelTS9KcmsgWP0pAcm8Qtlu2kBce8s+vLFtf9eYKs7F4L
RUY+PIAYwKTRxggInp5NwhsYvFoPNMrMnQsHfQ2bpNwADzDfZi/qzgf6MM9QVdTm0s32IyWkuINY
0GcLInwwcCRBtCUMm3DjKRqWmhHGl4ZCv5EpDv4jkuON3nHpC8zuK9hz1boZTf/MV4GJNHXgeuDY
GnjQjGEZaMzouLMd0rTI6rYF6etKElvdZV24FTga1kh758u0t+x11SN2XkytPhPQqxXQxKJx48qy
Pxl9ZB4CWitfB0kQ/ICfBREx263gFT9rKAx3TMmxQKeyDp5S1xWrvBj0xywkhIyVCTtVa64mQkcu
Z+DGLxXGmEPV+qQXR15zgVMw24M3CDfEVjVX2TT4d4xow42hS/0m7gUB0GA4tOU0ae7GQgh0qieJ
YX6eXvS5Y/mnCzUjuB7tCAr1YKxmzrYLs9HOnEI3aTIUxM5z4ICpl2vKwKELVjShXzHQV57KJIlu
O4dCZJF0MpuWhRW0VzKS2a6MeaUXY+WlFMBNzRHTC335PairdA+2z4RAO2hHYeaQT4r8su8L4OxO
9+TUDplhpYrj9buh+5a27hMWh2c97L6j33zyy/G6MEh21eaBLqcl831Nwu+6luLWlFF1qGLPu+0h
Sd2Tw1C8EJMyPqCVefJ7YDM86gKjUgqTgd+iO1SyAVO/zdxRzu45pRaUOtKwU91ZC7wANgHfIj6O
kL1X3TB2/qVs5YS5xg2/d2Ky/F3WD9w4MoRM9NAk4y3DUt92E1XPNicT9Fxg0yifKhZQai8lnh/D
dCMRyucH+BA1uZ6JuaLIS8+MaCoOXS28J2dy5FeaF1FyGdKMPPNix6hvFaEo3GZzCpd/OTYDGd+L
qHWSV5BisBgcNHIO0Ww99LFSEymB6J6wVoWmT1v0TqDU3OaByCk4a2OUrfSJO9lG9sOomcPOFZW3
nPK2O/Enx02QeZSTWXwQtX3sAhMQma6VziKN2GU0j/g/apG7Yo6zdUz/4cAOot3EgE+O5IkZS+xU
06knGetUczcPc0s8XCyGZzsNpkMduBrqLa3bQhufCMxW5ZY1m90CnmR9JsSeExHqp2nVl2GL8Bx3
Hl5gFJOuo+PMsK9yYKyrRGrRfrajdt+FIUhE0EyHVo+OrpFlS7Ch1ZGws3Y1RZ782lkuCs3RmbZC
9oI85yZYa5EermuRleBjgfgtSpJBFi36yyX2KeIl9Ar8AfiVraOH+nfSNiijK+yOo1jAMjdeXb9w
/YdG72gSvHS2J1PnLpS2atUyGBb5z9zQ/x7i/nSIM3UlVvgXR/Vvp7jtW1lH4qNd/sfP/HWK07/4
9FmZEDJpYiirBnt/BTY5X6hUMU3QEkb38jG4818GeUvHIE8jkSEVLiV1CvsHhzZf/6h34RRFeCb/
4owIARyrnxpY/3JoC8yy8MPSz3bIXp6GNB4XZGiXaxp1jwhvbmrerkLv5KOfG4/TAKa086ZNA0ex
VUBFEFjm3uJUsm8UbhFHuLMPFIKxnvRq5SksY9sH9fcpJDKojIE2IoaAbq5Ajgz+9GuN6cOWMVa3
sjIglJUvxAZpL6eByLvmkOdfDrNYpX6bnzE4H/jbUBBb6C/XjWayFQ2gJSFAKi3iBdoRxmMKP5nA
oawVkNJpQmdVeoO3NKahuzVFkC4jhbCMFczShmo5KLxl00YPrp2LhanQl56CYLYKh5koMKauEJmG
20AmVNhMmq3MmrL7juWiU2DNSdLyymFtlh1zmB5Q7KrmHf4mFJIzVXBOS2E6K9L6to5Cd6JX9baD
wnkONkhBThKvbQLq01bQT6HwnxCAnk1MIoppeQCrkm9yAdUzUdjQucVfxl3F1QFSNIct2r53UrWL
UEFHO02Ou8oKBsIUS+M6qICTtj2YUqdPNnkwXM1Gm1+nRETQ9fTrDusneyIUtOy8rqxoWJskay5l
IdPHDrzaFVR7e281TN0tco+HRRX19Y20tPDGRNt5ZqcTABgtdxBxYOYE0VGJU11mwyMtb5h5hKre
j7mFeJYDPpTDEkRk3AdkTA4pQDDg+lfewKic9HKoO5nZO7vW8qsnTyQIfROvz+6LtHDOnIywPnra
xsku6GItZiMrUwxqVX30pOmvaKcbXLzA7BAOdYy7G7MqDnUTEpw3l6TxSW3uJDbIwpOcAtKB8qEk
yVQHg8k818LXNXjJV88ExrMaQxRBHP7D+8SEd0N+OBrNXJQ3HGiNk+WO5ZmtcCkcbZOvFQpBVmHD
g+8i0tkgSZ3DbKtb4+Xk9OLUtWlEvjmD43UjlIZ2QPBitQMtUwdH2aqWvv0sdSu7n2BCfqs7z9pr
ltUly6hpuarK0VnH/YiDAkUvFFehRPNw8AArkojT8lcSMEA/GwH2dGlGPJpOhwV95zQ9v7ycouma
jgrfMSfC/BrdNTim0nHTpUVg4JquBX+hQdqWXL9nEU49Kbpjm1dPMe/fVqBzUHlBnA5CpHBEbcYE
K1ZGIU6ThKon5Nxvjc6q3rDljZdhx3zm/ZslRFn5mx4rLkJfRiNX0RzTdmELRkUexv6VPfIM2ip3
MFNUo8IputsmsYclSZ0gxIX6xVsLqhvA8/bOG3P+YBYm5t7pfyiqymmtY5/cJoOdfH1/0hKn5dNm
smGw907Avd4zGKmoywu6tUw0IRkBBIVGeG8Hg/kwFAr62+a2d0WdZ+/LNByvDQBIq7oG4WVGHWbI
quemdoQ7HjToIZw+wgEZxZC3r60XC85lpXtBRPN0JkPDvA71xL8epLI28kRSbAZO+DUwgUpSs8aw
GFW6rtb7fKI3Ma3Poli7wX9Hm8wFEUWxGmzLrA3W73crH0hgRAfX+MsmDQu8mG3vL8uEKzfB0Dga
srHDhetndOTdiL++U/pjD9jFYp75B8DkJx8+5tKUpVg2yXxqivjUy+kST8ZtLwFb9U75tRAc5BiK
LAP/3Gw7IHjRZYx9dJHhPcQX890ZgjNUbXT5wUcVpnc9NtbG6uNt6873Ud24K0cf/aMLDRfSqrNO
G21hVhONe7Mor1v2sQ7bDSFkGLPda1BBdw16w5Pbs4anhh+tXK+yloZHVJDIpxNTxdUwYlYLy4NV
eOGl0WrjhTGaycYvI9DGg+/GW7dMkwVHfns9VSkEQiDsu77PsPv5qYxXWm28FtG47KX5Jgu0vJIg
y7NkVhYAM6dbbzovtdHuCt+5YpskV7fvLCBOUfikReYj7roX9HkcUIsm3zC6aOl+FKRm5RZjjoYZ
6cKszX5ZuW5501m2jSA6mV/z3oFtBKxaQfo3uNdviqSrDoGXbglNiXHvzNxg4RqbUXbhIhmmlABE
486dIFxBeNqn45TvCbu2dgOL8Eonlnc9FimyuIADQjRT2Jflk9Q78NqImI5TqnuHmgcf1K+rr5w+
fNKNXC4Zliw6Y6JvWF1XwvfehAkw0h6k/tWDcLky0vS2Jf3nmcMYfqmkbxb0OvwlNSS0XqiwB5vO
GA6SeWY9sPpsF9FvgvSEnHM544UPwhuZN6/x1IZrHUf6CfL4QOJhBLcYvYdJGwmrRbeee7M4loZ7
yljzr3isaOO4oXHJmNheDyaaU8BQWrJLi7Ra2Q0N0sYwq7eGoe4aD+Z+ygHvWFX13GUl7RS/CVAq
9Y86hoOlXrLbB6Z0tprbvUAAepKxtdUnGd4NRkUQnZX2CwcYKKpMMOy1TVk8Ffh7eQ3BkBXRI06V
huhVa9UyXzkOPvQ4igT/lUZ7fw3EwbhLJ6lqCHQD4Lfd6TCgVeT8bob+SOxDcpd4tI3sxs7fmtBL
3tq6zsg3zr1FETXhquw1+H10KTdpw89GubWe5lY/eWFSXtGvJ5MjllRWlopRqGr/VPXV8LXAJ/d1
MA3r5NLpWzpUWIvaFfMq4y1iJW8FqNW4cOQyBE4dqJFVdOzhChuHxgyNccHI0j2Zgew2fiRznVci
um/dUbtwcX8sU8scJTeRjkpYR9q6R+t19Jza5okpSBqHlsKBw54HtsGxK0+lb3gHm37YOpROvg4b
Gd4HBBtdA2MUyXpGN4uvG1rQqY18Z0+lkG4NvZRrMWYh7SuntNdxPX4vchMaEmq8u6EWw46zsXzA
nwfDnLVwBUMNEJw3NHgKQB4RToLJjSos73vtoJcsYJVhyl1JqMuyqtsEMPIUAok2fL5WRmaAnX3z
msxfNHU4XKSupp/XYVFvMqust9IkC6Ub0nBJzXA+grAn7WkbmRHtKn9+Suq6rFYJxhRESrJezkZq
LASyqU1u6+2yrFN7i036nJxfDrDwnxdmF1obJ2v6yzmlxkt7bOC4iPyLaQCNL5Nm2GHH156slu4+
Xa23waMvId2p3QTYwjZdFlbMJpl/1LUQq66eecWRpizQoF2zg5YX2Gfg6wbdtGj0wbm3qnE7DmO0
aqz5ZnIt7zQK08Bl4idb4oS2NJppFRr1Gk1x9IaqYmu1bHk97pp1D4hqPerjeBC90Sy7pAn3gwyP
IpLXdug4K7ohyR7X5ngWJj7uvRXhR7SAXWu+DlJWV+PM66AvqVBMJZzepjlGmytkspIuUqcCpvmF
Vdx08J49HUWSHOr0Ryi1955QPVL/zkeHUiVdJu8p1lNDoPXoq2xr50fQNfs2sq+c9pmJP0qlYcf0
EXt74b7nZLMbPgCeu9J0IrTz9zBtuxtuQhWwbaiobRLpy03SO/Y5FL5HOVtiPVfutQgwsCVz217H
KrY7o8F2gYfJ+daoUO9ExXsbjdGeDyryW5D9XUcT5GrH7M/9nmBwJOT2gQbRoDh3zSVURPM4YK24
jihV1ijdiNohZxz9g/LYdcnzoELIxXseOVLJQ64RUR4leLVS2RTLvhfjMlRR5pUKNYfzKra6H9zi
ahoXjMTOZotCG4beq2cO/cKWOTMXA0lOab/EgGQA2BKhPr2nqSfvyeoRvMFvug2BErV8chxUBLvp
N0hxXGLZ6yS40fsu0BeSWobU9r5N9/N7lvs829PRBlV/Vamo96zWs/Mmzl84gOJLKk2mW4uhVUDD
IixXgsR4qaLjW03mr16v8uQHnEsbhEv9psZD+ET54q4ROo3XbUgLlhro2lLx9NZ7Ur1hElqv2wEt
dRVkP6pIe5e22hkDruI4vyfey6nNLtJCeg7xDlb8jfQEPVqEiUB6Z8RsBTrh8e9ZECV1QBb4r36k
s3D0kWNcA+b1mb171dNs5cW3OYZYDsvWsjWWfC8olp0+FLeFYt87ioIfKh5+w8K49o15LxQrv1LU
fEZf6UlE3fBkKKa+KxVe3yliPLVJQuMcwAmPUERRkryj+AtF5cc1owj97U9gP9VzO09L/IGK5s98
Ai2DbPrvsaL9e4r7X0sSAEaiAFKVCdCodAAQtMe07nLOWbV/7eZ6fxmpNAGayWBfVcLArLIGnKj0
6UeTP5CoJAK+2B0Hv3DlBXG5YVrp77P36IL3VsZ/uz5/6Pqodszvmj7Lkpju59fy19H9j5/5C5Ko
m190Wj0BTUPXsLC+/Kvpg9r4C50OG2QbJBY6t/SDfo7ubVK6UW/hlUHcgV3CpDfz1+je/aJivQME
U2iVPf6Sf9IFepeX/lvm4xCP7fteQBAOZSUtoc/KKNIAKqg/s3bmE1kDe4rITX/qHus+ANR+ANus
ti7g3Uh1twzDWFSOVpDlwzoCm+d4BCaXE1kqqmL0U+u80EwMR9NCa+OI3CdwiUDXt12atGO4TSEZ
CXEEQdXTVJ/5X1EKh5wiAxshHwPZOYLdSqhXDCE4d6Y5pdr3wM0zsVpqMG6K/IDeDfBrag0KwUL+
dK8/mQXZCmzAYL+mm0TOyuPh2yiErmhId3FwIUS7HgCBc4LLfbwXS6crUAdlbLwacTKTRop1BPHR
/xnA/N+35g9vDXoxFaL8f/dKz/6ud/nxIz/fGlQtjg8PkudTQQ3Rpf7y1vBCObRKSSBDnW2rbKe/
3hrUh7++JXCaVNy2yxHcNv7JW2LYHzV7DrDMAOMEzSDyJ9CQfI7SlkT5ZUk0uvhUKt9YQgIyaGkZ
AxWf4g1UiPE9crOIDAXQXYanspgM5K+OrtXBCriYbdxkpYRrdWiIR6rHtTaPtc1kTblllp3VO83C
k9lM9EIM2tTb5HWf28Ophd1EY3YyvcFeckJSzpq2yXL32NuyeUkjxBq28MKlYWqItmLXw+YRBPRp
ZbSqzHm60XxITUdAAYL448AodCaygZnMW9OoVZwOHmlyRhq9RuyGHKbZ4Tbt5GXCS3FTS4AGTTZb
8bJuIP8s67pPqjNSNlBJllPwqCE2L/mIyZ3XI9AVsa3glePdngoIXqXwL5C5uk/S84aVFpTDV4EC
73J2Wm9TdpNDpydGfJ6QeNAuSovktkVbapSYc57tQS/FX93GkY9mY5klTTsRvJSB/5KN0wkWevLu
kZv26ALC875zLfI0hL5jqTPWbaLkEZZOX7cnkQX1Nmz8pQ7BDo8Bp9SFXXlBviiJQl1kdsiCNRhA
1gptzi87o2vuR5B0e7Oehu08e9NV0JjTQQsSCUoZILKGG0UTuzhLxCvPg3OVpBSL6x5j10WcF/52
dNx615SjcaRIKm7j2aP7RwzWZTnbHp28KC4h9LTmue305oOGCZ5CV5rWRWlH3SqoMg7GCH334Nzm
s6x1pn4Fx6tbG2bRkQLTm/B1wnFjDda8Q9Mzlsyj5PxVm/Jqg0NF2zIInfd2bCJ5yk1vHzdGdYO2
KDxRK5THEvp1vrVZ/S7GbnZ7g5ZEb7emi+7753+2qWn38bnmmBXpt6gw3o8wP3eFCrdgcQCfP2Rk
3/7YOMxau/Y1g9k/UkvO+/Naj0NDf/lvHVK0op3+sKI62EN+t6AunzPxvayLj/OnHz/1VyVi2F8M
3IDMe5THGfHfv9dU0/5iK9sTDkUffyKr5b/WVFZbwpuUU5et33yfTP21xppfHPTUOMSIPrQwdP6z
NZbP+MWF4IDRVFsAljbPwl1u2p/GUcgsykoSrnIqBitY94NCjpdWgusi9Yb+ihPHdEhGpvNrXU9b
hDp2f5faRDYsmqCQD79cvcsfBdD/K7r8shT4j/73f4yPpsb3b4NbE/sJJGoUXq76tr8Mx/BZqECk
DimtLIxTRGwb/HmvdLGD9GiEeMbt7snrK5rrde4jO5ZJzRgjnBvPXrK1Fa9B25KjQeu5W5lZZtzh
ESbkA/xu+AaUlCiy33/jdyfBr5Uc18/Gu6Fibx3E5Z/NJOwCMfd2ak8WZg7aqkCg7npMH+DwEATR
tppGg+gfjvuLWUnNF7QPrW3e16Dx655IAab3jcHZtQLN34qyX7R5jCPJq52UMAz8l5c4vQ55EzD1
9nQ9uG9ieZbS4hnX0IzccxbzPt/+/rf6+22gntNRfnsuzwaGoI+3gdosGrQqa04Fh8r7MgLhgKQQ
hc6iKsjhQdgZ3FShkT3+/mPVs/brtfQMjyEs/AGqVfUP9bV+uft0tCObRa44Ff5snIw07k4FEBFC
i+P733+SEmp//iTkuTo2DWp9Tx0Pfv2kqrCnWdZxefIrnWHQQKjXlmJjMhdpFa91xmTz0tInhPAJ
LLX8Tw/NR38GHFjIF4QymzYmSo4nnz/e8ywRRwXTMKUbeM5BDT6nnHiyrTPnzdqty3Ix6dz67ZDJ
dw1n6b21WdDsh2CyjyOlDBQa3Ds0drwiv7PqyrRWsT9Nb5VGJp/OhuotnYA8yx3no7n7kw7+7zcK
7zHLBtYOBNAonT9ePt3tnMJxQu3c6ML8GVhkEy0Q1LZIn1DNFtFhACz3LfKD6jjOMgZsZ49iiVLL
+97SO2LfJEV3Cbi2fxO15b0yLo29P/jZ8EN/vskKuq1g2Mrjp4zZH7+lWyNjrOPWOk9sWYWBvyLp
dKb7M1rBhrF2t6xHqV8xfWNWEscxQj2j2DYmXLcMWfUyzWR+XWWgqTCBDNHDkJB7MqHgBXQqqzsY
ZUzoMDBBakIxvRCtlRBGmTTFaai05oL5p7WOIiNIiMoIVQBDH+c7x22zazOJLlH7WCOHIU+e2Mlv
WxNS94rxDBdSTCZrg93NsBAHPzkCffGfQuYPh5ii+zhHYx8sBz22c87Jk0C0WxNqN0ygCpADaKs5
GV8wK7c3na55SsJM3UcHuUP1a5q3MjaGdBt6miEWaOXCb5Tgdb8QhdS+drmXr6qqMfdQXqu9IYPs
VeA247238vRG4NChYyLt6FCHNQF9XIctNrvgQg75CJa0lhvDGI1+nTmeES37gUg+grUoW3MICauu
Ci7QpEb6ygCDv2OrMQeiMhLlLPeyxzHX4zMTtNSNY7XOlrwojbQ8N5+ffbes12iFYW/2qR9ttHHU
nwE8D9+biHhQ7JDt/2fvzLbjNrJt+0XwQN/cx0QiOzJJJklRlF4wRIpE30WgCeDrzwRtV0k6VeXr
e1/roTysMsVMdIEde681l452OzHHZKf6HLHoNE3RnIyDvxNNnG5L5pqHmh/dsJwLst/HasTQg1od
OmVMVA6eXJQFdk/3HHBEXe2FW0SJPcz6ZcJJiLKYTh1OfpixO2bJgUQu56lrt1gI9LkMUwf4iiIV
vKn4Tvy2aS5f5KQpr0J7CzmsaF5NYJk9lpehH4ZWv+mLvirUiRizZT8GAGGPFV3pdvMxANc9jVyw
maF0OHANyHntgLtzuSrCa2lw8j7sGal3kVtMiR4CliKXBM+d6zWHYvamdAvMOeix6vQWd9QUo7Oc
woF34c7V0jy+RbVouXCT0BRzw1kFA7e6zESAa4eXV0ySduaSrIQJxtkQDcuUEKcgOvw0GKYYYa1X
IigAvFvsUMxVS+gvDitmbSI2J0sIIt5mlHMi7yRpS7Q1k8x/J6XLy/St3pj9PrP9wb9xtDihlWZ5
Pey2sIaktMwHqbO6pVGLMXKde4xLtwuErLPdXLrVfNClrNrQgbqZhR6SLoQvWZdB+HNtKvq2oncI
EaKotvxP10hd0jXJKSfSJa+qoDpaIujLqEh7934Zesva5UAkjat0SiU9Ti81034fY0GrH3gZW6c8
QQy4G1q+AUmU5Zr3aChYXQyx2ulc+TO3tsajIraxAf5MWI5TbpPYYjvh1SOXM/PkGm5EXOHyBn8o
QD3NF6i21lyRSWaAoz0kmVe4oVkAjttmTUbe6RATyqNNog2IrJpyOwQbmy+bCl++dqXHpb0zWnJ2
+LqB19KIT5cGfQ3hEFER2CmSEX5us7ocaL92ibUGwmbaB1lHAwAzN7O2AQPpmzcG+hYaoT45fdYj
rEZzuHHbAC9EHXT9mX4Nr6REegV/ISAX19rFBEHUX9CC1OmJJM1S7eTkLNmVAdn50SZW5ht5rri1
fYObly61wihB9gAagQqtTrUtwbLJEKwVQK6s+1LS4Tc3eZKPD9Jxp5dWpNZh9Caaun5BMDoW/5jf
45RNrna1GOGNqdayL7J3jEej1/iJCVGnj5Ni9lBmk0dIk1eZJr4RLyEIhJzi4InN93pz5jn5Ol4p
GSiQbNUzeO0mrk061XyxRrLoXvEGC56QynN3V6ySYusbAclICAZj8y4XQ1Hcmz7JnUdlA9g498z/
KD5xC9w5UCcJK0W6PB2bZlnGDRbzfiHJx1sPfv3qE+sT36sl7o4ARY5iYLQHshl8M/j6YuTRaUtk
qZdaeGtI2EBVkPDfWFMxk6e3Hb7+FdDWpjqXG1zNcCa9t2WKjFxM7RSwIUadDN/XRYOHKeSIWEBU
YKx1Mnb0J2JNg5M/ZogP/NQpuC/mxP024RCG5iny+d7qlS6vEsrc/Kpp6yJ/8Hlb7GWtGzddkHRf
yI/B0JLaaWaeGj8Jhqs4bZJxOwuvmyhwZ2vfEllbMEvs5teiLJw7NUi9OXT6PBafye5M5KEiVup9
XuhnItDpYEWzD/DRtIODYIDvVsFnTY9RYBHdR3+HAXo0iyklXbKXV0FV5M7WQQiQsOzB0djASwqe
RK6NSVSaNY/JAskuONp1Y3RvFQvyfGKYyrMxrSs24VgaZ1Qh1Y14yUzdlSEGE0ZgUPYjb1pr1Cm9
u/yrCDCnajC2jdMS9CgbeomAbFMZhjces8nkVynGI0toT4mbHElmpdWhFYGLx3Yc+7OavfKBGX+3
8T15wMqN0GqZXC5OoRtywbhUNM25dpV9rfW63UQp6afjVQKpFJ67I6v0kUpEfiffj2WEpVOOBLDI
SeLmHf2Ot8DcPeDxMrJno0G1PaLQ0or5UwsDNuCX4fDAo6AVyUmL2+mFvrA2hqUnXdwpeJgvaIbj
ZS8GYl6ibBm4SaHk5NadQl/s3FQugerr9Ep3IYWmtgpnqhsZTSljq2jyaxxiYiG0ceNLCaxAWSDC
x9L0BQ0XWsubwlaJt53jGTcFqlq3+zw5s/GYf4Sk8aYLnrjXK3lXB7XBAmu2AUoT0tlQ0Q1fmK45
mrlxy9U2YtYI8SZIL/aZVjI5Fh1aCbCMCXd0hAqNq8nGYVbXmdUXzbUn2tS6M5VeusdYNQHHpZSW
nAuhkfcJaYU1g2ps6M9om/j+AgzkTqZ+kSKA0fUjGiuee/RQHu2qOPV+J9b8tzf9F50U1BqU5/++
NR2uxvPXPnsd+p+GOh9/7Y9WCiFWtDuwtHt0l9eZDn7IP5S8nvUbjDO2vzREbGNV2P7USgFoCIUK
L+bvpss/29W2/htWTNeB5kM9isPzb7VSIAz8vOGw2bqybdVNOuT00Nle/rzhoCpB+Qth+dDUiUF2
RYY+HrAomMH+eXaLFx8SCImZSx+xiw7CInclQr+5YIEit07v/Ud/9IsTDO/irIbyevRt+tMauhKQ
7BskhVQoObX/PNgKd0S97Gyr0re4HiymNV2wawMNA6U7AHELzMtHAjftQEDGtl9ERuepTYKudkMF
TtAjGgmktp2+JSnmeSwDjBwZIXJtA+jPyV+IYNW3tLzlpjAQ/jSjJ47tKJ4Nn1DHxRmtTU49GVWx
9wTU6D63jJdR8PGu0z6XDW0zomk3qvGo01zzYqQAesya43Fb1Ue66J5dIw9A1FN2TRqHh3jHxFtX
69tR845C+MekhtEZS07NSEma9BVgo7x4hx+mNi6hvRtIrnKrI4rclETX0qFIPnEInAbdP1aZZG5P
43wz6nwH4D94tmIIIwPs3kNui3bXlBgh3M7lvxb2BSVSH61/M7fp1WTBgKLPXA1xM6egLa0+cnpj
uSRNeQnmki2O5COpCJHK2h1ffyIweuj4QtYaCY2d+1Mh1zxEb7V5NfX7XBMK21nCDB3EolsY91Tm
2MFf41JDVCKQI+h4Aq0aPZ0k2iSEj80FRm0CmXvEfpoH8jH24+KaiT+xhFq57NqFaMDJ5+xZLOys
kt7RN7THj5sk62b8gowrtq1HEjsF2aUafebpevA44Wil4uQfle5cxowvleTIgy3mJjsjH+S2SSp1
8oLejEZeAlu952f1wLvJpFFsu0aakYf6Dj6By7aElyFxndTllePccD+/w9bFRWTy1cspeyFAimu/
8Kc8hvQxGlq9nXqfsB6wyiFluUKAhrnR9Ag71zsZMPYQzx/XmxRClAfY28J+4nhB/gcrSJdL3zHL
HNBhnnQjeech565mUkldw93pe9wqzfosJF0/fypT/gg5+cUy+CI8eZiiWpI6Bk6XZ3uPMzuBCHEO
T5dHQvcE++CM1LslU0g+e6Seha7HFfYHbiafp/HjZNQtD8WEQPWMWOelaiYziil6TshFnMiOuWnL
QsanGVPofSUJboUBgHxCzETVge7eIbQzCW5s9G0lyJ3v9JHvkKTyypea2if05a6tjgDlrl/MqPB4
KJGsXWcTmbVYi7nL6jVdeaqLs2/yoDJ00bf+iCMHb1EZ6TwnejlmlzF1bj4eL/Qgy0E3BjNSdulv
h2YNFx1w9YJ8kFsbYjHJyXq9V3iRIqDoPIYF7a+Pa4uyceUDk/I9ouJLDG6BuiXp3qIcCD/u8sUr
lh2M7GCP/a+I2BkEO9dKyy2BBG34cQOsdziP+CWzl3pvzSxjhHD2kb0Ey+HjMvfDtEZWcBvhEe+j
kVDyb+SLaQcn5VDB8WL3GgztEAcWq5eTvWDA4hIYxTs+VhhgFk+PjmQqrFCAhWZtxCddDPU1u051
4yhn70/5CzENjMm9qb6OC+SOGJ2AMCy6dkgcntNmcQx0vmmw81xusrpCJKPJgE8nnIO1t2LAyuLA
tomqwt7DgyVsHIrwdWxMI4NCyw09hOiImRksdqYUx8mF88ZW0N+qrNIPOmFwkUb+YeglBovbxKX7
ANnHg3lJQdlAfK7nPUWcGcH9HkOHtOmQtPgsnAaDp4iggAPTdP7hkd/7sTaZgTKjj4eWTfuIJ1h7
5Hend47glhCOfTHnfN4TwOdvHHrovHYmbqZOkTSN7yssmlLf0juo6Sva6mbwinckBpyamSfg41xj
ZilIQOZXDgbX1a5pjdjo4Lea77AErkZJUJfxHdnR7Lubrtz7cffeofv30GYRFeQQc5yxnthame0M
IV7BmDkwSWgRNZ33VDWUv4WW3mnTcOOtxClr8pPTnClicLVSluiBaMREUBvJna0VylNgn8vXwimr
ceNSEbhR4BsooEkCyV/MvFFbDJoBg07dfHSSotxKH5zxmY7EcALvziW0CMSOCas1GO/lekfcbpP1
dynxv6gxMZFhqReYbvJwLno9UjM9iAjba2uEbtdppzYevmmImr7LYHy1M70ZNomlincfowbRlPC8
FwkhTk2HvhbNjl0L+SGEo3VWSGY1z3xujxpCVMIbGP7EZ+j/i4ZuEsr3DX123zuyy5TVgVyHXnsm
VmcM0yEZS+wegQX7W5TMr7u56LIbZyS2LErMOtbu64HygWyTxx9KsX8xlvmlkbrWNTZES4uil/k/
0K6f65oy0MzFbsRw8LIZMSap8VnBy8Wq/UeSdIhiQqAS2tlfYpt/Gf///rn2qiZgEOZZ+i/1FL1u
k5SFdjgY08dixzNoZcX3eoKRQgjl+38+yl+a2r9/Gm1tmB5GoP+vLMdlSjQ7W+rhUM7cIGslEBQA
DRIM9NuPT/rvJuAvNgHMKxm0/PtNwPat/DZ9E28/7gB+/zt/7gAcVF0BoynGn2wDPsr8P3cADpsD
j1p+HaQya+Xq/glkCX7j1mV3QFIlWwRr3Tb8OUv1CcwFnqK7rkOGpalbf0uvEqwThR/GShBfHFi2
q92QLFB4Mb/csEVOTWQsQXeY3Tl97vO+brdua8FGUwuQAuWJqt+1mEEQ1i9TiImECtzD4BHrcJbG
rKbmtBbjOc4GGsd1TV+Qzfr0pnpXW9/uOX58dJFl0t/VMNnpEZVfbU3wKA6AmOqEtvRs6UkkVIC4
gpOYHWJqsoe854WnIBLclDh2IEAO1I0ePQJ7JRGLk2voBSUBL3fNK8kBSXHP0KsUV4p8nI1bWaA2
SJ/fI3ygX0cWRXv0liw+krrW3+O6I4JeZl9zr9Oes7Li/YP8ZGN3qqaJbyY0cymVW1+2t4tikaiU
vIx+8t3RCg4y5kiN1LzwrBe7IGAfPjuWRlOw7vcE0ry30EEmNKg9XUkYp5HTZsvO7HrysxY+HVXG
xbWUTqe1P6MEJRHLpMgw/Md4HM5GHBDyCHQOlZtxrXgJAFqoR+Sk6HxNn4DQubq2/fYZwjppT7iy
TtRPXymwj6t/f7NCR4q5+Nph5mNG0DwQIbh8IVlW37bwOPFJtsNuoLcVkhMQcgs+KgvNvsdIo4jd
9SsQSejwq4NOWXtiYfRbJOoa46eieUhkUD41bOae6J9QE62VP2YYa0c7TAE0Qd2U6tW7XNo7JAQL
YYTaqQf+/62xDfHYElgBu5CeXmi1JT0Zs71jKnyI/YX2ntN3tzMJFc924T+6Mmv2jRLE5tCVJ7ek
IIEewtUh6FxUraX/CQmU1oECmT4ldoyskERgjxJFVhdcJ8OrpoNpC71Oty49iuIbzJEpye6kM7I5
SbslKtP6wWK6HsECFjT0Gute4qnaST+uacinNNh4cjCAjNk2BYsdkkiG70p0FjiApDUMCoS5AUvr
oEXyR7e5MQ01XMET7ofdJDTnE33A7MquXP2rzYFv5dxT6GW5mWHAoZO2M3xGUmCEZv2K4DWnPzbw
LDYOUYvzu1Y7i7b3GavG73PgTefSFKALE9IfqAAzhjK88IFe5MbDfxf6/xvdDIPhlY/871f6A+t8
lv24zv/xV/5UzTj2b7zyaedYv8eV/7PVY7j6b2QzgBNkof1Yz/+x0pvmb2A9oTAyYbc/kF3/WOkN
/zfe6VilkBb8/VbPL6PlVb6BQhKHo0mYhA9pcq0lflAqQDspl5zgqgeYOy2eEcb2Mxtb3kjhUlbB
dWsn4kL/R7wCwDAf07TQ7jEHQeO0NeC8ZeY7YSkV7QXGOYj0XGBQgQYARY3tF6nr/B7k5DQItLHJ
mDxQ7QA7cqxjkyrapZBNo5b2ybWpwWrFYzERfF7M+4Y19H6dNR0C8CCb1NCGt3rRFmIW7cm+1TDT
3CoGfSV2pX76Rmrj/I18yjmjFOW0hWkyrsqaQiw7HKzdyZm19mUw0/wb+RPzHf1l2lrMvr7MYhFh
AETDw9S69G+jSAz8h6UNBIjmcpK6F8YzWbZBY2d+Wl3bxe811Kv6P8kbgrySbMb6R6nQR9H5z3ft
xyVwkWRyVRG9IDn9RcJRwSrPtVi6D4ug3e9YgxO1phLuhgRM6kOLV4RHT7sK7mAHmtewsDi01vUb
tgUkIu6XFDIhWtjmGCzDeF5iJ72BpdZ8B2Sofa47R96nKzrRyfL8PND7AUiyOnFpG/v7JKV/NEir
ufV98akvLefgtNM1eA3z0UzNPVvI73kHoeuHh+RfHHTwszCHg7bXOhj5iA8Wwaat+fN916IYS6gV
gKg2VfzFWK9+Qhr2M1ke6k4jGIM4REscCRdgZ53WlbmpSEjbSXb/dBSV/tIWBqchcCZ1uy5/p6mx
nId45t86yzTfzLYxrhKQILfp4NKBgJlz5/jxE2Zqcx9kWJ1JCxpDtyj1Q1ZP9T7VhLYHguNu50b0
0aJX3NNWr49X+mJ9r93hehKmceiH2DnMtOt6muqMOWkSRcqhZ6LjEt452ZeSAcDJtpvpNUvZUTCv
n15b/BZHMgfFQdB+Ys5GudSOw458XXXPQ1nceKPGwySL7FBY35Gd5gK8rXDltqA3eYUavQI756th
m2UMYhovD/b6QrPLzNjse3Wt7gk5YqBFtkR+rlKruyaZzPw8U7e9+cg/BG09vLa8Rqjp1OIZZABJ
eQhUm6EP7fXzx+zPr43xzDiNgzMt+mBRly75YRY0q0IQJeY9udvqVvYGJ5RMyB0cd7p2zvpsasVC
V26Sn+0Uel4ACfraJlwr1HG6/0U2wS9rFv1oH3S9gaPNQFVtwl7++d4xE3hXyehp9ymgoksfAE/X
iMV5mtVERq5H05gcDe4d0Syvk+kvoexlOzPfmtPveduom9Y141PX691nr7OBVaWlvkdB8KyCtYE1
uNUn4Hz0F0bhIJUYKWlKrv11E8cEoPbMziVcJHpDjXmvdPx9eAA41HnQ5rO9tnhYrubdaDvmuqA2
BR7btjfoumpmtI44+Z1qVDf0zJbLx23b5vSgssydz6Kjb2O0vN6b0teffa2SELYN+RlpcUfPMqOK
rdoUMCpOyeyl1ot91wgsCTQDB4JAhsHdowijLCr81L/1dWKPo//86H40//+5Xq2nn52Hj0QQaORK
EvlF3DZ1NCiSRcT3jPWo5nvDMzaz6LSHfAk4AiM3ccl2UnvM5wzUqqPaoD0TvZeqvQ+jHmstzyCm
7rKLT34xtt+K0RXzJsDSRO1iiPgLtnMOZmU2HLts0P6uaI0DsNfXKxtk3stE2Px8/9RLIYWBbuu+
dCnDQbaqm65Nkl1HHjOgx5p1Ju4m1guTvKwVsqVFdGRbyE26c2VMIJN49uhUm3PzzVKeAahP0a0w
2yHedaUfP5Zet87D6wRH6X8++b/Er3+cfJtWrmHAPUCy9ut3hwCRicWenPtmcBwGDlLG79zNsX+g
1VySb5Qt51xJdVt6Y73vK58jMOvaPfptNp6aii7hFJjiWDqTODbscx6JMgz2wWRThopuqG8XX5L+
ZHL8U4Ukf9Mzqn2nAMcTHWT2i4yn4agviz9iSVzU3WBPRb33GKrQEHIW1AJsuVAGxZ/N1MgPcBj9
E8NxmspseneltJJdW6bqi3BrprbTGOOdS0W01F6N+sE01Rt5AaxXZmVTXcvWNKLFamGiNcWLAf9C
plbNnq5o22Np41ivPR51agJ19/HoxYGWfBcxGnckRfyfA/73E14J855+NqiLKqfViu07/a63ctnl
TJW+cOeNb6AA1xVkPTW5F5+GrF7Otr5w+uyKla/NhI6NoioedWwRgL2Ytjx7Vf5qNYjpuiRVR6JY
JA4HjP2ajc2TwHe5dQAq3LCT5l3yn28EikTu0p8eQ7oA1AxQWJ2PcvCXsoG1mn43qR33uGp7oFc6
D9jmY20uJ4WlOe7AlCNSyzbwtpIdpVj7zTX7BYwLaxL+K3lM4f2zi8nLU5chud/MlZ4V4ajlWQWd
r971aFx4XA1Pf5nhfn9i+e9fTMy6b0Pm2dqWiWTlbZk5N4DyKMfOIznqESDkmfvArtlsl1YZl7vS
ACa2CSBXH/xEU9t5ab2jsqtP8DIMi28p5zLUcH+wjdMuOJnnaSsHffhOcjJLZFGvHGiGTspY5N7m
qT14ZbaWnOt1baes/ywV1BKtAIqizGyJAmv+bLQtO7YGChzfJyWWMeeBYIfPzZqb0g7Jj/NesYNV
qJfH4tQYuX5AyoFCCOtyt1+wfTdnU8V2ELZDkT7xHsiepJYjJ1jayWK/mFX5ZwkiBEpJ0bnJIaVu
UTTtWQ02kmjF7xpeknsNKToFjlDNSfdpJGiycrcCY2dCzD3zGvgptLflULDklaR76xs5Cf497gce
A3hsSxz6rrTtbUlL/TFJenmMdZu3zmLk1ktqxdkcMg1tiyut79fyJ5gvCQJsLVrwUr9UZcO62ncV
QzRWdj3UajoIiTMVp5kbAXzHBMiGLD48JY5hWasKI/O5n4blQu4yKFnDy9W9oLY8ICgMko0kvP0d
s4dPROKiRQAeCzrFgBmgq4llimj3IyyjJ5+GrsCZyraXuzDrqDI3KhGoVxEZbZw21reoHsp3hlX3
NDwQwjmUrfFmIhoa639R3XjIDu/MysN7YxJeglJ/Xi4fD9J/W5h/0cIkqsGmq/fvd7bnb1n9UwPz
j7/xx8bWxUfK5ph2OugvdAcrOPrPDibuU/a8bCvREK2JWf/Y19reb6ibPaoHNOu/tyn/7GDaIKWd
1bHngTjTkdp6f6eDuW5bf1gcaYHTJGVDte6uqBV/BUrPrJ0AT7UF5EM0B5Ezn/389oez8S+2MP/7
I/AFUv9ga+ErOwbH/+POmddgycaWmR8m8U1Bq0oju8J3OaX/OOf/D5+yfosf9udEYSjlpHwKgXNS
+9qot94J//8+Yh1e/PARXtYgMRv5CB54T7+wh+6Wv9juUZyvv+WnK+Kv/WTPW9Mq6FT/6sSQBPzk
yQhnx9Fq8dp4rj5RDLNx8iY+2omL8p7RL5NOsKQnS+rDDlCQitxcYXohznCftUI8mSkgmTBbZL4V
vXcxHaA523RU03UA5GTXxIyk0P6NO4M9wgNTMxbSdXb3OBd0Ij0Q31fSHb3Qb9qvlQ+2w/dlVDbG
eBhygdGATL+NFhjutkBwfi5bip6iGxqwrKK5csWQH1O99K50f3G/aJVXgwxz5pRZv+ZeIcIgjgSZ
bpRqznjVJziRN4XqS3SwxQB+slo+8QItt7waTPwO3avL0naKM8AuvtbRCvQWXHWmvMah0n9S9YyW
A3/nXhu8MmoskR/taiUrDYa9Q7PPVFK1xtnXC8DU1NSUXmq8R4TMLwF7d+0t9AWaxTdp6MzSOMcx
7ZQGtGyYNEN6ifNxeiVse76MizVIFBCKTinD6r2WLW9T7cbPaTuIfEsVuHxyJ5yt22kx3oRQRLA5
0u7ftc5WGJpyooICM/PTnXJ7+wJDll+0nmDHNs7N7Jjwj6CChe5M5lDVxv116cYM/7KVFBE7tdeG
fL8iDPB1QuvMtZs8sd96qdl4Afrhe76oT/ZivgV14HwBYZqE9qBlz32h8iPAHk6JSDtjX08AlvsG
7XdKk/yQdzqgnrLlIjjx0j/hIbA3leJ75MorTlXgyCfS3b2wVJ13VflDem4r9LyWI4w9XJL0Aqwj
R7tjjVtgr2LHVlKnMWViK3fAVYUBDJnIp0+b0ypjzOsw5TssvIjhgiwMNbu830+VXxxyB1kwm73h
oW9jflgEkhsDM/ulTOgV62WMcAqjHFTBZohGIP63fsDp3HQrma7CE7M1WTtvUOvn+TE33YoSekXV
qi4zcG2I2Li3hzi5zEmmP+Q1RBRYFJlzywYq36dEQeNtEPFL7DlWwF2ixTfmFDRxWECYHTY2NFwE
LbF9SyEOGJFZfKgWRiFzK7rrTqOGMcAjH13gM3cxcTB7uSoTPWg815PtPMVVxy6cIm4imG/UD0Pa
ueaxEz3R6IMqVYgFOX4h/afcBO3U9BtLG7R9M6f+u50X6OmTNYVSk9OV8IzgJUU4FyVDZxsASn09
In09IA8vWM9HrBfu1ljU95KRT06QpUKYlrT6AQjLjJwgMK9LqOqPuiqWiMRXmi3QkYy979Vi70z2
9Oyb8fi1pkV20ckCP4yZCQfcHjD1ZF6GFKyiWftqFLI/gWOpbmj4Medjr32uhyS4pQC1HvEjwO6W
0tci1QEynEzoedaIbiRphX+XZ6L+NqfOdBEzemqVp/0NImb32lDefJZd4FwVMEv2BqOYsJ1796GF
v7sF+LEcukljX4VenA/oYOpTEZpxfxFwC+vNojPu2NRMALeZbzW7MZ4AumZuX21SmM8PHRqx787i
yoMxsggV9A723BrOVqF72LVzK/d9A0ZqK9tMbnmr2NGg291VObnLKhvo0seFsDAYChDLKh6a1IUR
gjfc9OrlxLdNHk1qw9MM1urKyc05LJ0468Lcxfmycao8ODK+dHaYiNwtFBh6maSg7UCkNMjREm0P
1JyNRe1a3BM+jbwdVQJKl1mIo4YphcPo/HkXs2eJvHhA9mvqZRCOFMIp+rtFsZH11V1diu4Fm0rP
MjYWF9A2/j7NdTLIWQW+ZlmwgDHyvENvYsrCTM6MDbLUFTKaej81kCsRNeTtN1Clxkvv1WxwyiCL
32UwsP+TarolLqU4ffy4WbvOA4RBcSTljhbk4njT7YQr6Vb6M8Iev6C7wj2Mfm0m0JukOyr2j4/M
lpYCnaodctRsBoz7y15/KYpefvZWwcnopPyoLSwt+uj71G2Sh6Zko2nXKv6S22nzNGZVtf/obkF+
w2ewGPom1+DZT3hoQl0Nxclthm/IHPoje2u/AH6BpBxhnX7IJ2jV0yzGmwBDEcPJtYkhcFKc3UKN
Z0Prk4AsxEYdGi3ALOi3hnUURGdRwvtjdcqlwSYGvyp4VXsVXNFI5Avrir1XAGj0wVBSf+5xtSCD
giewadfOgtP67K4wMmDIagc+NiuQoSk6ChvE6Ugv135Dm7kTaY+KS+8zhb1u1g38UFrp9wB1xKko
c/ehEq5zFRtNgH4M9SNkPRpJHcKfPdWoOFqtVjwRCBgA6O/ch3XXGDlrt9Hv+3qfFIiM6LguBxmg
NNJyj1aG65HoYLAvaQKJxhS1350lZvsbvLsyqltucDemd7xwR4eebvcR8K76DdrUcDSlLh9lAa6Q
Gym5c1Mtue3zIQDPV9FBtmWwz0RbM5az3OeegpQUzcyMr0t8EnMooU3tTVIq7ticsfnW9PFtROLy
qfLaOIQslRvbVYv3+3Uq4Jy8z7imELdZ0063W+PGwZD/mMQFi4xV4GEuTTz8jsq+1IP0L0Ezqp2m
D85nayCJDOWq/Tl32vmGN5W7S7tU285Zpm211k4PXhw3Z7D54r6BMxCZAuW5VpCj9HHWezCT+Ed8
/xZu+E6va3J1hcyvHNEYmw4OOrI1hv0NN+JOOY1+5XVpHdVB3h+rubeitquMUAnd5iH2IGQPmJtu
Y99IjkaVwu76uJcXcEkXoPRMz9mhXC1+pm48WWOsIwYuNOx+7OhS18UtWqbq6M7KfQ7AtOx79rwk
VWW8DPXF5vIv3XIuJGA1SJZBmEyBVUFoKFKWQMO4B+L9IgrSL1gU5iN5FPWtJ5YFX5IzJJuZfvCT
rhrHwdE0gaEbZrkjdCS4LgMYkUPh5Yy3U203WGZxsofKuconml3YL7QoFq267TzJq9tLme17XaMh
EMapWqCBEjFWAiPFga7K8Uh6x4KX0paEPvVlbYS0uZrHoVH1bmDBoQYCu32F87CHCYUOUwwI3wiY
Xs7zZLSnLnbXTDraycSf1Nrj7wM1vxqpmG1rVQuzbOgf/bLeQRKwyIwEAH9EPIDlgf6fUZdP+sDt
VLULZXWQGS+E19Kmhv67taeJxg6xfqg6MmYVmo3OM5U8mJnhmHTNpuUiCs87uZM9R34/iyPG4pE4
y3lsu00VuCPM55Ggyw0YxOWiu+ByANOVoNFi/vBoa10CZDFOx+uh13KQ8oV9h766LjZwS+MDJE97
nwFNP+Z+7O6nLtuvR3TrpQoNQ8Aci34mTbUhqx5MVcCn8/MaLluq7Xun6ZmSO7P5FWOMn/Nu6B6s
0SLosMi0qyQe74Z29jaNTRtsyrU3nynazrDrZwYbxqbM5/iawyi2pd6wcjqJFDsmYFOEltrcx3FG
EAt1yRWIO/yhZad7ERViemoXpwp74t/MNmuQjLrVq1drr3JxbhWckZ2ppmqt27qjn3pgOZfscWow
1whfSw6sVntOxBgaOpljSVyJHcDIZ622RIhlBbM00514609Jsiks0YPw7LVj7bQ20/2W461bx6aq
MgE9+219Vm18bus0YVIBdtgFAs+c0hoHoCN5+jUZcOoU8FkATQ9qjBTR6Q8t02b6VQnq5E1lpldp
7rZ36HPaZy0BtcxbvfoCj2Z4bUfPffAMYatt6aNtGMZ5OZlZUNCAS4cDjD9HIa7u7DvbF8sdySri
oU0yJLfV4MEuUwIJ5eK6EVqhGFZkmu7hfOc7YobZkutldkpyY6a51DMuEkt1ZQSadSAUwAnEdmoS
C1SuT9JwcSXrF8p74wtDZv9s4DDFJ2o6zWUEmQArthmmu3gh0/d/2DuTJbeRbcv+SlmNC2XoHM3g
TUiQBBl9p5BiAgtJIfR94wC+vhaUt+5TMPiCpqrpM7uZg7yZchIEHMfP2Xvtjsz3HfBBsNYOYbB6
nkNwS10lWjiJ/IrAmcV3MzJrCW91nm5MrUvuCpSkWxIQmm9WQ321GlHwXE9YG9HG4OROzbh4DiZ7
wfMVvfFFXd6QlpYTpho5kT8WRX8RxY55FZH4/Vx0jE/HrpaHTITDhVSm9EdnJkyNIo0ft8QcezvY
Vf4zb211PVia+dq2SanziFT2QQOZctl0kVhZCgfs1TQUJmfdFmHnpHTmk1HY+SYNhJZiehyi61KZ
3tLBdr7qpV1sVHd21gRUzlvRZgAuB7if1Hgzr0LGRf2qV0aIQ/iRLojzSfyEnCWGyDQssUY01oFk
DryDkTGvpOYQl1XNXhvnj+hcv44kEq3ITSLl1SWfu3AnDsVa9dwYiUHgDML4lUpuQO8JKuNd6Vr5
Y0kozmU3Z/q+aQJKKbrNUxAaazOtnF7xDRzFuc9xyVLeYPYtpMBG7DVU8F/gA6JzqnoH6BcoQ0bd
wVNmKN0lL8XsllIxeR01o3xK6rT+WvUVWTYVZA+ImwEhhjvolwHxDlgSOEx1xZ1pEJFJ6F48vqSN
pS8RTTI5DHr/FkpHrnraO5fI6AtyExkWFpVqQcKxW89S0mvsbxlZUYaS7brUrteSn+qSeZXECV1X
3bVJnMR1QjGEKyVL2o3jiPqqCbE0tE2i3/P8/+wKIot63mku8A+dWX7QzQe3bPtbvHOcO8Is+jI2
rcGLC+qQVuTBXVsZ5XdDqV5MsJgv5jQ+zD3tanTcgJqVQmq7pEZ33lWKgfaozx6AhchuHUV1cy/U
rM3XgdVurahXt/MAzFpwxzOFKc1dBN3pUk+tic2l6YH65C5n00QPv5PTQZgMOyHAWyWE+zrajxx1
eJ+Ebv4S0ND3qtB9NkdTXqiVpu/4U+Dpjjjzzdj8aUODh9zdTd/DOSC6O5UOTEICv65cd5a7ocG7
75aOs6vDhCQ1xeWiGIH9jPHCfIyHstkmfcwD27h4/PEOAlWwiDlSxK4zIuyqrv2FDTm9GavZOtQ1
DolOdtamyorgtXTxnGaNdPwlG/XaGslkWi1+7JXeUN2OLaDbcJDFPVlFIRWuckcKW7eHkJHfBbFi
3dq1CuwksfAQR4PxSwuLAko2NOKmj8NDUET9TSHG6DITqXgAP+0W4XqaA6X/lpDvGERpu8vZbnGX
GBWkrlG9C4Le8jMJ9qjEx7ebBiN7wHFNRM1YVBuCktRdk/WPhOViVkWnfDDCctp1snlB/2L7SRjx
xqIQPLCRKn5uuMMlpZx9kAyiCCWqU+pfbDh9h84SHkD13agTtDZO19ccAeoo/U5uUqJeaMwjL3Ao
Jx7dEsnN1uqPva6QmatAE3SvEfWEOna2uh5RQpaV2NbFOHM0ixr3upia7LHIER3mYnJ3UdzCA6OF
9Wjp7RsCzH6lAn5iYmiQojDLHzCP84MgZ2RNUcUhqR4m5hNpgn3J1TYcJ3xCF5IDz79gbGZ9yUNq
Y5OYe5+qMPNod/xoETN4JZCptZrwfiUywu9H69XmCAIv4VI0EAy6bEH70yZSekf7YbqZvDAXJ4JV
M1tQ06K5CQPNH1wl+BVZhrgVqqLftaP7qx5N5UvIo/fEYBVhn2jLGvlIMwZeiwluhbKu3IEm6Dd6
XBee1YXDygEAdEa78LELSq6uTXQBxEbQKfZRr9UacfYOYC58adK/GxSacXFVck/WO87j5+g3H1rU
CCVQ3WrIjJGxWb9tfn92dkcxUifZjT+VmOzVlr/FOX7fLKyyMyqmU0tBnMSXKBAFsPW9byKrrVXR
ftT4YpETPo7gJcDWDtqVikD0zOjzvXQIqRDfitxSHTC667Li0TXU8NNPmcFSRVP0lykeQx+PCyUn
N++qDsd8V5LQ+rdNchbFZc78C62e7h4vKmII/UoZt/6UchV1k79ZBIetOJOaZ77fwpx53ylnKYwC
v9lRFrS+95cyZfOfq0pp/HxiuLfKAgjnSg1kOdXpaGa0P26rCVA3/uboqs/Gc5HTy+Diw/oGk0+X
EShS8qPBBh4NjPlp2PpOjmqMomthy8mnz4cOH5wYXE+YNqqzSBpUxgLvv+QINmXqECL4iIM1egYR
VURoG8F1pqPonicde13vAiJoKJI/X/rU/WPo6OQXtd2isX+/tCvMUQt1o1maJNOmMkQHgnppBNuK
miEtCKnApgg0/efLnnr0jQUrsAyndGBJ75c1Why1i0QXuToDdy0fnqBtzX5ocde6Nvfv58udeiAN
9hjUdQvo8tjqEja1qgFWZLm2E4+1Xu84/I+bOrDV3ecracsFO75hDBcIFCdwNpoP7pZ5/tdvCaBJ
/mh/35tT0P8EUIQOH9fTFS1ldWc5s/oaBUszSdKK//xDnLppcZUBMDMNbMsfHhrb6PC9qOSj2KF5
J/qSbj7MnjOrnLqo/ITL+Ap6C+bt97+hiRqgN3O2nt+7AMHMjCLcaVxpJr7Iv/9C0PTogSAcZsS4
fJQ/9u4UwvUwZZINFSi8p8vyBcXny//fGkdfJxadbvGibny4HFez1exMJ/9nvP5fqltP3hzcf0j1
uBVROR8/bW7iIJwkjqaidr0Ke1U/EBzFoGyQ8ddIYYchYUO9CRvGLKQIqXuMIed2tI+PnqGS+Wig
+0Iww436/lqaouoNpUT5GGoNQSRlZy1uy/oyUxJSMyq38P72urIeDn+Ah0LX7ONnr+ZY5UyVUfs5
uUcXJD/c2ZFmnyklPt6LBjN0oQlauzrktaMd1MUaOTegvfy4C3uEUmW8LqvhEq1GfOZWPLESX8IR
RIdpwjDto9vEbeN4nkDI+WxtmJiV9sKY7MeqSb58ftlO/EyabSKr5rdi5zKPhIVWlcMVaiA/zTFR
V9mr4mTrJC3WMULBz1fSP75jUS39sdTRO5YelRXkC2SqH8CpmYUZrnJpQ0QbCRLY1EMxP02Cekww
/2i8GvO6p0Kz/YaOXtlgZO42CdPfnd7SRssbgwZ4bs7pQThJdeiMUdmTJT9fBRnnQLMusPKETIs4
V3WgXXBTHUinGq9l2dPBnnpC/Wiz4akmpuPMFz1WiVEs8QZnrqfyAGiGOH7ZZdmsGC4+a39uo+7Z
hUpAlKdzDxYkfs3n3j70GXE0TYbocoQfAiGJnslo7S2CcmPBZFarq3St9095wMGog9dVlMDkpIPO
nMYSASvkqaX4nevYsFeE8RJDgaBoWDUDeYpKosDtIQfZZ7Ytva5zsP+PaeLRwrMvUxMtQ5K6ATj/
MvJcok6JRx09k7ePy9XSFc6Nc6t+B2xWnHlpnbjXdBcdAgoWgvDgdL7fEoJ8qKk+Jq5LorSXg+Ya
e371kaSaBiv5GBjS//yW+1jwoFvDzIHbAtWpe1zw1OBGB1nlpe86HdiluERdHTaQzYwKUJcTdpcR
rddHMyb67fOVTzy+VHM4AzHggmk/fnybcBoURPCFT5tr+jpYUntB7Kw9Cs1K3j5f6sSXRODBbkSv
g7+OS0fmopw3p77wwYIyFRk0hnhMgjBYJ0WzBzSIsKxlwA4vWadp//niJ74ndRUGSfDeXOTfuuU/
3ph2Gva0nYrCJ/sp3tWkNYSgexbCWfPXZQDGSJ4nG4WRTZri0YZID6gN0QtmPmCIZzCR0tPR5vMU
GcZf36aUGwimEEZx+vjgw6xaotuA/2XoCsjAmy0ar0ZyI6WwSIyzfv7tBTRVgy+mIzZlinz82iL/
DZxoRuQtshrDV6qpKJkhMtNpidhrz1zDjw8gi1HaUBoIBtrHr68abUhk9TnfTDEfI0N5rmfnZzIa
j6G0ztQgy7P8vj5lKY6lFl+NPV8cvSlzI4qnQkGIsdgLDXqlbomu386GmYSu4UCb8lw1enpF/L3I
2JaH7vj1Yla2Uy4r1tpwIA/7tQQZZTQpuVqRhWep1y///qej8MZRQ9XBikd3pGg5d3SBnfpK3x+A
uvimmd7ElnpmmY9V9oJ55mho4KTnYh4VUoOjjnHMH+0Piq48KoSu7auRN+LnX+bjLsIqmkqxAVzW
+uBfJ8h3hHGnpX4DZG9Fp2edJWQmF9ZdUncM1HF0GFN5ZpdcAgY+3CXLxkEshsDxfGx5Jh68czn2
pb5LcsQSD0MbrqhS7EYuU/rf3Ix2WgTxSmmmSKtnOAhFq9q7bqzDfcYceSspi+ZJ1PcEmaYeQE+K
g6UsqEtdXCCLs55cXVo+Cl5x5tOf/GGAw3DH4dj+B+j0x96HJCHKmGxkPt3pYpNMeJCUkT7n5z/M
xx2WHwZdJS0liMofSs7cxBtTwA3yCyinxHIOvppqj47dnataTv0UiMdRVVoWHuGjMwOieQMsS8FG
NFYGQpYg2o+Weo54fWoHwn1JGw4+N82Oo5t5TlR9DHslRTzUAleyeU2NAkE2HLjvQ2L+fRXNmRGZ
KK8M4pzAT7yvOJwOpgmCq5SzY/BzuXZNbN3lTfD8+W906uFZOBP4TenfYOt8v8zYpoSKlzw8WSyc
23TSGLEF4ifDlnLbhML5IbMq2dMtbM+8qk7teb+TMmgcnTj00DpVI8McUj8M9ZuuUF7nBKtH8gWG
5wMP4pnVTt3wHHtAnZmcLD80yTK+o21VbepjyU93uSXsO6knivf5xdRO3SNcRExCJr5e5Evvr6bb
62MvaLn7RLirX2KAlVsFxTF0ZGINmc3Z8inRoAv1ZTfc1KRyXovMNnaRg6ZznioMd2FSeVod9JuM
5Mlt1PfJudOtdvLK24sZDk8lVt6jn7wJWlXIPOdtM5qMCbr6Vetc0NSG0+5j23nuR7oTdhUxxCjw
MKRywEHgli8Rio7ZqrpDJXNzTxeJNEB8sis34nt8fiFPXEdm2pSgEMHhoR+/EDObz4BXsvRlMf+s
wBNs1QoxZQCCrJxeP1/rxOXQfmuMxdKopep+/5vp2oTl1Oko7QPtp0rDwcuF+orFpPDJ8Uo2tMq7
MxXGiYdO05jYUdHwxvpQYg9NNo0N/lVfJuJrFIfKWke1wxyjIcJZn+qnupE1Trli8P/+u2oaXUw6
UhSIxzulSaZI3Dht6XNWu64tiW20ye7oxoODTcMvkyPCv6/bWHBpA+gap99j4y7PiuxaEzOOooaQ
WbUBVUJhdHeydnM/tzhIf/4NT7xzWI8ayuDFRrF49ATmQQOjteTSjgOey8xspIepsYYTJuz/l6Ww
VBkQFlX6/EcvhMo24y4vOKJpYO5uRUZkWmN31kXca9qZ7evUPWrwQC0+hKXTf3SPDkjiipnOgN/m
/WMflW9C1I9YsJoVuYp3EBG7vz4csYFhutAFzkEqxKO3jzYya9PbufDnxb2m4rhp+sar6AOcWejE
xkxLXSXZg84zNo7l9/yjEqlmMhXUgCNgFopnzL87Z64fz9wSBn/GUUH/bo2je8JVkjQxTdZA0K+t
TGjjh1a04l7vLVBYmYQkHKpyhcWx8lorCZ9K2diIhZjV9k6T0vzrUUMWgE7A+aOAMzQN7MiU+bHR
NQf8+NGd7pL/W0wYDIMKmFzeIs7idDutkcGSAS8wPs+EYt4KrUGrmzC+v59dHIRqobXptszbZqcO
xB9xgBrDmyRTqQ5LMAJFGjc30WhHO61pJ2yYSDQHI8qvBqUZfCd1H+MSsDRXON3m9IoAHiAU9BEn
Ejck52oT9JFALJzKy9I0MHMSz7n9/PKeujfNJcCC++R35tz7XxDrLqxBi3sTmfBrPXavcDJvTEPZ
Gnm5CRQyDD9f79QTTs1NsUf7noHQ0bMgIoCSBikCfldHS8/pWurpXnbFmeL1Y8uPVHmmhjT+6BGQ
9/D+a5ljGhGc5RY+IvK7Cj8nmkHnR50+MYS+QpCy7oX+EjbFmSOTcXpdurRcUQ7XxwWZW+V1XklB
T6Sc5q/RSLwVudrKHUYXNdugmeGMs/CzNx1mTi8rEAkq8MqZuenDXqDyF4lU9oaKD1rrzGIdIAzl
hqt2zDuZYLvJd6ENHNRhzJF0M4ee22kWvRd79kIteIBkD6d8FqTwdYmZrrq5CjcJn8frsuoNz4d2
mzgZGOdRAqgXGv88n8UarEaysRVb/1Ib4txPceoXtwzuMZcxHD/Icsn+2CNitRV5kQ6Fr3avE+Pe
Fe7SXaqBAfr8zjq1F/2xznFhBPAT86MrC98Rmbou6DfA9I82ny9yqrSxCOdgrsC8zXKO3hpqDWqi
NpvCZ+iEbRJTNofx5zKN0NS30xnT2cnF6FdyZnFxtx0fIqyGzagAaIj+zso5iRK5YFZbFKBoqbv4
zOU7tRFYtP15W2DZ+1D8ZtNESi8qKr9Jmju9ta21FkzPZda84S69g3F95kpqp+4Lm1MSB1gkBPbx
nGZuq4zrS52WjFmEy0vXDs7cyL1OL94rDSXyzaru1gAFjPtYDSJ/CjE1hGQ0XTmhA3SrNKcn3L48
UW0QEq38+S998uMxuKWNRP/2Az1QjkEL6IsyR9bVm+GGXyJ9eCAI4Nx1P7kOsMeFEG0tlrn3j0c7
KBOBIlbucxKt6OZ0r8WkSK/smzMv0lNl6+/8TkfFkcn/3i9kSBcHB9pLv8MzQm7ExpHFXVOKQ+Jo
N+QNPkI/PdOoOHUD/7HkccGazGaGRk/NfUUCh+3LN9fMELdbh6Yczpw5fqcsHZcJnEgZklE+chY+
Ohd10jGrebRzthl9eumi6peMXWs9ZJqzpn0brhXit9Y5O/ImrhevgaItyswG0Z87tM/k4kXPAanx
fq/jWMDVhs8o6poH0sZLzymybE2EnbMdbel8cQS75soqWgRTSjt6c7q0Nkv9lwquZ2OXYFMr9SUp
+2ukONWmo+SLnUGu8omk6T6f9IcK0TUve12cuWtPPcXu4tSlxcF9ezyAzbKqbQv8Cf5czfuZTOJV
p5rPohIX9Eyfu3iSZxY89RMvzqzfUCvxoQ9fJVo41RRDfly7BMRXPYShmdOvZ4QBcRDtokn//MH8
rZ04+qVRzECF+R3i9KF3FypTxpQ0y30ydtx1JHvrwYwAPRfGJC6iMsu+VDr+92Qh9v62C/wGIOU9
+I8OSd9OkRLl+ucf6sR1p9hYLNAuxsAPR164hQ4oPiPzU6ADZNhP1lURUTZOSdk+J402++giv3++
pnaiiYkqga7PsmsDcdffP9HhKGZg6TzR7RwgZTVCc4sg1dgSotDuXJKHV9wpKCdFtnHDJlpPzGRw
Xpia9/kHMU7sYYsvHDnGEk5sHrf3VaQRVt7FxFUXicFoZPE1xEY236GtLsQFV8bedwlqZCxW7Sok
c3qjKTlz1JgUuFtpSHU7kdfzNTIpvKFWqF8pi6E0SW4pHFPpFlEfIOQ+eiOzEkSFOmxMK4k2aIVN
r1GKzo+s2t6MUW97Tnihl6nxkBrFeMNjiwkN1Nf8HDnk0WWq/U0lWf7MwfzU92cChgfdXib0x40j
2m1JRmYR3z9Lx4cIWZo/WmP8HGtKtP38Wp9aCuE1WoOFxvPh2MrQqa7z5bXkEoHqVbWzuPngrB2g
OofPn6/1+3c7ftKW7q/B6ZXX4PHxv1CsrJd5zOFgEMBlOwbGmL1mU9sFVTl4hZ1pF1qpBrfdqMtr
XVfCO71TIDIZWbWrCrhevz/Qf+MbzuEbYABxLP43SsB77V7/x9tvpOH1a/72H/9z//M1ehcrrv3z
X/xfLqEGpMGk+8DzyVyRx/Tf+AZ2LOiDhkYJRgf5T3oDeeMg6siDoCoUFJ/UE//izxI4TkK5a0El
XHA09t/xZ/+Revxxm7F9McviY+GWYxj5oa+VakEN1D6wrlHFIqYIirG+KOxp0jeEYE7CDrExoxYp
DqPqWtnDHFfC/Y5o9C2CfP5g2qkh1lppPDJdGJ9TW4kvBJk5HXZah1dQVVhOvkgLeI8rxjx190qm
E9EThYitntQCp+GK0KvMyC/wEra7YciS5NrWI7deocZytnEbFfs8mGDXJH29zict9Aq2UY9OltiS
YAXWMHH7O7RFnOATVeIGNKrqsu3JDJusoT7obiN/Ej/1Yuad89N0W/VbJkt7p1Zx9dLkqbo2RY4M
w2hfMf5DVhmdCGearTfRxTxFo69Wpbnlh1KuC+iBo2fbwzZSHfxn6wZU7dDQ8e1RGS52ENTaOsD9
GyWK9GdyPC/NHrG6Fo8ENNDTvp/aorxHPl54Q6c+ZyJ2n0YxThAWYb1Wuvs8jo61GfDYBsaQ34Er
rH2zb/TrJs/xbjrGItkmmT0fSsloIYqvXCV7dbtaAEBD8y4Ikrio89TdZaUyfG9TO9hPgTC2zCqy
t5y8ts1Myfm2cMdqyDENKgk9fut7vdm4Mh6/0jqQBFjESbiqCXpb13nmvOh6n26EnWAOdsrnPM6f
a4Wli7oibjCSw7egA86Od7vcmGlMjGRl5yQjyGLAOAc3QoPB7eYP9jya1ipQo2q/3JFP9dBaW0cj
IGwV9Fnq23pPhR/ZdsenH2yvUMhqprljWJNXZaPsV1aqhfdmqqW309TON4GM1HVEd+8yMnRlSbUa
BasY5YbEcnNnJhn6B0IS4weY+tmlyKvpMpos42rJ1ca5Echb2dTNtmjb8Ue3nIdW2IG6dZ8q1S+X
WRWIdsmGm9uJvGzmIPZHUbSXHbxclCuWDH9GeqasgVcIP9K6ArtjX9nYAdwIg1lnqwR4TSqNYnfO
Vk2hq8W6tnCohE7bf4E7Swh5bUz6NjXSGiMXoSOeHkb4OiJdrHGVK4RW5Lp7MeT5mKy6ikbceoBC
t3Ul2UU1H8quLTpy89Q+haSi5KsBEvyvsp9LPDKZC3w9tS4bofy0ZqECQYoS6PjUCyujUQgJhT2Q
r43KqLZ2orrP8UCDDQ/JBR7O+JbcwGhLa1H9PgC33+qxZv1I62DGrZgP8IaGCB8hmN1Vo3XyKwdC
41ZJA9tjcB5se1IDwnWRyumiRILarR0nKA8O2YOVR5ZXtJl6fb61BRT/uSZzzrJG2iGjoe9bPW3u
M1VQcmSy/yIi/GeAkqMJcAIsI9sN4wulMiZs8K6TE+DLVyIr1FHB3LktYdyyXs3NMG1IoEl2YxdM
m1g689MwYr4YQOptI7LsvYhAllXTmcFV5BTNrWXVnhY4zSMgT+veNXq/KYz5RvYqLtzRPoiexxrG
hT7u4yCXviOt8jbJOXBoUoMxQSji9JByiLzK2wGep04cWKxqNZjWlDhiydHamYAz7AvKGIjQNXjn
sl0bHFWuckyjalHKu9Csm8spqZI1m6d63fb83KUoGI7nMZnlau16mPXU/VxrP0nttK4r+tp7XRv0
fd721irW8CThfMH+xI+8a3RSLIO4Qj1QTeRB6kb3MLvR9IZbjzgexZ6okHPzzp7qHIIrphxQh3q0
1mKR7hgjVV4csJGr+txdxFE/PuFbMrd1hS3Hgrd8pY7YcpgXyL0bRtILUtf5ZpQqvYJKAhkjTXLT
mKCBvKQV1jdegrOPzUB505JaWY0yMqiJzf5XEigl6XZxeQ+6QVtXtF9BVKmv4ZyHm1rLkOSSjrZz
hlYBfAdr7Rt99e6yybP7RbNziFyrWBtNU13oC+R8xl6ylTgwb1Utdm/aaNGCwBKdNybGyV1uot7U
jdHx4LoMXm9H5hsd0WEj7fFHv9DVU/bMbBWkMlrjjVcuIwWHBZ4d+VyN2N1NrZrvLUe6XmeU1rfe
iXg2DAtHknCyPSDYkcNHr7BhhXIlRWy+pNlAI9Imd0FD2beb1VJ7lXloesDVn4KeLV2Xk+4TylDl
RIME4iGOtdGr1JlIIje7n1VtT/UA1q0xNGuTqhM/cIGvyIOjcSerNHyGtJ6vkz5vV5NVRLcUxBCS
sATLL2po1QfXqO1DSHPZYQcNXJ99UwHVqV62hIbez3N/24dxt6rpnV/0XDCYM30PVFLPDwi8VjwS
UOdcjTCXOYz2rqPcp5PLrSabklgMY9FmF6Hjx6PVb0OHsMzW6LGIO8FlkjIzLq22B6SWOFjA1dhD
m2fueaCibZ8jHws7YpP0MauxzQY5uLSG7VsG8jWK1WqnECd3MQ+t/UOzs+x701bKtWibu9bIxcPs
mE/qZJJ/4Qb1pZSGvW86ZeawYiMtFfbw1GLIPAgrf01mvPNRYsOeTCGbD8s5pJ85y65GJWwPUAT6
jRmH5j1Z0uXtDA7Pw/wtBvJb77Sw0r8psgB9xFsZR50WDM8aVn8/mwdxmVdxgl8XHIeR1Gsivm5S
y/wyKtKE8JBnm7jAW2KD+nh0nbDCluzUN5XTYeDHgbhV6+DNSUO2QNxoO6dF6yKjNvPbMpsvIxMf
YEWq99cBbfDKbofSq+as9kxLzL9EnT0CFyjWeprYD2nAR+i0tFvz+aaVlRhXA7vqpoq0l6A1FRSk
ZnQDlRVcAvhUzkiXU6CZTxl+90MN1mhDLMAAYIEom3hMg5emn8YdIczNy6jA5ie50YX3QavclkxC
Mqt9kRr7iqvm2jaEjZ8ukKGsj16VXkxeMxnEIjoJLkx3WiEZzC7G7gLOhYlhtMyHazMrw3XkqOU6
wnD6lChW8UBRlV4UtcOrXmjw7GKZQhMry07jSB1W1xmn7Bwd586BBnslDbzdxSgUqCRmvlUjPUSU
XbDt6Envh0ESk6UuE+u2FtW4j8xM244Os7gpScQaRM0LEVIJqIxGVDsptfmmkjadfdFoh3Juiq1w
5PjaO4GTrciZpUjBhI7llQTFgvF9bXoCVMqPgrSnFwucP77g9jUP3cDjg/yCaVNvE5AUyAMKBa5J
qzrrPEmJDUJMTuhPneYJdoa0uMLPla6NlEgaOeSY6BUz/Bl0AIJMkAm80qymWyGkGu/TNLmh7l13
8TLk0q15q3IW3MwyIHGSfYAhG9VmRMfIDwxF/cUZVqw6RGqrvpOlB2Mk3GgxdBFKD8KRs/RO2DOx
W606jRcB4oZ1XQBiUvmpX4j/DVEFBcHGLvqKxsHUgtdtwVeFkdJ6tcx6c1Xbgf0VktcSAdbbeN5m
9c6ueCExjAuTa0122o+xsjNCHEY2hEHP1gYhStugmEE0PDhj0CeBFwxOVP4gv2LAbZ8XGd5He4zS
1DwEwonTi2503PJRTgNXrex+jgqQBregUl4ljQUnKFxlJGyuCyQBnoCZQohkFBae0gU4qTGojW+V
BSNSIkiDQNOKr/w35Qt59cF2gSzsoUthltUGZ/TU1okP/eDUV3XFv122VvnN4MkDB9JsWVG5Sl23
9vpw0nexLapyFVZjAQZV1a6wPjt7i0QjnmAOc9d2bz3OUVSt6kZYP026g8FqtufqIhCu3IjZbe6b
JSUrsYjTUPIqv1Ml+RCWUeIbLmmt+WbWOctuMHlUfboHYQEyj2wXZGi8WPEyc2NnQr9Qi5Y4DRWQ
eYymcONAffWENRFhZiusp6ZV+TTGg/kM+4s0tTaucpvuIHmZtZoRvMqVu4ezCeU866ZvUgQ3YeJw
WYECjQ+jdENvSMI4WHfEXl1NFV7WpAMWgxp/rFctTqWeWKQKCDJvYfRdI7nh+FCpkduqyA9jniSP
oZN13zpKT85M7XA9FXP4kIu53TrLxSbQI9kpjNPCldDz6FoJBgb0ZQFLweorEjaTtn4IglztwIrw
r/YgK/Zp2xT30HUarLha/aWJGqDmlVN/LcoQVJatXpo6cC6Up2R1GfoC3S9cQAX9AE/FzauHIRrb
wguCqrCv+jEy74qofrXnBpk+3ewQwEakklMtVV77MZguuQDErJs0m7LnRK2SJyeRwW7xUGJU7jFr
cxTqnnB8y5+DAm21wrx40eZh5fGJii16dx5C8MyIHaxOTCuOHtQ64MV0L4iE/D5T9VHxK7TpcFRP
t7W9RIwWbhbfN6FLJUZ6CVbWhEA2kFjaRkcZuZeAE/YRvuhLEQ3xHhOzfZ0JTg72aHEzqcr3zCnn
J2KqsOvDb+TLGRObhirS6Tllq9C586W6nhN7vlGmcvagBAS7Th+ye+Lm6SXP3FeQkIESYOA+BHoa
rysqXzDabukXSaDhLNDCkvPnUshqorkUCxwkLlSx7GDhxp1qiTG9jZO8/loyLMhv8Cu3BnlhFoex
mqBHdTWU0G3XiHbbRU9gWvNPKI+qvAVWkfhWVNKvxM87PXfFWI2Ps1QS3q9Kx4G3u+3VFvr0psf5
byOqYvgsL7gkjeNs4WZE1tpotbJPV/8rN4c2MjtlvJ7DcRcoNlKQLB/PNcmPpj3YLFEIC+Z5VGV0
d45V61U9ygTfrLwOlVZ4eMCJq4GIYI/5XiGNPQhf9NzYDYl+MFKxVcxmKyJt49gwRnqQ5yVhn4Oy
g+Hhkda1+6M3dftPZ+fPEISjHuY/nw3lmmbi4MM2dTREzbWhLtSAjmFVNdd2Ra0Y+PG5gdCpRTRE
KTbGBFSYxxeABJWRQ+8gr2OdlB3+spRsW9jlP/3Y/25Jnm1JMvP542f/2JKktV7gkX6XlsIZmP/o
X11JBz4so1VMAcJlbvK7w/gvqKyr/W+hMlEwUIHR6kZ9/J9UWZ3/y6IFjm0BQRqwkX/3JQ0otQgv
HIe8WkbmaPP+hiqLDIz5yR99SYyMOgJGniPXxFRl/461+FO5YMW0b7Q2Ooy1ZscrWZVE8ySTdVHV
Nq2eadRMaIKJ+1ClNZz/LsA4ToXhwMoJWw6QfqPlATznMrMO82ybwYZxKISoTlXHu94wc3OnJfak
3KVu0jzXBRX1esAWSXxfkFnEZ+st4d5QJWt84ZxWVn0ODQs8Ym9dugmGtgUezZhPmzugTEnpbjhN
GM1m0Bhmrg1ZBgeI8dWwMh0F7g66pR+8lwevc9xwE86qscBXsq5doxzUhafRaNIvXb2LvNbNrStJ
qscqH3oykXRla7car2MKOYIiMV/ED1WSTHdjpHbXkCXy+zwhUXJjj6USrRNnDIFtCTXktJdU95mo
hh1/fE1HpJx8TB/uQa+a+IJtdzfGOmQfggzLrSiEBRgvSrmY6IL+D3tnshy5cm3ZX3lWc1xDD/ig
JghETwZ7MpkTNyYzE33r6L++FkKp0m1M75rmmkgyJdsgAjh+9tp7G+HkyGZnd575lovMDBKrzZ8M
c6I4Mba/RsNc3znVLMJysaz73kzb41DNdhgb5n3sLgSyl6631eaEExbFs/eWp+UXygofHZ2Z1sFc
TyoOdNanK816b3uVtWGDlZ2NosjDxJ2ax6Hlpo6NIwEa6pV9gbcn55wZpL8h0bYxq+oi67b4mQ5k
mAwZWWjKwfXEIkw9QiV9OkSwsdQht9PVYjq1FP8RO8ubsCnPbdlQblDnTsNYFRsvEeVTSjzMozWJ
6WzV3nifKL15qLP4W2pa8YdTubiCounMamoOHdJaA8oAbJ7ktfYwVFPxlLdZwcYrVxeTQDMC9om5
lSJ7aPO0u2hT1m8S3rEv2UQYia3M6TInqgjryaGJ0+EnJTUoCvVBRs+L72lFkPsNze9pWXHSxqTR
0ntSG2crbvTTTGB7zsffRb2dP3hDmdOANknx6CVO/eCbNs3urUxZv0fLcrE1VpppzRMlI4htv8A8
PeomV7Tn9h0xNbZ9njFb1K1l7xjd1W01Wcs7e0An2ZJzHp/slOau2s5Wy7412GGTZeOewT3aaU1/
di2hTnrs3g6DaryAAH5a4IkPww42MXeVObEUimswnPS5CHqpdRvKIF41ngixWh79ZNYJsTvbw9rp
25Rf5rFP7wHI7jSacwzqPkKR24/MHqQH+vWnqj2PsprqdbbiEpVBfS28Nt9lidnNtHuZVCuzfSrX
v9T8ncDTOqiMrg6WXn+ziTnYDLOQeDcG7XYE/AHyq6Mw1e13bobqzqwLIv7YitPEGzkUuyv71XY1
4lZTooogZMksxnYJq3PyGNkCmZjvgyebbe8V7Z4yCpPB97R0yU1XdOQodgSClcmllBwhbFcEWksI
PrvcYjuOdbLLxnQiqSlVj1ix8wcSW6LjkPIy0ytiHYnGmB6KCWKs7DIzrHlg7xcco7d2O5zm1hqP
xCpKKpwNNT6MNrm7xqwdtGamvhfLV8kbrFL2qJOeSE2CCBuDc/H9LEeruBkr51K0/jey/p2t6y7i
OWUq3NkmgXGxn8h7kPbkzonVR2nXbGuagq1qYny4iJFdELd691WRF7HXi7gO2zo3z1FecgTHz8bi
KsoJTLJz5ruYJCluu6ik3O/yijq1jVfOX5deJAG50XIz9FyDyTzNX3H3J3iDE70hX3V6KnVKdqhy
Lu4qckFFMAjm0vvIkQahPJyJUEtshr3cGQirX9LqWGeDZOteEvtc1aV47FLvZ12xv41IS9mNsZ+z
VPANMD/N5VhVu/DHkgpSsqM5OPcOy34CM0H/lnjZ+WZX7Oa4IYaAKLgxn/rXOCc62T6QFdadMPfG
Pc8WrfnMtLSa6cpKezpfYw7ld1nr0+2aVpN/yHoWIDeT3boPEw/sJ6uVvEWykUuPTdXgfFFG0p7i
pZhJWlos51vH1Z9sjJ6ai42hSY9cZrf2Hptc8zkkGHp7qkzdPzWzpBBQpGV0kE13nBMruovzNaJK
SzEHt9Sh72OaSMcNsVDxe+3bajuYdnEwkij+WP2kIij8lsbwaO7sm8hqDbZLeOncYBl7eRxqTrqj
NQyk+k6L9lBza/9ZZjajOYUv4203KHVPhUejhx7BkS0BROSqBqlDim9gT0v/pkur+WhaPXnnmRxR
n1L0tyQXFndycMRPHVpgoQ9DWpQ2ZMObRsLKpdC9I00yyFSF5X53iKCmyiC2GhLVnCHfRoKDjlMN
x4K77UYxP8whRU+rvCh5FVnUxf4r2XkOmdcq/66lkBEEO5nm2h+fjA+ysd1XniNiW6N77HokTo3l
z5oNamSU1BzbZJo+M041NjejSL4KWh/vpzW1CnYo1u6T1FV1YFpF+06mYXaxcqpsuIo729uYRI4f
BbFQ322qPHBtl0+9s/ioU1yWJwSrIjSymDdrXdGyuDT0dG/USLZtYCoEhS3JtfotbS3juzPO4w/p
E7ALfzDsEoyPbSAFeyVCqGftROvPcF863G8CS7Xap63P6m5uiVAMLG0lqDzCpA+eNtZfAatpeiFC
qz/WRmeNYZqkDasTylTeGh93YeBXVvdIeT2B0dpkNRe3q/Mj77mEI7ap1/Nmtjnh85OLreW1+rsU
nbS3ZaJn1CUPxIb1uZ08SoHDBCHLI7W0p4+08e2UUtGYhS/ALApTZno3M26ZE1CXS7uprYfzgAks
x9+BO7ReNhOg7rbRiRBzUyz/TkyXcWCo+sHoVRcqlHAiJIa+CDxZdeHkpfVReaCgQZGX7XvWph3L
wqhXBvVMqvpCKl1dbjsSQ5qAyqflh8sAdSt11CfLdL/ZUSxeSBQtPqpIVTtKx4ec5CtPgqvQDKlt
RgEeniLM6th6dO9WLLb3dXBaXH9xPUcbM3IIP5ut2frmjejEnTSsV9HFMYmkhTWxGGuRPsvKrA6R
P/E/M4Lp/UNKb96jn8lm2Ex09nwMYjA3NamTXzmddw+O6JDC0snU30l/pU8BtL7nWtJVT0KWZ3wX
hMukW+IUIu3kV6n8koiufIGwIYfOopTm3Kt+5lypaXG4tAq53LOyYxpl9/rSJ1+a0rtgUSd8kOS3
gZiEEaoH9L4TD3YndHq87SiMRIEM6YjavHNzZkNCZb09FTwUckPQ29+Et5gUtdJ08lras4csV4ws
lw3Q/nljqETfC4LBL6ozl+1Io8oRPIfmPNvpwqW28l2v6/0NaA6Lnbb4Eadm326S3vV+uPhr4mBQ
VNBkbte+RFAJ31xaSnZDRcF8wF+Tguy6tfvbmIhSWgNXq7SUDiudpI1SO4gyO/1e6wK5hcNnGdRa
nHNrscbbCtnoLZdT/syCLN7ra0V8a8j+pkXTYQubuf45awvCbXVmxGKMoGGBC3dl21Ckk1BWgOAS
ZV+U7xn4BOSIChAT6iK3NfgoUT/Lcs40YmRH8I8bfsP8xsQs8SmXpNsVVBEciroZdpGwymOTR1Zo
ZstbTYtavzEIsv2IEGjugYsQx/Tkv+DOL/zmb07JqG7rduPfgzsX6gXj/wk/sqr7+P1J+dcn/jop
C/c3B6MaPmnXckgyWRn6XydljHagPdSbM9ewS+fQ+6+T8pXg4ahsQ+qwDvJ+R/A49LnAEfz/Zhbj
Pzkp21d2+F8nZZg/TOJwb+ZqE+Ng/mcS0RZ+rdzJM28W4hqiZU+A4NzJkEGB55a6JdCUR17hEYHM
6Tht6HhmvNdI4zcoNTQOaqi1G8nCejs3WrGDKGVGqxaOAVF5iFurP/ms70ImSPdc9aX21JSqJsww
0s5d4hsBgq37NPj19JIS5loGfZVqe6NuqqBQ6GGuIvedr2dQwNwkZSAocSFYkygSfu6JA1l0oLXg
1uWxCqpj10HcyAcip++4j4cer2NgF7VxaNDK6Hzxs43Hgd6wUQ36TIRx1HzvHWMM+7RGKRnadNNa
5Xwr2yjajp0eToP+GaNfIm4qAqUxu+9mOtX2TtVE5A6be+IIyzcxD+lW1VkSLuzU86m9I9Ha3hLU
230QqWTtcq/wN7XDk9UqXL5/Qdw5r5QddqUvDrPqk0cviquwMKBN68wUm7FCGxvresCEnt61s0Bc
UXQlFDRJBD08WGDrWK5j/F1hlIBRMCEBKFB+egKhuY0NIQPDKh6R18YtgQN7QadXTQUctiuTZ4+g
79UmxSk0pU6PSGpssPe8Ot0wb4Zu/SXqrAs71OUwn/toAwTibnO//1YoEVqoMae6NJIze4B5Y5mk
vy3eTiOWYucswEl95mpoCZ6HX8Y9CClO3VzpGz8zudcSycnhK6kCnDIO20pUZaufph3bbk44pOEe
TXb0zzyjl6MyENk9mAwoUsPZmUqbQzXpNlttB8uuH+2nHtGnsVx7K4z0az3V9rnR/ONMyTfWTgut
RbVMnXm0j63eW/Ngse7k2jZLm2fkmVd/Wm5Sc/SCCPVopzGbbA19ifdeXXwsTvqVIAN7n1JXQzb1
uIb3cnZrTPHDXrQ07AbhhFwTGAKnwB25JPw2wiibklQcZTPPeZlvsqjjaWksG+L39cDonGNjpsbX
2V6MTdaqM9Wx3xYGJcZ/v94yY80HpwSsWUgyCMDdKJws0yZEv7QPwErozPE8bfSc/y8z2i+a6oow
84jHhGmnh6+am73h8xesLGHv3JRUPmmlL63pRrccO4qd5X+jtV0/EbnSgFq52jNUcUF2txvbIXVt
yWMxZP6mVC4tBlk87+tEtM96yS6fTSBlv5CtIc1it6rj4Oyn2biFFHF3S9YXoUPG0bYkti/oKAq+
T9x22eog9ltD+THGLQ6icWehUtBXfjRMGLgk8oeDaUbHzhnMsyIgP9TMuH7pHZozUE952Nmph7wt
xhDzdBPoDgiGclL9ZZa2HnSa4fLObZYdvgFvI/qF7cySlU+ZZs33su71k0EzohMIF95tM2IM2bq1
P4JPFC4lNmW2tdAmd/yo/Y1HwjcfqN2wHc33VeZeNDv7lgykKaUlfMbQADT2/qCF3sLrWS/KOXj0
8rHd0n9OMsY8wNH4VA+LiS7XPel+ciQezmUeYAlpt86jK9NmO+owZrFgNl7GtdXEhpMxG/HZd/kj
h9l7afT3OdbSAFiPUqVE+0E6xbzL2+Xcdt5NMvLxilSr0SXhubTLcudRFbApwBvCWTIvxqSEIQ4n
H00FRhL5y5OqzOngrV12OZRlwOjWbQzCz0hRRRpsy4ZLCsDldjY9uArzQzRWTYh/umYXK/p6TcLL
C09se2r3iG4DjbKbH4PKR5LTZ3lxyJPa67lhnJC7sx2k07AloYpFa5fV4SgK/xBb+l2Vm18JNLhJ
Izs9Kmd69UflBV7idpscD9Ox15PymeBdhi3sw3XNWBePpIDLpNuMUf5sGv3Zs7v2UvvmKSFyMnCq
Kr9dOQyI5fs8pvtdWghBsml+tm1Pb52wZeAsfbXHh5qE0pnTbUM67c0a2Qee0HLIsGBa8hQ7mBWz
RvDF82zPhwqF+by4oAoDvnCSynNWUD7fsVyW52awk3uaJm5Sg4fQBNbJqVzwfjaifNf2Dhmu8CV1
Rk2Di0J3ZhN0JOiRtfBgaQHIihnkdOKGcdG473DnX6iP6g/e7H2vepSemLjpHQTquAfs1HYRNTgb
rxjEXZcP93qEGNYQJskPPt7W9OtsOsessbg8VinkHuFkO/qG8MG4NkRRrL31Alm10abvFqUM3Av7
/ugPS8u9Bp5zltI9cP9NTvFgj1hruMuNvubQVsTZ2M9Na5+wWthF3khofl5bxITVxj7y0rdxSJzj
ovnPc6fOKmtaRubop6URkZ6XudxpHsFjdu0aO7Jt/a1BKdbJr1EMK8LaA5Yucte6bRWO/rxY5TfO
3WX3grVbKuKRWXtjAZ1GLbHrzdQ1fjW+dnIoPN6KJEunbAm5+gr/jtx/MdaBFzMU8yar0sJR1oH9
LqlWoLWsWV+sfiwtNwvmuVV+tCVSmLs3Zk7qIZOVhZLOIxt9z23f6egol/JExqHyxCYlCxsZv0zz
hLMAm5x2advb68z4XxHqb8Zr3CY+ppd/P14fy+/JR/mHyfrX5/xTg7J/I9PLJ+QImJ0ZFhXx12Dt
+/QaEuroEqd21ZL4p3Kd1v/v/4F/90hDIPXRI+LFJXL1XxKU95vHP6yf9ku5+o8G61XM+pMEZRn8
FHQ2sRRYraB/tPgQBh8nS0zEIA03U2g1ef7h0N7FAyTRGYTiBRiKgpOZ2uue7lEGBZOG4rgtSPiU
9rQxqN/YSj0Zvnvw4XeLnMqvgsRtoBGRRQS391oRTpXkiMg1S4kb3eVkNZl3bTK6HXXYrXULuE4I
U5YWsFVK5NiNXf/JI43ysZ364U4fPoqq5UiKbvPaDTpvgCwZNDI/c0p/M72ePoDSi4m6C42sJc2K
TBlizWZNZ3VelG1rt8m+xRyS6UhtiygFE23ltjLn5JhBzHLAzkVPqiw5fRzd5QL01Jo+42WFKYpZ
m8rsIPV5djSC8ttgimV8Y6Xe4PNQ9pI17Tt3LVjmrPqsVV2/VxSJX3o165veytWZQWb8BLQr32lF
dlgb+9F8hvpqHmZKDD/M2ER4Sk3OEg338X6ttuspvZ4Sf7wszlTdgxpUWP/9iZvXTLDkPp+S7OJb
xfRg59a1LiqcVXVkBqWNpkGFGcoey7c970cz8e5XjxqPeqv4nIjPZdtZ+PdkCwEFER75ZM2jChOl
1JZKc+sgl9rgLqIBzBFl7IXpvPRnfxoTeVyU0ZyGJY+zQI8cqlsTp/FufL0wy02Lae7VKur+qbcz
FpW9MS5Bnw3Gl8TL5JdOg07Dt95sy1JoN+NiwnqX6GYVU+UGL+xys0RG/5bzPGbgE0V7M8q2OcN5
DT8FbHnKUaTTslDlAH6DXebbmltvGpajgFQzYKNuUYtaWt7cPvto5pRlqpoaZx8lBVyFmY7qK1UV
uCxHHrukUhIScM+5pjR4iM7JIztM682MiuRBLA7fjXCc9smoQej7JrbPBvVfOklrVUxkXhcxMlR1
aHZDcxhnY3iM4iLfuEU6vWtl1J6onhQ/4KG9dufqULAccigx2I5NIx7RVWk9Ul1UaV/SyHLvY54z
IOm+1Dg4qiX7JLCSTKCeRwXLsaUIhQNHSRlS+czfMXtBConvvSlVt8qY45NHRbTYGtWIQUCWNjD2
TCkbl2v17FvNGoXbVSQmNvy7UUX2LVNBz1xXFfUlhVZIFIcy3uX0clCfk9LlQmHgGtoJp1OfxJDo
/FdVGtE/0kzn1IVIFpOe35SIzEx/HHe65VCMcP5YBXX5OI/05pxiJ04PzejeGwzfCGseKWsW2sds
t+JpohR72Co6/N6lhJw0csly0usxrmyy2qQZah3n+t6hy2NOjG7T2XOziTn3XGzUq5sOV8jeblIn
UJXi8JLNADhyyLCtg5O3vF8eJScw1qV4bV6mqxqEDqin916iFmQinLy9/mQvaixQkDy3dC6m0WiH
sW9fKaQZH7TMFxkcEwKUhRJFIY57W63iVLHKVPkqWNX4bB8QAc1jv8pZ1Sps+bPKH8bWgu7/JXsl
HGxEvvVq/pAW6hge3wTIKL4UKe+PVUDTUdKGlNSkhK9kaXT6rGKbQHVzV/nN4SxHrUbQNxUHM99Q
fJlVrFtluxhD1lGuUp6xinqYstVdgs4nVsFvXCxY1lUETBdDgopyt557/a1cpUK5iobZ/L1VVIsu
vIay08/pVV80xFrXpeKX6So+okL6zHxH+k0/Hf5iW+T0R32VLCXaJarKnTum6X2Hqgl9Bbs3n71V
7iz06mlILKJsJ4+5eNVF9TEbQvMqlkLe+xxKqOkE5qaD6B+yKgIrmwPFZKPO3aq9Uic17OmRwwql
Zhh326Q8hPNdfGoj8nX49erlHcJN3Ypp5CA5GoHJZXR2V9VXj1oT1nxVgqem2mtOqe1tFskbzvnL
Zb6Kx4qyVk4QKMrNPItHODBoNDjx/CFbtWdXtN+9KtZZV0QM2oVoKJCE7WJNMhnrbZZtUuBz+T17
ehuFpJJUYbOq3cuqe0duNF/yVQufB6N9WYgU3WgOKLcpkgen1RreEqjoLaIyQiXKOrx/8TTkUj44
q+6OKYomRDosQos/k2C1H2arTp9P8oN01+bBXDV8c1Xzk1XXd1eFv1+1/s5yT2pV/6eeS4eavzdn
JQOclRGI04m9lMtPambe58jm/tGnWnyz9NO8s+ZF7PrRy3+6SpYX6rfVyiKMnQ2W0K6EAvcY7Sbt
ErCFhpPBo5PHedisVIO18g3OSjqIScWf9hV/EJVSGy/rH7kI84uo9Pw+XUt13JWcSFaGwjD0e89W
rJlWvqJYSYvct0So9St9QbysM7Ssnw0te6JixgyodcVoDie6U1eEg9vhinMMlO1gWix3c7LiHo7l
sqCDANEgJ06OGudDSTnc0e14RNLn6R613HB/GZX/Oyf/zZxM9cIKL/37OfnyY/yfw0dRM022P/64
h75+5q9p2dN/c4G7DVAp1/zXqOyBZBG2wyMHD/SfdtDObxhOAbwEe1KCPixALva41yna/I2xlg9n
wGZrbP5nLtKVGfzXBpqekLUDnHQtiDB+ir8ELtqaO0WN7y2HrHRgn5h+A7ZVf0NV8iv+9ZvQO0AK
ML/nX1KFumrQaiGw9feZSSGvpxCQPQqmqf/str97/e//8ZP/npFc0zj+/PsQYcTREMqKBeyfvP1V
IaeG+WMhCQ1bTJLDoJsmJg6jwqGTcws80Eyg7afFsWnOnau/+fZ/eTnRrnlR8bOv8W/Gn+lJM198
Z3TN5pCW4zPF1W8+LbL/+2+IMPHH33D9Fg7RooL+cP8v2ZUtIynTvNEcHGN8nhzrlQJPshVNw6Nt
qPnxv38zImv/+u2IA/bBdkFCIUK5EH8fQ2RFaO8ThsqDPVrNKcoKAwVBaMUpc2Rxygf7xZZjUwR2
1HQ69yd2ACzsxdIGBbJcG6qKrkfPjAwap1OfirwRgHsz0KXebKY8Bz5WChqCHZxRk/QRi6BNhYn0
WFjfGG/30aC6nyUkHj63TjdpnxX1RpsFC8+MjeElbnq24nFmhT1WiNc5le1N4kYjhyLTo8PIJnLv
2XUw+Scz5B8juPUgo8q5c7oye8QlBvVus1rqoy669ENpBFGBD6Tyex4sqNocXZblmPnRbZ9qA/Fe
xU/byx+rxP50F/+ha3kujVRCnGp9Aq2DNBdF6tI9ytcs6O8Ns3pp9lnj0DFXGqGj0vEHPp3miCf3
rp5djTVZ1W5ts+i3YzW6l2myaPnWXHkyI+vV0wx5SmN2cI2CmWHy+8GgJJ6nUiXhbOC4XkQTPXfs
mzY9EgsSahR6FUjBNMqBkoBcblOYjdtSsVaKZaBLfx7PTqS72RYPKORVhOFDUPaV9tMuqTzx3HAG
xIriIDL5iXdTX4uyyhoeb1dObeu+2ODib3E2tHdlZfB1/Gkyn4lTHc55m/QHcqYx9LYt/chm48Rn
uq/b2wr6bkv/JIltrCQDqKT0vqkowWS1b2wHTKU7zOT6q11lPogBO1F8ymb/zoG9AdLXZ+NGI/j+
OYmbBYyBslXpFjCL7KMo8U0MwTaslTdSxu1DveALZSN7wxRuvZOZ3T1j5ib6U4uNW2OyXDonuBaa
hXVdD5W+LwvrPc5awP4s6aNd6lnTwVaJeNDdCHeDVbdrIWx13+dzaCLU30ZTxYFO1Lm+a8e0ea9c
B6AkcSFpjMlJ9q2w+3MiV8lnid37xFM7muU5scnO4zBnRF/TPouPfNobkY0nu5AN2TfjQz1nZKWq
CDEGKc4uSuZYxfYsidksD33ECC9ptzOthJgdvc4Pc0FQvlOr5ozKg/mRE2x1V8w8N7iiWY2sdlL9
wZLN/KE0dKCcN80N9aEogJFr7mEmWZPmDJEhhqdsB+DghY3e8N2ibO3aFBoVeuyv5U7W8XyaNF++
+1lHwpofEQYk5XieUmAkj4bJjUuP5F4N9EAWWUHrpA1/A6EybQonE4FFC+JpAZ6gTNDydzJ1xSse
1HRTZAllYl78YUnrTRjLvOVYpj8mMBwHc7C+0o15Q81FRD28zqHT45W2KIHo7IpZVXIsX2ytC1H2
s7DxDfzNS3qrqaYmCVvmYdks3xE6lB9Q2DQHvoyGo9SinigV/QE31a6bKFijgwFlRNQjnB5flrCl
5qU1NK/g9jRqBIa0KCJmZX2oARtGFdcuBz0ctZH17Di12JRG1pbH0hvUfa/V1gf3bf+YFCObeSPO
NxO+8G0c9/yFHE5pF5lnHetgWc8vFYrRDTek5WhMYgxq03lvK9IZTcyabEckQGMtzVDp8Q1M3T7m
AQBdrA8dVqKC5itO0BdV+Md8MF9YemOmlka5ifz2ZNOnGi6LhuCaaf4t7chE2Yl0szRq6/Wm/dHr
dv0t7a3hrrZVIQIn573HLcG9S+Z0uhGYx49uQf8URGEWkqw4fqkmaiyYhvjO6HEz9eYubyB2RVP6
E30ufzPGRn+W3mI/WEvqhlbOat7Ii1QF5Mlbe4/d+9Zd0wUMbIzfi2LW7jJSrHmZSyQ5L11t4+Vh
FkmVbxoqAJl+J3uTkrmNBtrk+Ic8m5yIBK+4VS/DXYGf5kA6trtpGu+TPBDKdAfB372RTnr0U99b
FUJjXzpJsW1Ne954w5wcYGeBd10RU/hQVedq6p2D0znOnZsQCx1rUfTVd7ZFlMx7UEhefhxHLwZ3
LiQx4e94kfJny4+QbnWjBsHi/PxkN+7WJWP4jYoH++uEcnVxW3d5U6UVstsbkyCt2/bSG3W3w0HI
lTd76QE4tw1yl4uMhyeknjID2bTZzo2kOvJ8HOFKLe4ZzUSY87kziMHCV52r/h9zxX+H/L8b8snU
/F+X4bdsCYmNS/4w3//jk/65DYcYIdjF9kxok98N+MJhqy1MLBrrgvyfW/DrYYAYZMLhCUK21m/+
a7THiKHrTFvkJKL/sQm3/5MtODURf5zdOIIAlvDOoGbEIvR69ZD8fnZr6S5pVh71RIQEgifTlstt
g65dcwaitYd3PSq8i+Y41WNCkQXnYqGBABY6FdyiT7e4N/SnlEb2mXfOlN3Ffod042qAgsJr93jq
rVNX9gb3owRt3/En3woqKezVcDt6ULg8/Yd8rFhaYGUJKjO/qTGp33Ok9veFLuK9xIa65y1AzkRU
cKdS8Av7JYnbY2Zb7i3rZsktTGF6t/qZmJhi9M2VeXffEm7HPdKcmW4mDx+7FfcDzcZmdxjKCj0O
mW4MEhL0UDa/ZdlSfXhZTiNPxlMmaCe/2/IBkCY4rXnsTe7dKCcEKu4JxGDGstKPWKTtQ0Yd6udY
tc1PDzH+zkKLPlaUUv+IJlOyvYNwuU/o4t13FvsxDvzjKc3wlgVzls4AlKn5I9V58KYOm7EaDQ+I
eY7cS6SXOAzrRfssXZaZgVFX5kWD4AAJbvCM46JIQZL3WewPL3HddU9CdBNnGG1pv9nSi760WpYJ
dH0bxzhjSo9bUrB888tjrmeocebKo8WOyGBcV1KtuUJrpj2+uSbNtKov82/5CriJFXVDsU4+lxV/
S3QA/iVyTlnb1ad2BeRqmWPSdZhivMlXaNZuMrPiY2jD6rnSdeIK2vEq9Xy1Fb8zlZWfZ8MjaKcq
XH7RFdZTK7dHRoV2SFeWb+Lx/FyVdvyWdUlM4nBZW8ScTlW1Jas+NUICFSAE4ystmKzgYLMihOxT
oQn7K1nIllru4oXDQR7NutqMK4OYL9bqRmV39hMBAkixBmEnVThXrDfTuASNYKNnN7N3E7W4Jp2F
im0TyfW2poD9xrzykNmVjayunKSzIpM806AnRR/Z3zAJrsvk2nF5nvE4rmq9WJMD0RWGFcSs/NK4
LIUjHiI501MLr1mv4GYMwem2DqWyYvgsV8BTX1HP8Up9DisAaq8oKFWBUKHpCojCs8gv2pUalVeC
VKwwaTOuXGmsg5gOV9qU9BfjvRO55MFfNj3obdl8bWedqJJ6ND4yVrdgo3M3PyqWYP7BtjImjBZv
9iExAdjFlXyVVwq2X4FYa9Djc6PH9rfebQjjNWwu2o3XLmC0Uel/TVe0FkMylO20ArfLlb2drxyu
fWVy6xXP9VdQ11mR3Taxv2krxOtiVrk1enf+4dQtjK8yjKrcSl+W6AY9FHB+JYLLFQ7uvJUT5iFZ
U3gHPFxcOWKe0uIGjrQL6659AG6BN24S3s/tCiHPK47sr2BysSLKyworo5onoR2LHr89KHNWGcTC
6Irl4JV0pqI03VdX/rldUWhthaKHFY82B0Dp6spMY3GGn7a9Vn83V6h6WfHq4Upaiyt17a0AdjSD
YmdXKpugue6xvbLacsW2syvB3Rgrzb2sYLe8Mt7+insPV/LbXiHwRhcc3pwVDbdXSLy68uJqRcfn
FSKXkYDVokEMtpyI2IGqBYBzd0XPmxVCn+3SuMX3DpneXSl1y2EnvCH+ormLMdAQjmHWIO2aGk69
BzsMilI/RRn4CsHa4xkqgLjPPGtgmryTXc9dOJCm+yBItggHrORHqKNoWxl2s5/04jkqnX4P5yXh
cGy2zqpNWrTDbC43ohvYcOrT8n2xBiLEB4Oonop8ka1exQQN5DoJEZNu5EN/plLJJc+d5Po6eVs0
LCmH2bPLTP/iz5nLfhSc0ei6L30/q/ROToSPmWhOdwY+7h072PbRLXL90eV0cM9tcdpjwF6OAzEq
DozOY0MW52NvKMnqPEnl69i65RdLa32M5V45nuI5yl790kW/UyNvKz+py3u9n4p79GxWslHhEN2Q
2RcRgWtVMEbb1GkZNQ0eeZupmJNLb4p+xyqtSdlrF8UlFTo/rpthS1G4BwOVazVvdWy9Aanm7k1j
8OMvU2feOk4pMZYvnXyy/dY9Upc+0nyt+Wy1Bxn/sBZtvis5shR7mt8rWt6hfgS6zdPCNX6M+MU/
66RZjiPN9eQmobdOslm+wlRP/4+9M2uO29i29F/p6Hc4ACTGiO5+qHlgFUdRlF4QFHWIeZ4S+PX9
ZVm+l6Jt6vrd58FhH6kIFoZE7r3X+hbhFbVGgKqRTZvEmgBHGR2AlQ5mSoqRHYxObMxH2JFEncdE
XeQjZXnGmNWuTXEdoGm0FpORBncjevAShf+poVxilIWsnmetL29ClB/QpJziAee7gcFyJirTwsWS
1A17+xTZzdo0R/uWplAEHMOKoc1oo4aHXlYcR++mwzS70y30qHHrT76/H7AOPDZBmd8Mhj3seJ4c
tFZ9iW+ionvEJQoH4ADTpK+6pIhGBtJ+fTsyn2Qynwh/qRp068imSE7qzLom8iw4za4v91DV4MtX
eKgL33vRy9h/MVrBkBoyfv0UQxH6Cocu3belVm0LEWkeLReWGm6/iJc0c2l7CZPP3cRDkt6QDzJ+
xdTGAAOc+BdkL961ORU8eVj9MM4QhBRvZ4LI5nXTmGZ5X0z+U2xi+FgPEUyfY93WvQHEwYPdNNAX
+RJrQXpvG35b3zhNG7c74fogl2bHSW0QJEatX5FhFfMeg+mD4H3qohggVOFz5ktznu6bOkQkIDxm
HpHjbiqMv0wYCydYJjQPZsMskyPawTbf9Z0WPdmVsGOKVR7xJWwiiqxmnJvQWaTYOGfnZBhSDt22
DNNY7w/csmaTHnAtOhrU+2D+wt5Xfk7pKbwkgzTxUfTug1GH1QHB8AOmhWmdizrfu2iAl26PocQt
5Z2TzV9YAF+tOHpOOueL24/9N1G2SPWR6YWL1u6/uBd2gOtlN3Ck1qS6a1dcHBORZ5Xui7SrX8Vs
YxToKiyN8AapUBdxH2e7ppy6W2GPSED73mIwVDV+GD4AumjWObkOt9HMfgdO1WjTorh0S/8toX5R
QpHXpPrGfz8n2ZfjOzHR5QN/yPT13wwEySiMflISod6HKOTApnYN/O6UVv9dQwllZgfeS8YamVTY
qf6rhrL034SjtEnMMkBmqk/9v//zUxJv++6/344TyEl6X0OBJ6bSQOXkU7EJoWI23pjZ6a91Q+HG
3kGvc3nUEt6TY2qmd5KkjO/051h1LzYyaC70pdKLu0won1miLGeB22o32HBohOE+Gm4s0QWP6cwY
9Fgrz1rUgWvclxdTWVAwJ1/WF4ebEeBvlZn7ONndeAscWrBdm/IsONBEz74Pyis31L33GMkyoQF2
MdN1F2NdoTx2bDL2kXLdwcHK1snFiudcbHm0Op3vjKqy/xSY9kKyT3lTyQHGdW3d4TvE3NcPVfDa
KcdfqA2nFC4Um7AiTnhocQZaNNA+MzRC4z210asmBE1PP7TrmqrKvamgJCKNmkTLRDSULLuNQU+8
saZXN9e027JIAE65Qx6eyccL9s7FuhhiCoQUUArryowILgGVOTMxwGUTPZPFQFCKE7Rrm7fhFwNg
s1wKL/e2rcIPsHkFbjoZUXSNsgKbYU87Lx5RnYMg9w4EHQ9bvSQjbTXn2B3yKJxZlIsoc9Ekso3E
ZGz22FzBbMIntUr/+2ToQD/ZSLoUgmpzwry8W5pBWh/6IE3WAHKceYGJ3VlmtfSPDbvfC+CgoCdW
eWcLXRMCCcLS7gY3J1B5ispdquktaq3A65Z+TOLC0iJV6r7Oxu5guB52RlNycvwMr4dWFdk1pRPc
OC+cEyIKJ9WStN3hKet1qr3e6jwYACVi1GieyA8PQtdHnuME3SrkDb7OgJlfw7LDnyVjfINA7gCP
jRK2pR633aFjuhItnEiGN15Xvbb8FNr23VzHK5K7ytcxpCJfiBEi+SK25u6laJg67AIExo/0c5P9
IIp6PftTIvZwYofnyvARX40NDjVMcRtfE2wCE1GLjVH6CNRkbIzXc9eGyWOtU20Pt2hXafEBNsCn
vnWNIb4bJze6gZk5Gdl3rq45WlTXTcy5lZRFBNDqM1m08Vl33Dw4hy1MxdwoYeBY3QD5aHTQqRjm
p9DjGEFbr5JsvrdaSYlfMKlbdoZBmEZQGNVGo4BHWZqAuWfOdsBHCyqbljWPt2iWE/aMKkxRVxdG
s7B8QJetXuXLujOCTRLRQ9bczlzH0gfZHYp8laUGOygfjJROk0OW1h1olV026vbVXFnBctIbDMZ6
Me14qXLeUfwyjBwsWhuFR2NlYRW1ThumnBzE/b1Y4jUG5JbM3cHMGyKGIVDs6dSPV72YgfABid3W
Nu5rEKNzfXTYRBxMEIJ3k4EgfREzVdg6SQGw129v54gHMy2T19kTnwwNEGvmpd+9prRWCar8RRkn
7YPWm9k5G6W7bAvewrG0jfvGSlm1PKBe6LdwcesOjncIYNEiGUNviSeZRmuf3kBye/StJluGMw+2
Vopd0oV3DjDDdU6AAHJw9hZJrA/2Ap2et2tmB/5g6qizXY4PuoDHrWPt37ulNa/xNgGMNBPzzqmU
zTSb0zXiKnvPwDcnlcyncg+ttj/R19DXtaRNPQGj+iwyy3pycztZRSnaJ0mQ28HtO/cBLWp/rEYn
kyxSLWuK6j1BJLID7UWfGeOoDLD5Wk8dzlwRJjfzwNqYwsTalYQc7XrSw65GQ/MlyrtQbgJz7pdd
oTP1a+1wCc2rPuf9EG/dJldORPNZd9B+QWUc2IXnM32IulvnTEWgN3FSbkeEhusA0TXSujDjbJsi
4UFFrOK/xPHES8QTA1b3WHaSPhTjmhgz/3XSerCpdJuwgCKdEWyZ+lr3KuY2lttv0FbnT6i2vJuo
CzH/hlz+pwTMsmn3UBdTWVwbAxr8KQv1BxC62Ws7Wd0X1wite7eWxW1dR+F6Yn+5yWDVnoa58/aJ
bjFbY2IEQdgzMxbdKO7vY0uAg41a8Sxabmkh6vEKOznpIkbV7qRmG9dta6dKN97zVI3TfWjkDKJy
zYjPuHZQMCFqu2pt6EV6ZCfLIWkZLlgeS2YWXrP3TXZxoMUgaXvXW6SD52J1F+FKJB2SUpoU80HP
qmiTI62FUpQFnyJge9Eir+z2KzIZZOWzNsRX5pC2u5YmXYvHXX7Luz6l4K/mBzEIvLtB4tJ3pwEW
LtiefoK4iQ0Pf+gVHZUBq4ajqxS8Orqznd64BxZtbuaSnMJpJPlp6bDz/lzVVXuDZkLeRIy5wwUL
U73jjS6foxTAo4gst1300LXX48hQl6zYeZlwVx7sprvtLpVs+HtZq9eOEgFNSL0oeadL/Qu8tok/
W2imKIy70ul5E6WqZJ4v1XOhCuleldTTpbpm/jx/91TJHajiu7nU4YRNUpM3qjwPo6nfjlTso5T1
lhIzXHOTBnsuZbbqVYkvVLFvU/X3oVatatUI+Hd/fKHJ/2J/jALS/HB//HkqiQMI304Yfnzmxxb5
YldFzeI6KIh0dL8MDf5wsipIvY0IUqiBwUWK/8ekwf5NN9Dnk9RHbK6K7Hu7S0ajT9YWYwbKVTaG
/2iX/G6PrKBpBltnBimWZfmXnIs3e+SgH2nqBvV47vPvIXdTlH17Uy38harnnQjlQj57ewCliXlz
gEaKLK8kB/ASB8gJag3/GfJZTIxJ/v3jQ9mcybf6Gujvnod0xxTs+G0LitXPx5qM1iD5wzJOiZ1N
elKxcKETowHheyYyjq9tIkPvJSrZyemQ6BEKz8sys6e4OOhCr8P8O2QWzw0V4SdiRLPF0KpvJ6/o
CbPBlJZf9Y3VatZRd3BZZohfgubBS/Tp6FhsTB6mutskZmwfCBczbpK6TOIFqpaaRcDEyc7boYHj
Yg7IZRE5D8LnmSVYOUrv69+R9o5VDC6CzZJoFSQJExSNojehT1Txp0lm/TEjN4De54ANa8PkRhH8
3Y43py2d+ezBmRy/IhWgB6AhHF94ndksAcVZ4pquTjUfk86PtPtRxx1UrAW4DZ/GVpcCjgtUO5wo
gH9Xjf/JqoFcUCU//X1VfSTKon9Jp7fLxo8P/TGYJHHC9dGLkVpjv51Mev5vhN/wrCIjgyR7Ear9
WDWE/5thAb4kxUKQRWvoVMT/PZ+k0vfVgw5FTlefeldLf1RbGxTpb580C+0ixb1nI0BESmC+j54S
jogabw7Cw2DwVkc1bLi3oxHOGzEW3TauqWkG/VuiRnjVZZqHJ8y/QzrW7WCADVtRG/UWnbmu//6e
+qkL8Lbqt813VT+/Gl+OganOJMxiDX03OZWtPeGX9Zy9O0CKvfbZbF57s4MbgBwJO10YfXkf0+W0
1nETLLoQZ4NWDdjYKQqC7x75hLctKsW6WVeTiwxwxp13niLcj0srao0vJOx1TgPXrpo3bDg1b5XZ
CfhpDAJeq8GI7jRvN6bBvLL0tIAsZ2SjBbmlJLWj+cQcKdyVUssTKEFEsMKgalEmsdtAmI7FxT94
TW8oK1Cylg2CLmAhTb/2R0/czIbTM1ZCszA2dT4s6FFm2KIQMX3Lp1y/s5ApXSRx8JVpCFNuesx5
jM2ADTU7AE7HYhqzdGSYYQTc1bpdsZUY4W0EjzIItW0Tz82hDhNj2/eifYn1qLn2c9h+TtIegY0e
KqDiD24RSwChctq6bd9BMI4GxEWYe2N3rtmX0ds/15aYroowwt0OjBybilHeaZb/RReoSbQYhDwJ
Yln0ZMKBRfzY2+NJw39yC7AFWpgbTe16jAd5Fbrzvd6HGVb+PiY5gRkaLWTHCDdeqlnfmhaas19F
7ULakO5pJuuxc6d7aXU3AADH3OnlN/YwuxDmoS2lJ7burfiUEA1FN12Lr+e5XlPMmZvaz8aHSdfl
oojAhUinsrdASotN5XbMN42GbMWWd8l6Zoq3k8h/1nBgtYWYdRDqelXuqbXHJQ1U55azXh9JXWhQ
o2X6ISS49qCSFQ+RoWfhKij07KnqjPahdCnu6tFwyZ1AenRft/EMrc+UVwzx3O84Vp0NiJoafAHf
vjEH5fcdGmU+7oj0wHm6meuRYVaVVtFzym2/EGYjl6QW0Vhqw/FOd4fxzNxiONpjS0a3Fftbq46y
NcB2hJsjCQdz0Ym7qMPw3uv4r8Mmxo+dNbkbbJBltRNTCMt5QtVqLTWZaYvAYxhn+8wmzTCJ6GxP
03/MOgxOhDRZK/SEzQ54Gca8jir9S2tOM0Q+jBV73ntJgxRJMFedO4Bk26E0mdq4dovCy6xz18Rn
VWc0OoQ/rbIwC2f4gYH2YMsW64ylZd3ex1F19CsbgJrkPO6JAW3aRW5kSKyoA4/AwDh7FskDSwu6
RIL4Z5NNpp0sCi+wXpgMj/CaMTE/zGNVXPkZYGm4w3XKKCcJNqIEkYF0Uj1dkVdDt8msYNhSVwqU
O50/3roFHJutm5bOPu2aT340zt/cYZbrYGytve8k0NAcOP2ryiBhgZVw/DJENKQWleeQSpKHM1JS
QnKZ/4fA7SdocY37tQhcv1/ZINiQsqFHH84416y9NKhoFkRuuOByhi7Kr6aSBsYCcsawL0OntFcU
Y/TzEto7gCFLp1kMMfn0mNLGW6cZAGbQLxskTcA2u7Z4MDDgeUR3UiiVGrWnASIQf65zdlgOjmh4
sxhaYJY/Bl1R38W96Mq1xM18Yo9YX2m1sm65ysUVKz+XW5patjL62Frpyu/lcI8CglcusGG2m9No
RtFNbI7pp0q5xTzlGwsn9L8kxlKZXmxldpumL0nYYTaLL8YzGlDOTRtPmfYEGRRrmlQuNfNiWHMv
5rWwYtS5sZSnrZmRNk+5MX4haQEno/K+EbRa72gPrGbN0eBUK4+cfrHLkcBrHSN/SDbuODT3qLYw
1gWGE90atml+Loc8vnMnmcNnadrwhh1zhfkcM362NN2o/VpOOnEvFtg1e9soR1+gvH1R7dcG0C05
nDqPjKBFaIx2BKjKwwaSUm1ea1I5Be0BZB5qh254ZX3HeKdF46Z2QfojC+YQoa/PVyDtxCaZRLJv
Uggh9YhDkbVB7hPlWgTbZvAPbjqaUDzkKX6dxaSXyrE0o7SBW4L1MVEuSONiiHQnU5kjW3ySiCqo
GQdq+2PnOc7lsu0YQR9zvdFobQm+5GC46zZyXhKBtWf08JCntRSPON6qfcK47MYXkcFR8xezVhZO
307FtdSqK3a5LDk2csjJC3B1lnvfBRzm2Jpc0kTQVp5OUFJVWcl5wta+tZjS8YFZmtcFDzrEPWUu
tZXN1ISSucojBp59wz/YeWtfE2VObUwhj5Zdo5duqwjzqo0WY1CGVuKw3FUDom6r9iXfMmV85S61
xRIRCH5YUBh4Yydlk22JNYkQZ4rmKDxltbUF2Iel0SJOXINpAKaKBc8Xm6nRYsDh2PIenaTrinWt
TLvWxb87Xby8oaV8vUmrPL7dxe/rRe74XLSXvOGLI7hX5mDStNJHtnBcLmIarGS41nQrvZt05z6V
gb1NLj5jYTVYEos2Eqf24kTGDGReB2mBoY44za+Tsix3PeZl3LxcL6I98DRrqJq+CkiR/Ewsz6Yy
P9NMxlnnKku0V7fGVctyxlOkLNPhxT3NvgsndeZBhl+gQ0ufGeJ8aSGCrOzJELhfE78iIxVSN41k
T6OdjBMZDkkWQDnQyjq/GxUEt1Q4XEuBceWFkatwb+GiUejcvm3vQI/wsgbYfSJNKMJyzSN2FTM1
slfYsTBhjVYMn9LOLbySCtIb0Cx9waVYf/MAztD7mDX/gBGLTBgmPWRlASD16XTNHQRYhQGmpFS+
AAUH7i6c4CrOYERI1Ob1wk2SgUn9DEJtvBCGmwttmO1J89m8MIgH6AXWFjQawM8LpVjnHgjWvoIX
D0nDmwBhVVHvyF+yJIiSIIIZAa8RwmcmvHspgSGXteIiWwqRTPI6C23kq6CM0smSUxNNKSHrSEgw
tnrysTH9+g7jrfu1DjxkKxfxWBqn4ASNQLHl3LrY1m3DEIjyDR1aZMy8Mmo36rexEquZcCRzWBCI
2cLeJSyr0K14memhvq88MtiXBXadRSt6BwQTLmHRHR1vMhl2/FvW/U/KOno4DpXQ35d1d1H5/T//
a99mzwW9C2q8uJv23//v//7xwR+lnWv8Zpi6CdnsD2r3f3WE+CM0T5b+Ox38rfTU/I1PMGd1GPD9
8KL9KO1gMxg0OwyACZSL/6Sso3/0vq6DQip0+kGAUDApqV7V225N3YTwAX20ZZrbFouE6dc9zc0u
XoeezzTDtJ/GfFDG9gpFdF89kVSm7fXRPSPoJNMinyOs1a2V3/pDXgDj0R/tQAe6UGV1siktQnLn
XhP7hlghlmbN5U0nx4XXuudKEYthxt4kcmyefZGfnDE7CW3cBl0VrLrGRjA55mSJDL23GJr4tdf7
+AxcB/m4W0FAK8oac603UwuYzL70+Vj6+o1jtLCJmvEZ+btc2CnoFovAtaaLX9sMI3guwknlF58x
jmzH2K0YIBWvUEhPI1uJQPIit+IeRm966qf5hif9CEqmWjYJcVpR/DxVHRkv9fxidymeKuMFqfdT
PbWbMoNi1eSRIGPZ2sWN5yzQ/mGAblEMFZp3Rk72lA7Zs6uDadPVZr1JT+oMdHnvrRDWviZVQWIU
JLONyKZyJXJMKb3i2Azj8BCK8c4rpLPEaAZGNfNfUL/4WyOydiE4hxSN7X6mSb6k2cSJodIm7utg
Rr3JCEc+OEAxx8p6ikR6CGX23NTJM9mSZzdi+wWpAfgCX4gl+rXsphsr41pNoqNOqlDBWukBpBZG
JbakitFIlFTJiTIjKmrAMt3CN/VoHac+qX7aUB67KsYZoqlzGeXPEJMJ9YC2vCAfh348x6os/oJW
zzdjq990JqDraD4aHjwvoqiOlQsdlF3Pq8j4a7YRn9JUHk0uzs4rYbolMd8QvefjHHTYKjoHlrkv
tBXVCzwfdqorBuozkXzJoZzmx8aqg0Vky4ecrAw5FeOyQCG0InTruRhGf03e3AvpHcfBDONlEjXx
Oa3dp1jq37xaXPs4lpY0+0mx6XYzTPJdLYeHubZ3cVwBf2vEDmk2MSa6BwigQ7Xd9/PRKaeIUQLX
E0qhOPgud4KcQRjUhFIsqlZ/LELjxRdjhz0d5WQXZgyXh4e66R8smb3mvO2XuoOSss/lgwiMCL9T
V20yUzHwQa0vDbKxlpfzbhTOGWbCU1kX5C1a9rmyLXcDj4SxBtcmkogrR+HAwWjUXJPbUTPkuTK1
6iuxcD6ZnxFJUqTB3ArG17AFQgahtWUvJ2SBu9qdhgMA62HfMhvay0FDKhZN2RouUI7WrZrIhMqG
Qx7V7ZLyQLxQ6n6lbHWuDOoPZW8rESys8LVXyconi2flpvP4HLgletywYoy4TYjYe0yL4DGXmtOv
ZquFXJ2b8RLSyRlp4VfEnmTGSbz/kUOFKmIEpVOzri0JNL1xHAe2mGwAipYdyHi3PmdadFOUzIPJ
RXwsNWxpLbyp9dDbz7KYmpeiMNETaiphGQI2fIGEqtB3wIjm/cpk73UDgg7fTsHtPyfmS4krddHW
ZDNHg750pGlscJtz3VBsshXnNqwBR6+kaXnX2F37LXM2XPep++RqDoLDetwHQ/Oqjc3RctLDm5fO
X/Tc/+wzVc1BZgc8+i7Nwnc99zgh4Y8dc7mzBo3RZV93eL7kObbr00y1s/j4aPghfu4FkldBo1JH
bKNbhue867r71tgXzuQWOyQn5Qo31cHMlERBsKB/fKR3pgjQR/QbbWivpk42M9Chn99Oo+tKkZC9
tTO79NlXFj21HCfGCE2xhbyx59/0zcfH/FM7UR3T4wVOaAdjAvfduQxFQSMA8sBu6uwIBtbwAGKc
oEVh7UYNdo76voy6j03L6vbxoS8CpZ8c0erYgA90F7u4QfTHz9+XbLFxThg/7Fqsr6ukhJIzBQz+
WS6OSZmkO92XL2MrB5j2w3BIBjKrGkqTBTvPlwg/eFjMxz7EEgqKbOf7uUZcIe0jbzyODsu35wBA
Q6JJckByKiipc3u4k3n4qNtRvnKkde49klZR9ftbnCbVl5DUnaVFUu/q42/6F7cQ00x4rtQ0OmXA
uwtrZrGfl6YF+dRsN1ap35DqdpPP5C794jhK8vX+jFoG5msXaCu30rszStfKk/wh9yrxBvtWypvJ
iK21nrEIF46frFovPXUUrLfZMN24nZ7fQpUjf3IOX+uBdVltVZKUDQSZHMdQI1zMH/sHzXfO6PS3
GD4IjavifBmGBLXW0pRPoW1O2zw0KzglU3zs8Q3cFal8lA2v/d6MrQNAV6IJnK48WkX8SqAgWL40
uzhdyq3UktegnB+9sN+gwuHlXYldNBF9C30G4w0sD1HJI3RCyvd+vnEnws1Mk5+NCfFrYyOmdA32
WB+fyL9YYQSmcjWG9FwwvO8u2OxSBZJwUezmkURFthOSlc2GyrzQRrH7+Fh/mjXwFCAZtLhaWLIQ
ff38FDRQsdzMmoqdnQ64dOJDXv5qwbw8Se/uC5dy2kJ1aKChUHizt/tenMlpl+l6sSv9odq0sTSX
VjC/qJUejN+07ZrgkJrWztfM8xj4EfF82UGTwec2Sb55aHAXJhhcuH+J2A0JL/HIZ3WqphwZbvg6
O6NYuwHpcZlAfpZAIFzQbG2vspjYaa/65HX83w6Qvb01xRgzbfYthkGACJ2lamM2KHeQSZtbIDUq
GjZ+tQtuwTpOT4NMsfOH09JzEjao6PUQAFXLogDaOejdXVmY0Rr08PEX1+Qvnliuhc+Yi3UYyoX5
8wkrzArv7ZQXOwPB2mKIcsLaUGksTC3lO0ecgZjtFhRc75zbTrUM2kZHy5Ffdwn3Ml2NNcmT/WYM
VDiQY5SrPtKfxgSpn6e7M9IR5xz0LqTRwD5HvsmEs2Elqkqy3NxketTN8WVuSblyaT4IdofAwnHp
axLTlf44sRFbVEFUbUWGLr0a70KUIIsEmitgRRa+1hkQNtKKIV0k87emPT/6VTP8zij821nUXzwk
vDPU/+jwU729O0djWIN/HlGujV6xYosjCefm17F0gvuq8BdXBErFn9c2xnIg/WzDYDT3/plUIxdh
Ela9a8y2wAwHydkLkkPAm8o3uD5zyS05TxRIA5MEkhvYAYbZiWxarGdlAPmsgM9ArwjWkzOjs8ra
blFMHnnmGPgH75qIyHYZ+ez2ZVGKlajaF5hRdzKbjgRA8zLmNgtF+hyMapc6kldIcGHdo3OSpblk
u7oeusTbEBp1vpSX+HDEKrb5iz7SdEfr+AQZMZsqQB+XzV20l568uRRBQSEBXnZpeSj68SHuKCQ9
BS+aa0o9ex4fmi7UQXn55NAND+Qo3dRafEDfSo6C26/gmU0r9S8aRHioYOqGrPoB51zTrtVj1Er7
XLrjgxOqAsJONZ6niozxmt2SHiQnWWOvdiv+NtnbT3C+eMQ60m/RtL00Xbcae04wvMsTmSD50pds
xa3MekqigYhHiyi80sbbmB9gAxzmXOltQx7grssOFMVbIm5ofocDNyZPhzN2p8ywv0btWBBiYZ+H
loxos5mWqjCSc4NnA0/70WNnn3XWkwlN+hfvY+cvHm/2OrixdNvhjnpvP4Uqm9SmZee71p1eACTf
MYA5s7/g5DEnYRKSPl9K7RLt5Kbz2eldnvki6jbA+whYT/hYnQvcFUWyxma28lSw1CrrwpoGr1es
fdlPO6LGNAq0FD5xCDwLM3n4UmuZf0L5T5hCyHuxmyMfrnDGLt8VZ1NjjUm66XEQbLf0RoAm1ON+
KcMOuZvHzjqkMOR9GAlwx0nINttN+oduYAUFKX6Hbw4Rb5+dSMC5s+w+3tLsk0yCgZDU48wAZHxI
gtxDnqqh/yunF6edq01TdXcu1QHQdOc88BKhyOwfBOoxtZvv3D/er//aEX4htzJ497Jn+/sO21XZ
x+2fAKe/f+oP5YT3Gz0ykwpX/O4iYN39IbjyVXIA8YgwmByQ/Z5akv/QTggabKyfOL5xLVDRIGT6
0WAz+YG/v+lMAmEYPv6j6ADxbj/Dwk1aD9tdW6FU3T/tZ+KpGfsyNpo93jHXWyWJZtzpoFFOHlbs
TVknntpDuvq3VnODBzfyiTHOi+CgNTHpdkzYgPG7eIZ0p9im1jyoqU0G9I2J+INX5cznoooQsVLv
/KUBW+3aKLT+P7z8oHewmX20TFStVe6xe4wwVwHmILi2MN1h1dRoqI1Qx8zV5VjP6PQ7933Ry/Ob
S/br+pQzYFmIM2xOg0pDfI9aoqRpkIJU1Z5hrrzBHgCOZOr9pdl16nvxe398vHer2eV4vuDVSOOU
6vH9amZquALCNK32o9aIhQyzb0rwvIwDzsHHR3qndlNHcoWJ6t9AG4MQ7V21OKMYxfHuZDhLUFeY
DEiY1RKV7Ykgvh/MzNpOURLcfXzQv/h6LrGSKHK4mYCBqT9/I7FLdBNqJPPdPSx63iqagvS1OGLs
VS/tZlr886PZaIgIvfAsh+jJn48W+t4YF3kCI1sf7fRUNPm8IXcUk0Cf+Q8fH8tQdcSbfbk6n+RD
cxAXnptF+/vng0kCzKM81eN9HckMdX2EWmZV1zlbm8bA+TFF8rpHMHM1tinIpAwn7zpunfYff2fE
hFQfdGoAM7C+//xr8Jpyp7xnJlvjR2SU1U7tCshH8OA7FRDMj7/0n+8hmvlq3sweDnvU+2K4QYoi
usZJiI+a59vSa9pVp/EEE4IEd2hqY17AbuGn3i+O++fbiEYD+AqkKA6iM/1dDZSGyRiHTpXsi7Ee
GHtzNUfRj+OiiAHsfPwd3x0LeSY/n30x3GhWQQqIn0+oBdzBGCI/3scoZgBUTi7Vkt5Mx3AaxaeP
j/Vuvb0cC3krp9KjVKHF8POxkrxDBcB0dD9PVKurknncIYvFYKw+Ps77TpH6TjatBRIRLrer+fNx
eidrG6eU8T7Q7SFhXsjEfkHdivCd3cp9FMeIOiXwW/yvJHYHa7QM0S9Kjnf3jvqudKlY6EiKhVP0
/t5B/pDGtd3xOwxtiARlqFH04Mk+BWLKD2XoIRhxxPSL9fxyCt88puqwJksQudHk15oE1f781Qfg
JOUcuERikzzxuUmc/MC2cjpXWHy3bNIKgva0UuKrncjPWAZjPw370Snkd9xsdfNSYTw7pEEBFFaH
TxdggT8Ec6LdfnyF/ur3tHXe7SgrfUyB71uVKZkFI70Lbcfoy/k2Tb3VLAeQd1yizBmdHVu8Cm9Z
ormEqFIunXRSDLKFKIJg36eldfQ7P9jDwRZnMG+tu3GGqEyI9vLdYfvx7/rnu9bTOZtomm12JM77
X1X3C6Q22Rjvc1+fUijnnkxRB7S/oi7++Un0FLeGxU3BLN3378ZYMzkpWhvjAy3nWz9WQI4iLe0j
9nH7/uPv9H455z6hendRaHqUFmR7vmsbTV5rt5ZMWM7LJl2FXjCs8IP0S+jLKfacKlxWcpyORi/d
L1pekFNT2t0vTqxqKHI7/ny7oriHMcnElAvtvZeIZk2lmTwZwQ77cjPt3cxkMe18Kap92FfzrSYc
/ZsdBfQ04p7Iv6mKkpB/J2Ny4TA0OrbUagcfoMENrhgGB20NHmpZUxTESzPN51MWtfg949q8mzMR
vA5gih+9KZtP2D0pFvy6cZR5h1Z57tnHodFZcFtK5jsbiM69E1X6rjM84yoi7a1f6VWsPWjuON9O
YSD6RYak6zpv9O45Cyb926yxjWsZvMwLXxbBa+5pdnUo8hoLU4EhdAcm3YJKgo6APhJDH/YIJbGS
i4Ia7zkiyPGl6HPxabzUy5K0CKaOZHC+ZkNnjau8g7u8br0kOoWCJ9uyWVqMZoi/9RGLd9mG9mtY
EpUJJJttI4IH3QuXY+zTsSSh1tqOls5mqHBl+90DXrYml8f94tVj493hMuN+4+kPAdjBcEOLVzUa
YbotayekFPfLDMN5JVM/PLnqsy1SEsD4tiC4MFaVphtn2gPAjunEeyZ7rOtpvL6c3oA6GmphpN9W
Aon9gaylLNoHRuiIg0mC6ikNCXdiahUlaDkvqxWDyWPTwYJZeobUvhYl46plqUsD+F5GxFQPagm5
lQ0ZdNnoesRkLrY+941Oa8qECnSjMheVrYufM8JkODkd2Ou2duNvje6PxSJomikkYt5XCR82LwV4
p+KTVwyNudBMzm0uzPhbFubmxsDm94yQS4OvZrdwxoI4n2/tESkZiv1G3uhDLYG9WUO0ci0j/grN
jaUJnsajMenEwAp1H+YqEdv7/+ydx3LcSrau3+XM0QFvBmdSvopVdKIROUFQlAifSPhMPP39wDZX
W3tHK7rHZ9StLZFVABKZa/3rNwyDkrXGAoqkLWVRwFhVPe/EWLKWgqqfL8mkSya3tF561XfjfFd5
BgPjJSEVYK5DlZZzAfAsc7wk1ljWGVv8uOVbOiUmbOaQ1esVrrptY0TNhyGlY8DO2WDIvEDlZuJi
u2iU+akIy200Q4VTratuaqMkISaHT8uco94SycKI0ajbuwRrhKMZtuIKerILJFVmG9/uzIvliPk0
NKaPuYIXPyR9sK3dxV3fF8VF82lrkgmDm2oO9kU2y3UjYkXuYO68hAQGrAhNQ0+skekWg7MxDTVD
67PtteWLdhcp7EAxrYHGwF3FECEbb7JE6FNuRbs0RQ+Lork+MbFh5mfgA4/NULRqKi4L7712nRZF
iftljx9Rx0il99yXFlb3BSHGTavIvsVNQ21GHbprDhxn5zXZo48R5lZ30r5Ct7I2B5wiZC+mfRFV
5rqYGfKms+lvIunOqyxK77tUfyMj8k0ORrfNDfAVjWRkZcPqOjJv/tosHtmr0ZHlWit8JMlZtl8r
xz3NTLeA/bLr1M+wvHD9h3GMr2qBF1UvyYxMXa1OaVmxAbtLjVTZ+trPHOeCFXtzZwEFAl15Be43
/rkIGh1KAuJIZ47IgWnspPuBNFgetFXjZSXiMcbeInHyk8XEFbdPIwnOg1fyheoSsAlGpT0/erPr
7NRUYmcCPBNdIfJtbiiU3HQz+Qs1PTDLx5bcz0dIgdMXXXvUD3Unw2RFUJS+FMHsLKmcwc4t+vB7
XmGZpQBzjim2sXwoVfQF+c49rr7TfTBpvXXmYdgu5w9y1lqO6TqTTXXb9dDuAt608ogogFLALkgo
bjW1SBFCBy+E3wEyBRlbkSAVysVBbBUkUXCQOa3PwPrbVJR5u2g2YZNNI6TJVtrVTWf2T0T5NBsL
Kvu1i5cpwb8keBCA5uPvskM1gJBWEqIl8sJbLGu6nR8MyXOP38eVM6hNjw3pKZ8GE9FQOEWvTq4Y
OHmC9Nr1yD55FFGbnlBxEmNgTzgQzWPFwsypHWgRSuOu1G2wrXT7VRAGsDMr1NaDK8KP3lVooX1h
2Q925QXPasJZY296mYEhPzh1XA/UY0I1BznP0bUyGp9Edbjg+Ipi4ds3wYEOOjrgXWKDtFtD+0Pa
YbiVU65PTe9cgso1LxFpVNB8IusMUxOLyEQE+yEooztUTDEERtzcaP7z1AWmaK0HIyOMy+rL6MRD
JZLBw8+AQxhVvTBG913NZncXENtxVGQhbsK6sTehzxJAL00oQ5x4+4kh2M5HSEkUU+Y+FkSQ3CY9
/J8qtvIjEWL2hTuYQaQZ180YW/vR81jYkbj4wAfruIrs26QpsZNsAueM9wjODXImxstrrE0VTvW+
NEEDy7kL34YlNZaNplmPHTT6ddjXbbYqYi/cp6OwCSyZIF8nXZw8CVM514MZ1jfmHFP2R07tM8M1
crHVhVG7ZK2M5b4sRPDiEQH4wKUl5Nt5Yb2JY8KotBHpHz3t+Ll3puGudw1F+J+MEK2gGOFMd6Op
Xbh/3jUdu9wXFWHt8WjVp9LSPW9XLy9TXpW30vf6m5Cp58FpupSEvCg8VADKRwYU4LBWHF7VhG9f
8kGEezcZq2+FgJ+8LWTUPLsJjsoQK4qPyKuyeC0DRA9kGYAl5WX7FHTyteJXb9umhqAbebMNTTee
xzcT0i9RHEZnHBM5UMuGlslkKxXexs2JcrFina3NGr0LeOy2qOz3CRuvTTbIGG+GyOm2AkLTBYJ8
/S2wxHiaVQ6fOOIMhOI477WHGh9qe39rmWP3LW8L9uym5NRgE2g/cwTdoCm8x94cRNC941wSuivT
FSr9SA1iPPoMlyde7F7QJvXGR+On4qKYZl5nkzc8Emc/fnPbLHxJhgigfsmLIbjYxC+cYw9nj6Ai
a5BRmOG7+oSiIUowwRufdY9q2gTbxphhJOUmbxZtwFRYa6ooJEW2DjZ92YBqQA3B/KJUDt+qx75Y
5ObFnbISe4KJMwOyOHaE5I/5PtVlnQ4rK2/UwWLOcrJaEm42vUv4I8fWnHwJsS3Uayhw+GlEimPE
Ah1iXcJ7XSfdbDzgYGfuItJZt5JDYe+Ysj/JORveJb3Rwj/Gd9eouAsYoL3G6BaxSKXEuaSBtMUq
QF9y8E0nftKe7bwZtjQ+bMRVZ7ypkwdPzPnaqvm1ylXRoyWycWUPXvsaQ/CinDSjNRqXRwrjmHRN
30TA39z7zlOCKmKlZ7bXuIxZVBUMBGGuzNC4D5hwrvJAzAgZwx35kf6qFai4sTioVoriZBMEabqy
RIu+kh57JRy3XiYw34rSTsXaoE9eDSkkPe0nB5w67N3gTz/IfY/29PIuTrV2tCswrFkXlX+yO+zC
LDLQVpU37DBKTtYI6AkujFnOZq6sK+1VONlaeJvwi9N6CPcE3RUr7HDLPXFK6kvjYwllD9iO52L8
MCRE3mauxMofR9L3AHa32CWpU9bq8hCZwAO2GvH5kO2wl2mP4WWP1QE9PqcOhdCJcByXEKqswX27
x0mjV/m5sBh0+gnVPAXXmqba3/STupkQ/q1SV/kHr23StVmNIa2J3JRDCDmPUvBWWQxN+zKXu7Dv
fvStUW+lUc97yydZtGqi11aTRttqiV2tBDuYoRbnU3eHvc1bRtJnHafQ0IbomjycU2U0L1M149EV
nxC5P8o2vrDlAhghzb8iw/Ijb5InJqT3gS32kmp6TSbcW2Rmi1UzICUedt8sD+9HfKuGTWRY3mNd
Eq5n1vY3RVriqTQSNvnUPpY+BD3Ibbt8kGh8Aubnif9ejRHR8BWo9sqDkLNNpmF4np35nQSBIxmE
yLpI5pzgrenk2ZQdeqK2DQvclSURYoRAZnXm7K15OzbZVzWq7kCMw9lrHs1wHJDeNdE27bIvgZOk
h2CKinXbjMNXw27DrZqQMo70MOdhaIm1VuSKGqE2T56TBV/9zhVQths/3HTp1B6zxgceZbxNOxFE
qdrX2FJsMfksXIbi/nzuR89od2ml7j3bj77jk4JfoAEnVqO2iLrQ3NujPTlX6Eu6jlRCJD23pd0u
v89uivwNOx9/ArhAjYmpXM+KZiCLwAJU082XQMzSwsuOrNxVQT10CJwhMK57TDayDd7iOZTOCNDU
7yZaziJikj7YmIUnRfzRxT4vIJ/KiMFDZdRSitBIbeywpi1KWPYDDsmk466SZaah6yF+GYgh3MbQ
OXeEsXuk+MzquuGMewqbWF8MeKhkIAfGtteNb17nhpeN2z7StB1DwLY0YQQHr2rpTqxMjT/y2Z5u
ch8bedMq5p2VMC1Oiyl+wXYWkDtxA+ve6jzMqb2WTgSNg/mtxo/fu/TpuLS8UQ/NNMVq/bnBvnoD
p8k399Jy2iO1Pb8aKoJBABUNOgIIRKyBFdBfwch59cvK3mQt5R/MVXnrtaTCWSNu4TLBjJsj/2gX
HQdp58QnJ/UABTqa/HAIwAiWSc3n543SNbYabdYx9h1mNgXR7GbgVl8//0kUVvY9lv7+F9Jdoz1D
2fmAbap866qeHky1NihB6Ew300zZY9BsMuuZhQ8xm5tJejupmWnf7D6BYlkqxiiqDjdDAW5cVpmE
JJGl0d6I+IqMNxm0z73Y+8Q9PtdZzwVkOb+RfWRG9zqoWy8rra/VYPLU8XDkO0+qPbaeULeFot6d
jdQ8EFo7X5TUul8rk+vCBD9+kB5tXzOmsl4TF9rsKdXo7YehDNrNWCxsvWwGFQG8ZDMYLLoTk8ym
2h295ljEZlWx/s3ZOEd1It8A/7K9WeQgiuF8FbVth1tQGfVAMg1yGEKk53rXF9OEozjpFdcekqsr
gjyZkM0e4FU8F6fPdWdkYt6NOU/AmfvyqWxLfOQw5qdNUsby/VIcswzkGYAitFl35bDck3Jgymbx
R56VghkwctsAKdeuJeeLLSyxrxcoDiPe+RLoGIOkEkpCXWczhFtWQO+isSd1e/mFZe5/SezI2EYp
TDxZoqDrA0nmrQjMr5XJj6DxaY+BWP627rlblg+3Zm05gb6M/KItEkoSk5vJML+mlgdrpehhemcd
6z41KK+tAJyV8CQafgtjro8ZvcDVmLOanJlfmiujfgNKxMuc43x87CGZnyNrik8jZslvcWpCg0NN
KleELPAwnYHZ5NTHp1ha9VsRdMguG2Xgi4yDvokup4yte5oDrlAgwobNkpA4sA5RB+0jkdln+pb2
uSd/ANKuWRanoeY2jV1t308FfNzPF9buivR7NVfyrQkzPloN3Xgqex0feyBXbCJCfApnnGsTE0Su
b/i5qF0iYdB3DdAw16lFSozs5bswwwhjrhhTsRGaltnzdHrSUJ+h343reNARiIWI4HCN/TapfX1x
gMAvshrjl3ZCLb6e/dm6KhPbuiHvND5hds837+l8vI1gO9ybjgf4wVg03HjLKpgk0JwnPSAFDx/X
dREin8UzcmCVBLP5LcF7Ai+h0CDTPZW803XrkUtCd7pDtBC/QJkVe7K4jAfcZOOPIJZccNQva7A1
ITYHnoxPyDhx6g/Jv0KMgSAgCAPavtBPxx8QzjCzpMFQX7s6U69qDJlCdRTkLVCqTMg3h6C1smVO
xF43imv4WMNDZk7hdzm68UdWK/T5XlrqVTJxMrlY8u+0F+hkRfxgeyTgJX7JfcxN8YTF0YpUEgDu
TSmzWm8/IeH/Izr8huhgm0yjfkLPN2/92z8EQ9dv1Y///Z/LG/XfrzKiv//QP2VEeMS4RK8yG3AX
VoLJYOsfPIcg+hvjDQ+3B0Z6sBwA/f9Jc4j+BqKFyidyfc9ZTOz/RXNwgr8tc1YLv4nADYDHnf9E
S7RM1f6AsZsscMoLMyIa1vZ/nfAJc8gRvxTzIUgsb2YE5opzohL9WKGThR7reb8Zvf9pYIIZDmA+
aD/fnD73l1ExuEGKqN3XB6Xy9s40xnHt+1P2m+nBn4Z8XNLCWYDy6LvWn5jKvdeBu3qpgg7ewMOy
VXNX1C1cAnSBW9OYypXVkcFNFKRx302B+s0sExLBn+4r9h0EiDiQ+3nG0a9TxkGzXeqgJyQUYzQA
tHTelQFn8giBFjevtD3hrNZ2e82c04IF6cQLipEZpL+zj30BCMJhHQscfUFYmVEuWW5JQTEVCFoK
/m0JrRPze8zqR7zYcg5KL+7YJPtQ64+m18W9QxgUQDKhYKnrscMGfgNkgwlvjGHhfhkfIPhKLPIV
F3fMZsXscD6YjbIefMeW1y0t8AM9j7rtnSE+TX4n38Kqysw12lz9kWJpuBvJZHwiy13v8ewR59iC
3dzGWWitp9oW5Iqa9WuaafkCW4UfnFQWnTv2e2iPfnwfjaDam7GTZn3kVgno2JBCLEQQruvs8QPj
Ms2gs7FwyOwHXWt2V1WnN14zi3PtRrjQcRqUKxlk7V1djqhaxwD/j7zH1azzU8Y4jsoO1CzTBmJH
eyoQdNxRr8WneQjU3sf49tj0OE1bTj8+5TRiT00++194OiQxws3YChvAd8BU8F2TiLlOAos1NAn9
mPZx/QI5mCfTSGEe/CniHZo42JxeRGcf14oDjm/6YxpIoDFbfgSTwu7Zx0HuHKvEPTZJbz0MgFTP
eT+J88LeP1cVjkKbKG8IVHWriYxIf5jNVVGWctsREYCB/2hvgdSKe+kT5DUwJlnndt2+uzF/TApI
TTjT2XNyAHzClcgdGlTevM4heSp7H/vlI8Gj8loHckJ7mtMhdI5oBWJkiCmyCxmwzQDIAeDVnmCs
4j7BLw2wLm2uYV14YOLJ+KMw0buKvidpCjY2m4ZVv2aqGZ+wa54vUTPyq5xU7yXGHiv8u8NzNBny
Osapeu0bjXdjJOYI4si1+G4eMdNLCSwjjRXPxlSMP5iO6z0+c+5N4vIk4jEKcXCUelPRPuIGCTz1
MWEg+AZK6a1R/OaAtYoSkhFvHN/7Zty8w5mcL2JK9aM9VdkeZLXALoNwLLC4/ruZ+9YDPgbTBqoV
vYrBve0SnmM+LLd6WaKloKfRuJHs5kLjCtXMPAkXgdgewzf9gYpYvpRJEJ/KrniZjG5gkNhi6Bp+
0HhTfmWECqSrLq7sY9p5rybww+KjMjwlNmtzYWBne9ukBXDd8pW4iRHsMJDM4j0W5VISqZQH5QdG
v0OZKG8kA4KbqJ+8m0HH1oPIOvkyeH79agArbWfEWbvWjutXp/IQ2ziG90WFywDAyKm7QjHVbwml
iVhnjjao0Uip/by4MOUlIA3XuFdain6jcMW8TOTRPgN9Fve6ZsC5woKqBPMlKE2VeYWszswOfY2r
8FrFKtt7KoMcgJ8fj6nCU3AZYjVfLYSFZ1y3AmeL+W9z3ft2EtrPYRFZhf8y1mLq37N2cF8yS1RF
chidWaDA7GcD0yuT6IWLbqbYO02JM7j3TgEQgHBMP1oh/QxmfXjmWp5q4RnN/o516AGZwAxk+qB6
tqZBXA81c4KeFXZyjeK2Nzv8X83y3vCGa7eSFeEJgXc30zStPCRL1zhjgyHH1wAmjJ0CXqLEntNj
ZRePHVSrLcL6YTu4+htCkGHrjsP3IrWrI8nN71AU0mM6+8lKWIM81yj5t6U3KqDVpP9uIXzcJll3
pfom3uFqYp3UDNnWAvdfl4GXbBKZZNfuzAAOTHXU65YOyc/Dk1FgK5uVjSDZJIqbIxQBDE4M8poa
cshWVVbgY1GV5Uci8ZNcOXgL7ofO1evIFfcaV+WtXRnRVZ4m8tL5+bTzU17YJq+sq0zHajtEiBlm
zYO0rdE8mkD4hyqgq5G9E5KSa2DjuJh5ktqX71MTQa1tVObV5GXRYUisL06Fj6qPLdLZEpFTbm3u
/Xsnp8lfe00ENxf71MUZsUSRaMsMJoY1MbCNwWM6kDphm8MxmSILhDXygZEJBdvouHt36mnYJ17C
mccBHu5GkqZXKTbx21z4zT1cRWtl9UW3S0AOUPMXhAxGoSJRasQ0xUF2KlRCQG9ZFC+REdcB2j9f
7xkWgjMFPm0dHIh0HYyuQ4XoNHdUZ8CWA27HR8n+am40m0hKJrq0u5Xkvbq4ZSevmKvOuD6Z9tFW
kkTlNOWt6rY0Vs1K1KxA0GTvJP1WPc6TkyM/ZoYRdmgLyo0zGjVAsD+/EWrnHW1dzQ8yl3WCq0V0
ULMXHash1rdZ4cybMR6I0cBcZu3bZcVyL8ZViWkwgzHHvQs6l4i0WFsDRkATAcky3DXGWG2NZWQ9
kWO9wUQw/xr4iLpDU0/4E+kRT7/R2GErVAPLIZ0inm3d0W4cs8wB1HbHcZMYSfRUkrq1LzNWvO/U
6TEcFW4LU+xe6qh2GZ5Mxj1kA5TRzUywACTRkil5lDLq99vqBzGV12k8B+eI5AVkaNME5Ft6tsf4
LS0usputI1ktTGSy1G+vSiyvXwaMHtxV4E0Y6NgTTiFLWkS4zq3c/CGrqipx3hK+2pi5OR5nfGbW
sjLa/YCP4MtUDhkDc8I/zi4B6+9EQvqMoDt3nBOg6SL3XuyUw3lKCxK08WABmDMUSXxB6o3f6pxo
z76clrpANndK9eXGb8g32oZjlV1hpUQYXUxASsDyq9Jj64ztOWq62l23uGPg8VV72UHhWtRhwUvo
pbbj7DCnQn6zJb0xM0ZdLM+Gxm8pkfLc4RxaWAq514lzZDNMD4Xsv4cMESVeQ3Zd7Myi48CR7MIf
oiyBG7QR30smqbwD0C/OQWyitU+8pd1MUbE1MIlv5iwz7g0yK14IX3fS3YBlRbhJzJBYA4q8FMsz
Jb8pOcyS4AYekjVzOuuBqvDvxVeT2dZDbunuu8yDPNzYmOJSJyO9QQusNel6mfS/KGw2utVSMIqt
jbnNJk/t8ghPS5zLdp4PrtnBRaknNuM2R4NSScYmm9TrONxRDxr3IomGp8x2sG8ktHAjkB1dJ/Pn
t4gaEkN8ytK4aZZNGWLDB1IUEiIQYpegG411yzYovjvSr8eNAZ+NUxuOj5+wEa0qDJU3jOn1PsWG
+SnNADWITDdCAcbe6n1S+bgCjPBICLKaNknCWV5TbL0AOVfrTi/lb+TXL0GvyiPjGHPlJK71EFZK
f4RaZog64hpaTBYBeE5wMDSuCQzLpVMeC0xDfkeD+6seYiEI0i8FEPZ+FSYx8CjqJDF6FLt2cyL0
i/DJoAvEuiH4444RNeW904SbkQfz2uk23IhJcLOH3vtdQ2Mtbdkf+8S/fxMIGwBauDXw9z+Rl4ea
aE1wiv5ApES3BEAO3k3gY9Kd9ABUeDUwJIq4s+h71G2Q1BWeXp5zAHt9TWLBwhQYQHXOqK/EJBtC
Zlz3Zsxs9ThRce9+6sBv//6tfjYXtGiO//RlQ4QDsDy9yI9+/bIhyTTBaDjdwcgWGkMHCqslL5pp
kQhrDKw6jiIWmDWy4ou+Czcm59QySa/fckndHDDx/A3l85PT+cc7iLsRxO/lSwUQ639pfJOhYY1k
SXeoKodpYgTQi4x1aHBDNsZ92w7phq153moHHhSUECqoXNK8BunymrpjQVqZ25yc0ofhFHv1d1x0
grvQT+Q26pv5EBstzhpN7xm/IcyiS/vT/YQtHwJe0FQT/fAr+RCDa6gqemoPquFMw6pJ5tumivSu
hr7CvRTTJkqd4AMW5niAdZnsDMt+C3P5PInE2WYe5ZLhTclmkFV9GVvbfRmlFBc0m8WVaVbOq+0W
qbrIRBLH2qZpCARvFRvTBXXNALD3FVsJYuDMuyHsU27x3qFeLavoTAHJ+EI5+spNqebbZpg29bLD
ILEz7scEAp8BYgbZLjG9lS1cFzPAjj3Wd6H/d1MNHR9r9uMSR0cjHaLTcJOCf0T6DiukheMFaWOp
1ZWYmztRNsueEi1le0FBj+0itkK4GX4h8EtuSXGV14UDBSAfGKuM0O/WyZiOTwu5N8WGyy7xRIA7
eOrLOcD3KJ4SblIGMcRQXa+2XoIwcj1IJy6Ng4NtOUoPz+4NUu4XzaD9VMeuxbDQIaMl8OcyOeJf
lW0wO+c/xBT08cbskN2s48zHnm7lUXFfRbiMfw9Kh8gFd6Kmb800F3AWUq44ERHOcWzC6apUlPIB
LDri8yjyaafNA903W2zods9mTqsJpO6tOw/y17qKgNhVS+MWpq78pknb3bVZn+2HkerKLCZWJBOM
fpMKf3jqs/I1aOkfIbbJl3AiXnTT6oVvs9y7qIAIcprnRSTjpcZ9m9vO0eLguCswat/HRcqmhytd
eexhW7wp2GdvLiEG1Pulba94bYud04ftLZ1oeNaNic3aRNPvl6J7FrDjnjGBco6mYjfql95OYKCH
sXGP35Y7l4opYzkNO2tOqmPb5XQtRMetqJ2Cu8pphyfTgtIIJl+/eYRv7WGv6ytp0T1vWjFzAvS1
1WFWBaDUNKVEaJZhLBK77CZ9LMKNE/Z0RrHr9sGaFFrekQ6Kg7VSFn/Zm3PzXgvFXalmSIR0hyuP
RIiDSDkTG9mAymEASVJHtByhKVLOnadxPWfk1Xwl0SE8WxMwC1Zr0TmxZHsihVucffKb9i0H6F6g
51+Tlzc+hVjP4uWis324IEDYFcrrqgAfCjLa5HAS8wdTx2TeZuEsX8gPuB1VIL8xf6TdNj2c44UL
uXBKfSJj+aXCWArn5Vsrd+FyETfBwqjL5Rk4E8qT5VUlLH6moCmmDewF+eo1iuyslgDvVW5O9hZf
f5CRpXnFuIUGPlVuc2eKlidT55Qin2exFIlA75nY+OXgxQ0JpJ3AdRxmoQCrXF0Z6Ks5YWSgRtC1
z2XI8IRCgqw+86AGQ1/cBMTD6XRz94n4EFhRcin4G/kWyEmDNeWxFFZ2wHsTEkfoh+ch9r31Jzxg
4Nb+rXcbOlsAR279AuTNGRFQBdz99ZSmH9js6svM6ybWSi+pwZMCCwsT0CtTquK+ka7CkpAxBX0K
JdlQM7tshhFwTvQ84mTCJVPNXJGJ1TkgzswrWGOE8GBjJQH8V5iQDgeIABijAWcA3E1bUfHGJKry
buzCX6QLptkCfI0d3DTiwtjDiubrjGMdmcj91LwnOYgLfDf9KNBarWK7LY/GAq5A52Nbo6NnMrog
NcuIfPFQEPCV5ozfVCEl3TUzW5xj8fGf+M3nIakKsFtRpy7ERuOHac5LuRwYPL6yolhqOpPgj8+l
CaVmh+FoeRS1Fd+TSSfOBHISKO254RmaQ/O1tijTGX+DqQ1LrTwRoXIzunRaTJd6NnfD7r7XZVS/
qoRipzWb6DwF7LP1lHILUw+JgikcHkhRYM7b0T5tO5/yvGfGdl7Wc9Mu23AX1x28+RJEMsoCal5y
yeFk942+WhL2HtIF9aYuWU4BGrRXK2RJuPPQfR8aBnGpFSc3AQR0yL/L+inIW6PVAYz0uZx4Qb8+
y9swAiFNClHcVzi07hZa4sbHNOXh82yweiBg2CfpTcCWD+4EiEoWonsTfBowRVMUnhui3i6NLuwH
+O/jOqoYYvnIDY4u7fA69XPrQfpYqmQDDzICID7q0hTn2RnE2bMpYqvlGaSUhy9dN7UIZBGXb6rJ
YjeDN/akJ8pkWYDPmXVpP0DlZ7NlH/tad6F8QR/HmDZm2/+EBMce0DK0GXklBMIxraT87NhN5Jo2
p9gtwoddUyuKk55mp1oCO3rHAQWtS14KbY71K5aDANQTmLGTxbQKPYWz4zfTxgZc3nLYs3g+t1kV
cDdAjuB5127yTFev4Q7a1dJPQHk/qdaBxQxo8ygDqnYD+1UNwW/kZppsb+nIe1RASXs2/VHS4zms
NcOM79UEXkbORpUdBQ6Vp0mWgIjLVumY3BTkxcXNjAk9jzLzQL2g7zoN2U2rFMiEd7IFnRY9894g
sqwHpwmGH8HCXSYvDiYhBZ4DWY8mhOmx/IYbDCVH083lMScLb5XJLL2BeP46jh53DYGLc8TklVdl
LLgHGFvQDY1T85WqJHdXg2LYS4JjHVG3DF52zVyZTXaCVEKoe0wFqUe9GQceuCaJ8VLYQOqff/x8
MXWVc8QYcD7fvYkzFa2pexRzr26VbehdleaIqqeaFzqjqkwCj01m9FjZrgxmD4/QbL5If6YjmwK9
U13xMbhz7cO0oYH9BIoXKqFr05lOSxWgVUNLBkl52AMkcMVIust8Ogyh+wJvCJn4MonpAVS2g8e4
lcScITz1cV//XbP2f6PK344qCQj4qVH6i1Fl1729pwOEsb77g+2h+fmT/5hX+tHfInzXLeysQbsw
p2eC98955WconON5aB4ZFWJk+K+BpWt/TiXdkB9j/Pkp1vn/xoe2E0YRI07HZxdiAPofeNr/KoQK
+QTUiLhncC7w7X4ZrEWO9gFFDXkIs/IjpdTfG2FNNGpo/s48568+ySYtHAkSAy/ayT+2vCVJT+5S
rh5CG/eTypSvkuS3Ff6iw29mon/1SXwG5GUCztE/Ln//U3ONqXI8k7ooD/1UDFAhzJtuxDHdb+an
nx747Z8747/4IIAEm8ByPs7ks/74QWNQ0rq0MxIA3ueiLD5IAfrI+d//5mOwbrICnvifnlHP6K3D
uE/Sk+LTF4UMFxe1NU5weED85x+FlpIpfYT+2PqUEv5868iFduuUKxrh+58V2gxY8TY1oMh/c1H+
L00wCw/LAVyHeE5LBsQv9y4YkdPgLC4P6QRHyh/0vU7Uk2XoJznC3vn3l/Ur3PL5YQ56QmRvABi/
Su+hWNa8m7U8ADUC8nGUHHJYeavayN6QbcFkdpHIE5/e/zf3E28aFP8k2lBq/nGF+G1NNwx6eQB6
qL8MWA3A7TaKJyPn//37a1xu2M+AyOc1AomwK+ARx1v9x4+ah3zQGajSwRia9oAiQm8JaIi//PtP
+aslD1PiX5+yYBs/LZCFYTEaDPUO5It50JLUEzGw4kSYwn916376pF9u3YTkvGYgzgIpB73xVf42
I53Cbua3r9enVcAfbx1BRGHIyggi1/6T2x3hel5Y1bI6yNGuN9Jc/AM1Vk+3s1vpbcTYfWNFrbVr
YJ4czBZTnrx0ImoZV5zgRUBQn+g/tqHCm6dlEPf+CSMHeezgB27idxYUHyignGMyW+NFBshZUFh0
/sqOwJgIY8dWMyX/mjbfZjyOa12gmupOt5H9XAQ4mnpxHr+OFQXKVGH/SbI78woNu2vKWc9FoHyc
HfXAgBvQDQSzobbs+1Rsh6IU254q6QtB8e4Jg7npvYnZ5a3e57v7WL7p3K2vkNGM+ToNwrTGKbYk
xKRIDQiefB/Djty3KuaiCyQVuzpK5A2DvHrTE0ZEIKETx9j044KggLF76OUxlXFjMg3LGxB1A9np
ujK5uk8HIORT/Rpygg2Bgs0lTTKx9X2OAISSeOpAo+zXI85SJ5egn31OhX2FbgLjg4pyBzdeAxsQ
035O0tG7UomVvyZhXT75E4hS0znypfEr+znm2uUqmMBGZOUOM99pjMsVXH58cBxH864rsouylUEv
99RNiFEpuqs7qHv9a8ytuUrzRt74Q/5hWjzTIfftZ6xDPlQ3xV9wLauP07I1pl1XX2nMSMFqKDfh
Y0dYet/mma/uc0SSR3Z0TChHBuZjgrUdZUBGDWoPAp4bMuiVS6DZdYKoBaIv/rsY4lvXqMm4iUPp
CSaTE2j957IvuwQ9mxmHZ7RsYku6MZc5pNBxXbjpVSOTh3C2lxY9yIrXaIakVzXYhsVemjPi71Gq
r+u59ct9xpRQEmg/ymjjp/H4NY3l/2PvTJbjRrIs+kVIgwNwDFvEHCSDM0VpA2NqwDw5Znx9H1DK
bpHMIk29rlqxMo0JBgJwf/7evedq3oaBZeNip8FB6Nt0DM41ZJ2fXK2Qd0x38h8kAZRHPuO0KZi6
LhLrem8hJH4oYZvfmfhwkpWkQkdFjTwmJUgi6sstgeTeuQLe5yOX4itogzHFh4bnGYh7mGqYC2zv
oQHstK4sZLCr3mKLmyfP5bRT9Z0vs6GKHlrCxPtd5xbJkzcAWkev119AQUfTE3u4iJo+GKmbvf5x
VnO6k1XXZluwJ0a8Ba5GmvWMeAf8FOEg5EmOqfh79qrmmzHzblkag791Nsjmvgek8TlMkJE6U8Ya
SiNM+op27RExGrgp3CnaSqR8EzIK0y91aBRHImQKGqggCtH2/+AA4qHbwWzLH4L4PMyntTY1nEci
5AunkJwXQuwyb5dofEOdydaHyYDmmcsJXGJKvk16hbUuqsboe1F5cl+kNv00O0Iub4nusWqmfmfm
JcpLr+NBmDExPfOKG2RIfq21zCBFtvNU+L3tlLOOmvEWryLygh7j8gRGkMz4TRdgdWArdK6jjmqC
YfO4WWLtL/pWeZsw5T234OSjpXTSTy7q3zOYm1t8X0to5li1K5jMJC0yJIx9s814qFkVCRXMEJUU
XeJdmhSVjOl469OOoJ8ePzZ94mTazIrVDUtHv3vmHFcWn9vIk6e40dxLd0jkUzY27rXZt+JUIpa5
S8j3OY4dT1TKgvql85BO6AsXui/4+LIhJdTP8SxctjDSvjaaQqsfNqw5kZW618KGpmnp2ROWN1oc
ivXDjjTneo5RnRr4kteBg13Wl2bnXgdlquj+daxkz5UWvqca7xso3AQ4wio3unJtD1xa0Zjbxw3J
uMDLh6+RLAiVzQo/9BqdJxihk4qzSxNG9jYaTJcvIa8um3qpq0ujPMsINmMlryPibXJhrVKHuxMH
Hr0EkhshubDqIlL73Kau+K4PrFb98oxIiNmnNGjjUyLHcNvD1GGNo5LwNa2VpySU24ZBy6ovFZEy
BK/uyC0ZV/1sl/fIibzL2QkKHFyOWllaQwY93zDBHLpS+5Dd4K6HUozStiiAUHT5ddOx9mghq8fg
8dKnPfiZntSBrYlrlE5gH5/MwND/9kTXntFqoR4tu0s3bbJ9Y+v9Longp+ZeqF20Kr40QY88aknS
XE5j1F4Eyfwp1s0B+QoyNJeU3J01C7mfQTHQTibYodJUcJWln51a5WsGsD/KMAhXWI3ueZ8fVK9j
a3JLDAxhjpdNN6tLa0IDwbYIP8G2/iadFk+yw6aHi552Whxhky9YeRXE0wc9dxEs6QLVPphKuiHP
iyxM7mo78x1sOXthH7NHtDeuVayIjxq7fW5IS+1odvsGrVgIjkThYeDKMhazhENezSOSePnCkiLy
fah1DE2I6TAUqFxhkq5ncqIqM84ZhKLeR54x1Llf5cZ9kxv5cahNYCXQVyv6y8gViPjo1p3IJyOj
DTaWjn02DQZuBDafDGyjDX4wuKnpZg8MCJJI21lxn0dHcixMIhnQUffuEVkNfObA7kziPqjFVWf7
s6ecH82URK7v9mn+vZIIbUQcOoeRHjZiw8kD+UeQCHm1zci6PrlOiluxVW17VdgOaReJ1XlEQ7lh
smmrSFlMTjvRM/UFeu2meoqiaMxuh8Qc0RMKm0YTxTVih2rBaBcLgR6Lxt+W22EnThAQTOSAWVKL
tsbC3mbh6K8h7mmL9V1DjObkI3u1Me14Tw3TLxOmxR1JHnuj7lp64sFTGsl04wxGujEWERihEtg5
WmM8kcmBGZsOp74uLKODmZmZ84nXNfwaAhTr/HSh8WUODpIk07QDUcK6u3XCnPXNslm+rZDqhNOS
NfiD5WVyXfGB9ykTEWY1k/yIgPI8hn5RjAJbQ5Gs655k5CqsVxV2M8+h1TV6tqczxXpjDOTrhB1W
HFdRJ7SUlqfJ1DD/GTN1Reqp8owXXp61Zo46RXgfHdTQZ788Vyx/Dx0CSMxyOey+PqiFBuE2LKF7
lYsH0rzPVMqaOjjg6rLuJpjY5t4/Yrw5GXqEgHI0BOezEGtej0dRmsg8pJWI0YwirAggl4qC7Ri6
a3mmWVN5eP964s2ZZrmgA5oF2bYJ9vrVyalQFDjgyDMWFNwmPqtEuY4bGCJrxNxPIHy8TQr34dKW
7nD1vO0AjRH2LjLg4aP300iZziQ5AnW/Gxv29ff/vuc00ldPBCBsAxXWont/cyivxhjOCIb7fZTn
1rHrm/xHaRJY5w8twQH5Ys4fNxmOm8SPEtGeltwuXwCav6wEhTYyyidKmeLoGqgbJoOTZxNXyIOz
qZNnloGIuFCJoqMPnZ8QKeYFLRPxfUg0wM4cObhuLALMb01Lt55MG/aeT64AodeacK7RTrIBB8R0
PuhxnHx53hWLQvfc1TAv2dvv3wvxCo225HMACYOXjQGA7Ow3HLYOdSq7V7pv7WTxPzaljzUU8Ipp
Pda46/bM1hGqoaLZSuxDq1C1H2Dm35yziZO0XQPB60K6w1Xw8gTcEnlsVzGjLY/z9k4S4HcGPeKj
ZeBNx4Kr0KgwbNOxDEDoy0vy2zm7i7s+sIsy3tsWxbMdsnAVlY2BHBULuc1piS8p4fDABKx/fP8e
G2/vMSUK6goXKBrUxtfcN2haVq+yIdoTQhQGjPDQSGlB4H3JO0pjrK5yuvQ06T2A6XlIvanG7isH
fI09+eJtCYR5WW/JXKix4JpIWirKSXK79tTfDIORjH0jJgDPphY0HFyf//r/9qs/6FfD0zV4SP4z
Q/S+fYp+b1P/+oVfbWpav4Qys/G4rDBycXr8b5taCPihi/tCgqyDXmWxQ/zy1dCm1ulsYxNnTf3V
n8ZQo/M/U5f0rn/acP6gP/3cB/xt8cOpy5oMxFIHnWZ4hAe9fBGIJibUc8K34RWzNoNRGDBgbnMM
Ag+shuYhHceUmjcMqzNUxc03MfFWjpzAr6a64JHjEHxmVCVE5a7zNnksxptomuQVyVI4Q0CzjHjo
iIvgQM/0OM9tKxhuNGcai3qFwJN+130UjB59tY7qjjdx6NET6VmgERJq9VRsrJ2YYTkJlO4PkwIn
7va4cPWxP4ROJwifCxxw9oSfuHV/W/Xc5FutKB2D+JfIwL6dEOp1xr0kr9hNg3ExmvfM5CsCjRe5
zAIJnqf2RuVWvuqGLD4FeR7taseYTQwMdnBX5EZ0hzTM3POhSC4hbOjvIcpjQpotVaPtjJJrkGKn
dlT1gUlUuCUMunuCU0i8ZpNzCIDxFUN7wYDsYUbJHEgCM+71Y8IsT1LvzemAzGMYcAGdYWvJC7Fa
sr1OnIJ77TAO5TCt01QLp1sNEe2sr/UwTcJtYFXScHZGPJLl1dNGa+u90MMAso6fp32djjd2hh/8
oiI6r+BbyOFD5v3P/f2/K8IHKwJP3CLV+88rwkX8NYrDp+L3VeHXL/1aFVzjL+xeVGGY6YBjSpsm
7K/hlaf/ZeEe8qRFO52Jl41n7J9Vwf1LsE/ztiJv0xkt8Vf83/DK9uSCn6P1xTbKuvEHi4N4VZvS
hRamaaGGBQBrWfrrxQF7LhaArBFnBVKIFigN2KlxryStQ+RYhY0XK5ry8jxJhTZwCCZVEPlbBCKg
8Sr55MQwawTa9GQ5MMnEnieFySezkrPQWBhkiGPZbQHv4Cz77U7/y+hoWbZ+W9ZgrfAHu9xanVKC
9fbVsuY2vMmBmoljROF5IyIikiQHt/Opd3RG0xO9svcvSKn+5pLWslhbkknfgjp9VchrcWZWWleG
Z8wpznFca8mK5C7q2MRCZI4tqtZ4PZWO4nkggWFcdVbvQNG3KUW2MoxEyUqGo86fe4e7wspDZ9Vo
WWndIsaVUoJMvooWxUdmiHbeWUFRniWNCBRmjYKqUaSBsv1aQehbybFDMx4OBfdas/vxBmQUnSCC
C5/aoiobuDEul/JoUIYb5QRLG0IG2OcHW6NPafONcNxum67bBkRRgkHD06aEyUMwmBTjyuRwNFma
pzZzW4mTculsrpwwnkIylr0h3NDmHa/0yMqwvEShcScQOMEbcxo+W6OQMWvRNF6F9sCfMRqxO25M
aVSfjX5gv7EBUESXY5TzF4E6Ng8cg6LxXmGSnGPacAhhjSQSzZlRMqM8sX462tZ2Jrt6NJCTRMdW
NTx/IdwEGuyO7G9mVSAZMUnh+lS5Ag6fabTcubiBBowNohzLg6pczpy9SvmlwEYTSjeh599WHciu
DVGv1PTjXCND1PQkiRb5HjOGUhWLWh0XB2j4tJBPYPGCh26iC9J3gIKIcgGns65j+zqi7Qxxpqm5
SdDg+BZsi+H3Y4RPrtpbM7SCDffR7FYyXsziMSg7fG8SveztNJd8rb0hDXEWgvqLjvPylTjLzfEI
G+D7q8zyzKvZIbDgtJqzmvt+uIig4F1rro7thJY5jCY04i7CP8JXNw1cFnRAGJxoOdjO4KzL3sg2
uLtC4sdrsbgbxukO3XR7oh6lW5MnAZo68smwZyWtvJim0H7Qekechr7KrsiNDZ8M4t32jJIsdxUb
hfNUsIl9qkwwN0gWeWSjAc01WXOtu4qS5ZSfZwFwJWO0JYpSSCYPGqS29tqAGkp2aO/w2PTK4fYO
cW6rS1g10tw2MtSKbJV3tQmyeSI+aCbMiCcS0FM+8t3FJseGH1MyddVnfsyTH1BAx5s412l62kuE
XRnyjDQoeLoVvTRxh1OVrydL4ZL5GsHLNt6ROWOw4hBSxJ3h5QKJwEuZkhgSbBsdzNojeMHxhvM9
L4I2O9zg2KgMe5eihDmT+LEqPxgbOoB9whQjCYzxinFmvSeJbhrPzaLj1jukHOYb2ubJ7AveNjLc
xoT74niLTaCTdCAABhjqLp1nTXvQOhLRz1tDaepqGnG6EEVNouH9nNNYuo8tPU9vApJG96iOKU/A
BJuHGWZE789Tzr2ky8S9HPWBg6jnhdwIptJqH2Quzl+LVSU6VlQ/5ur5QU6prcZtiVNHre1+eSla
hfTJHwdEvyzmpXEXdxo+TubRkf04Zm5nXCYB8jTkhOI5MXcQAAJdjpPuQg4Bkxgm494JQpV8UUIh
KfZlh+3MDNw2/aRYIUSEUY+k58syLwrb5bSjBd7GyUKNmKlU8F+iPE6OTQ2sDyGSEqcE8tL4ye2C
Ov0uncIw6EpPxIdvcr03jMuc/Weu0SWhCj4EhQEcxSfWWtcPkWHSNaTUZuKnxaGOMXRGoRaH7qkA
Hv4o+y5gsCNunT4cSWLPy+4ea6+2QYcfQTCompXZhdHBzLwA1y5pPH4e9+TsmGKS68jJ5Z5esD1g
AE5qLWawRvNpS91mF2RyVxNgxQziWVW5+kMDHGxl5voXjeav38KM9NOpIPMmGkZ3L1Ij/DtrAuf7
GJoBxj1VXLaZfQ5stp42aabGa7t0wi/S7ItNzia15iBo3jCGL74IAhK3RkFpuKK6BO0CD+TKIyxk
5VQp/QpjTrOLuAqzeyNpHN/Tm3Y7ay1NwX4ka1YhsmUMXV322ZyfS3qemw4t6jXLOuF+Xhfd9lZ2
NTj6mOxU3VjbeqpH8EBlseuBId2GjZ3dD7nVhFvVFtiI2MCgkNUzKCYv3eJKh9ZaD/CcM4d+btyb
5R2bTvVYyLyK1sncFFs31stPkW0vtzZHX+zasitWkA3JGLRHE05Qn6/DwGl+xArYSYZjY2/MFMkD
muuTDBvHWkfwvybMQZQD64WSw4gmL3duVk/L3NssD040GttQiuskKKudTlm9VnzGRySX9KNxudqH
go5Mv5lypzvVrRXcelVk77RmTrcS2tFKS7TZ3U6TbZ80+DmkPcpprxfFdBg04R1m4DKgOZVatQjk
V3U3JShqG/uuj/v5m65nyRmEY3LfCuVl6/crlDfFHFgHutDOc9fPpBv38qRXl7lJnC+CyLGtaLAW
y6BnMNmELI0hEVa18gy8pdq/f9VX7RwKMQdlFjSzBWzgQLp8eVXyriInGqR3rBEZfsbDzMJQtQY1
xvvXedVkfL4O5iObctkAQPGaMw8x2+4aLwyOFpMz1lRdsWYvOnU5BiwYf36xRQTC7RRoxV4HCAje
YS2kCDy6GePUctETPyuGtJgz8PuXelvI0jXlkE4tri99gFeFbA0StNJG3T6aoKpOxaJTlQN2AKZj
5VlDxOwHT8m/XA82OGETAvQHcIdXzVrhlry2WS6PM6mYDz+3IHDH7BiyWOasTTxxe9//jMuT97JY
58MtnHD6Inx5r4v1KQ+t1lOtdUQFTnXloM2OKUvoXmGWWHg1Foo3c6XlPT/rTLnGP35IkQZI7rMO
sNyQ+qsPXRZWrY8ZPpeui9V+GJC6joLGxvsf8+2rwFUcgcdraQFxMnn5KmSBMRQBORJHAHxqP8XI
lx2XTLY/vwoHSpfQRBqcbzq4dmsatdT4LM9aLJuUO9BdeFzev8q/PCbktNE4cjntLICUl58lrdGL
AO6RRyNAYA8vjIein0CTbBB5iVNbjf38wZHu7frFms5qwseyTH56dfugPgbTkNnWUSNW7FEgRkew
0VOKdBkThAIPgOGTq8Qj8v5HfbuyLFGkJq1a3fTephJ6DADhs0oDHgdvd1AuycM2Ero5wXXx/qX+
5SPycCB2pAZHz/Z6sXTw2nOp3EAxvmiUc1GezQ2aicxaRmLLCW5cnpr3L/pvn4/cFRepq6Tp/1o4
2uNjMSPPFkcyapkCLU2/THfpgOnL4ef9az331V++6h7dCfhVlkND7u2btggxdNYT9BsNIvNE5BLc
laNnN+CX1akE8cE4daJMHgfqOtQAU3PqazzdW8YSFoeLEgkDrqNvAmk3VedcoAhyU7vKPrgtb59w
jGZklaOgRNMoXotPi1gOMUZmnvCcoRaxPtgSFuZZ48N941FLPMr6D+7O2xUC2TFv1TKcQPn6ejIQ
ZvRLAva4o+Zq1Lqja3J+aHF5fyOYhi0TqtzyvCexONVdVn9Gmj+LtRl7403dGHW2q8NuXni6uFxa
HGfRH7/1jAvRUqNcJTxTf55s/DY10eH7gn7jrc9nl6Jbl8kXESLfaTKziNH66x+1cd48m8iMl7dh
yRz+l9SaGoYuRf80HwGMWU8Nrr7Ef+47s7NzGn//9v/bxegbmYy+iDl+82yi7/L0sPam4xgitkkK
eCC4EznlSL3ilPT+xd581XwypgGW0OFlsZwZLxfQPNVE1QT6dLQDycEyjAnmgDIbcUp8/0LGKzss
4niWy6V4QOHMlv66MiI1OR7tyhmoIFTUXOmc4bqV5jZteh9AaW3OqqSnE2KFGJsi+tojJxLHVEyX
lm2wrGnoxyl9Am3gsIQCAbPd7CBq0TWbVhZdL3OrZ0v3Y6gBOO4G5tlXbQF8If9g8Xj7/RBtxpSE
pBUiNt6UQjGpkZUDM/RokDe5Hhgjn+Hui3ehPv1x1WVLEm9si+EgLb03I2ts4Ubbj1ieFHMTbEQJ
n78uIbdqYDAJ1B0/7B8uu9dvCyNTQNZDg1efkQ6WhNffUjHnpqiVtI52PVrfbdvoj8oKvIfnhojt
NHR16jkDZTuOxgcrnfH6EbEW2TbybZMrL2Nwab58GK0M1RPiO9D6UHDyGXCFa6fAvvDNm2ilxsD9
G4Nzaq37EgXKyQvRZxWmCmMysyfkXeCppxu9y+kizunSr6mVsxwsOsXPz84hldtNAgFDxFdOO2kF
/6UhJj0akSLaldQ1y2uZNAiPlscr09gMdlOrRHXswQY3Po6r8UoOI62xJkBRcpbSOELUVfehs3ZD
dCkXUtdStYblml8PdBtOym41gNGxfVVOxC7uSqdAcdK3sGl0B2TKOW1pvVg1juw88MaqOm9TmK/o
X6sZU/ZUzxyg5/iI11esMALKDpuuiGqIPV0dy5bet96DKTLnZPFZZCKhedRVIhPfBnDANMU1fMFM
eqqlGQogJLrqp5GfHRC25cEuaVGiI/SCaG/3Kaeiop75t3Pt/Co+oZvSefGypa6pK961qCDC9wfd
cqAwKbxaDu6TGr30ELraeFONcx5dIV3MyvM0rPv2ukERmK/RGPJ2lyKv0ptyRuO2Vl0r6i0akfEm
1TEfhLZdpjcok5pvI8KYmQ5vIufvJlG61oWqxdKKGjK+Ziyv/CIfXT5J0A3zbYXVAfGGkVjn/QI7
oaMBk2YbQxIdt3aFL3tNH4TOFXmbNMLdfAKtj6KZ/yKpcgEy0cEsDvWYdNrtWMZcuk5ndi1PR0tU
+1FmNsZlMfSyvRGxBpU75XGJrjiv4twVkwOCBE2xdeh7RbTLGiuftpqrAuusbbCEyznkCSqg8yIF
d4bYObfg8w+HCLMrWRqjQGNXqoyellt1zbwbM86wPoINuoxIgkZ1JwoSgvEfSx6wIsJwcdJixd7w
XAfQs+fpw8hLqyGymcsfgVJg7Q9ohLg13bZy/OG1c3CFTR+t+3MLTmYdf4wZjeLOSgz5FAdRFEB8
bXBq/Hyt7EXHqy9uu8GBifdUgM5VNOcncSdGEaGLYFck7hSMFmp4W/IU1e7iSowyyX01mqVnbiZN
9zd2BXJvn2e1P0czRO89BdJcConQorZzSwfpuUiWTqyiPe9XCcefUeh04J+3P8fuaDJG9K6cc+kw
j/BJzRsTqMCp3pwhPuQ1zSuNSUM2WdxYCyCjuU08I4yvm6LmDxE6vZNtlRnEk8+iHr90o2NqwIEc
maY3bklg64UcM3FnJ0lhrTpwfNN3V2OSscFBYljXk6joAkcTtbHJ+zc4OfsxYwCg0xHtCp4Vi2kO
WnHsmc4nCvO0RbdCHhqyjgwELKSlIEDJtWIJl7C/VUO3fspMpEV00GaXlgQS2GOu6yOtNjrkrUuD
bO7I2/654/93TvrBnJRK0aC6+c9z0ofvKi+L9vcx6a/f+TUmdcRflmMulSCaIOabi5Hv/zx+EKTg
itJespEuLRPUf8akkEw5ZxO/ClMZ98dvGgp0FRT27PAM63Dlcar8kzHp61KOUza4eZpry6iUMeny
73+ril3Rd3MMAXPvUlT5OTwQn4zgj/xHrwsEPI4UwvS33AXKSr/k5VWCrq8NE5HuvksKrLKkHiAv
HSHoFVQqV4SbcGyba7bAkoHc59++j3+Zpi7f14vqZLk4Y2haUdw2juCvPiJuOHIkUtfbh5ZHheoo
qEn9SMxqLnVILwLWBLlXlec3RWyum3mKv48ard6NrWwTkOEyouHYsmt7N1uZDEKPBN9Fl8R/MZhN
MmA37aSwvxPZcNE1TnCT29mw/n98CAo6jw6MThX5GmmjK6Re5FJ5+3pGbTFapFXlWm4dYmeY7msT
xmMgUgatWo57Xej0DoEvYxsoSQYjzsMjVLbgYFou2Em9R//tLZb53k1BIRBWvXV79PR53JFWjXMZ
1e1iUH//M7wqgRks02+kVBTL0cGxXx/AGsvsOrY9b890C8IA/AJ/pEKCBf2RLPXV8ffnlVzUBfg7
wRK97hZLZpuoXbjSM1hlenZD2259VC0UDegaHx2+Xr1Ez9dbPLfW0sKl3bI8gb+9RIZoiiInpHvf
hzGgXcNgzNghZ/vj+8eQngnbQqii2/iqbeUplots0Ny9oquzo9f5ozK9eJ827t37F3qWKf5ez/NN
MYrVWZiWdeHNopCEHGMGnkGGELA6ZgeyBlg3ZuYTX9yUm0AuRITvvyzb9AZln3sOkTIluwbaRAQA
/owRTn2tsA/Hvt1D8ahETIHVC3Peh0sXv8yADsQ8m/fUwAUhSgRFaT5qJ+ZZz/SQsQK0KVwj3jeU
z58Ge44/6Ff8PAe9+JRglpZeANSvxd4nnZffWkCtwiST8Bak6ISbhCU2+jBoDlqt0m0JF86Hyfdj
zJS2loyofB7eZJ/lSQdsqGrhkSh1qtJ4WMZdZKXT/v0kjDQ+SW+yvjjU+J9kbW+IATZuhZfXmU/2
k6DqCbI7Q09JUJuBsLQ90oAoLIx1gf5gl4ZbkfThF5azdG+3UlLLGXLPJAqlmu1FqLgCY2OGdrzX
Cm+CcRPnG5RiYteYpXunApkcqN3zdSHqCJFlGHyFj2+vUKyHB6ua+8sqE0Pt97NjnWONyZBe2XKD
txH6oUXupN3ZZbZqRVjuU1WmDy0YU5iYTEvzSbuUXjV9IyakYRwagY5PW3MnAytBkmFHxgpoib3W
nNm6lpGp31GX5p+cMEp/VCLimJHq3gQuU0WU40O5COyKaHx03AIIbm6o/eKQO2CnGc/n2rMvbULk
1q0bF57P1Iy0kLao/yYuRT7Ry9loI/E9UZB+11LNvWCcrqHGj8ON5qgjSj3+alvUlPfeYey14lQG
+GiMERAqRBul+ZpT7PQqOV/u57oEEb+i5aH5CFgbOHzmZxkxrbPGSD+EaZ6fWwFoYS1LW6pCIhlO
ogNj6099BHOG/WWV5AMY5dJzDx0hbk8qsJurhPtUHIhYIuKH2Lu71NoWUcUT0TMcZfRvPpV427aA
TbW1WY2gPwE5q/tiarpVmY4DX81IbPVYhvth6gjcM6+NALwXa1t/aIFS+xMSJ9dXkfHNhH65Vrao
rifFNBRn30qDhLLGWohPJEiVD4KJklvXj5WxzKBDy6ILOIa3RUIUbmh/icZJ30dtq98EYsYerGzi
mtIngyn2eoDUxHQQVUhL4MnWVEqcO2M3HAsJZKfs5xEXJ0jojjGxD5Ik8B1Pi1iiumXqXCQrKynH
M83FW5o2I4QSzQ0+a1U08cfQHI2M1CIskCQ1YP91z8PVI+dgG0q3zLJt4iPBdq2JtzF2qmm0MzmX
5TnSex0upJzQrDT6dUf2g+sXJFEavm4k1eVc6nxDohH12TQJ6xAVY7YXZgxoq+R1sbWp1HEi1oyP
u40xoEZn1sfBp40C9AVJ8VX1VviYBKL7tnQwHs1eDcfcdftD2nstwJLKOleoKDBSpcEKOmF/6ATv
lzalMHUyxCVkVyXoAQ4FSMUl8w77KSP9kIwmbR7vrV4vtqZuRAeMkxBZMjCX6D0C3zO7eCfsujiP
x6WtRkadL0v+L/KNlBAwCNlHrwJgYpfdtNNsGHr1gv4JElDJePSG8qRPIbagiqJg7qELqYX9U5Gr
uo5Ddo5nGKWhd9DZe7BQfGJ1fOYLQr5J10aEjWMG4Ptp9gbrkp61fppive7W2MvgQelVCTV6AXB5
RL/tpyRRXyMHz5ldxg4gyLY4L6RDdp2+YNjLKroESEV1srCPiKDRUcl60LyCbMRc2An8cAwI05ss
tIDwLcTOVKeFETO8vyKzdSIEDpwYND6IRgtrrmwbmM2xbL49x65kCZKeRPEhcbnOF3ZGuOeMA2E/
TWZ1MiPYvs7CESNDm/YI7mkgmmUBxk+BZwJkGl16C7Jc0iraPMOqLGmFmOGqAKqNNS+wXi9rPtFl
gCOlEKNAjfD0Xd+3fCTNxmPKyW1G2Q77dGN6kbwUC9+aXJp4x6QYyiVynZXnQHWnVgErFdieTx2p
8FfzvArQ3T+ogfuHGFTfxkQ5dkymDMortY2xE3pe70A6YuBR4DwnLhCttYydl2hpTs1yiuQXuM1Q
XyFXtTdAg/kpDTu4c0a9Vk4kHumJnzXoTnZOX5ew4xfABvWieSZHHUYMi4JQnXnqMaxvq6geD3kK
SrbPkmhbkqW1KPfuRKDRSWvb2JfpIDdOrJNrWni9n0ZYbxUU5WjH7XfSr8py6+icc2rd8zTLlkZF
0U1+C59nrUxDBecehnqiMsepQSboGlZ0Gn8a155rmP8eWD84sBqcIumA/ucD69X3omh4hJ6K+On3
U+uvX/zn1Gr9xQQP/gsyXOpnfvrfU6ur/8WREf2wgalgOc/+dmo1/uIfLSEXmNOQ5kt0v/8o/0nZ
oKhkhAwt1LMXpscfiHuN57DvF8Ubh1WTd1Y36GsK5isvi7csN5mWVvq0RzGVTlghy1isMYSbJwMc
gbfxjARdV55jcNoOrV3jy2wUST5LRtd2rtVA8ZDp2pK+1+LbixAys/vz6qyV97Xq24DoOBC2+ST0
tRV3o/BncqkpE7WGnFkx4Wq0MwNBmNmQW+bMICF8g64g9t4kmuH5G+WDAhR7JPcpOtG80umdzvN9
YGhm7Ftg7TbKowAhZCuvb8MUn9keyBpTUoELl7AnOpg0Skt8vCXt74F1F4x83o0wZ6NiH5PT8F0T
Ivw6zFp8MfI7j3Iia5bMOM86j5Al0pp2gB/6jkkCF0q8kDQDbZBXYMizs970ksu4xG3bD422E3hu
V4FOtKZfciLfuEOA4M8BYreS3JTVOOKN1xQLT5bnWKC9KgD2mknzntmeuRKak3IJto5jgR1pU3AI
36NjCzegej3fii1xJE81v2o1097CSMivOf2V2C5cdQlz1TJoCaTFkVK9WiUugcrpEDlbxpvEYio3
vygcfLObybGHyFdpRaRiIam2Hac9JwvwET1leyuahoxOV9FYA46QoMzLOzfdFaxuD+gjDILyTJeO
HwI+fM9BcGGh+l1Ppp6u6PDMF1L2zY1DaESyITFDHpEl6j8agtA2Vi4IXbzKvQzpFVsRQaD6lYXc
oiSfwzBPgkSCz2KqwnuVm+Nl3yQSgJy9QYzcriTTMt+J2nxnUoEcESmxBlZJcS311rpILeNTPFj2
OqUaIY+xm7YFRfst7rt6Y2sy3w96ThSoaFdpmiQ3oMr1y05rnHUwWsMhtMtdmoCPz2F/r6IOGEmA
1nbJ2SqDfeIFctvZOfmkw/BVBJ62LdFI0nxsM8HMmmYj8aT1AUx47s+ZZ3LikmQhm4a1tgt5XfK0
rZDqn1FKRYuRnuI+ah5pSNJkHBEtR5jxfDm5/JVAiFZhF2LHxNZyzPpIe0QOER6qLKpvZFZVF5OF
kMpxm3qdoJ7mXEToTWap6GT2Nc8Njy0qNXsydojwUY7iFEPXZQXpqrI7uWHwNN5MQ7ug4mKrDHc2
+JVQ3DPiHONtQ3aXiRRTzJaNI3+Iwsi9GWzipSqKTc/tbg0jlcOtxH0uLXqwaSQehMWzsGEOHJ/Z
SneuWzcKok+jNVNwdUxEzC3A1kXMY8cT16ff7rmT8ckzK6KlsmQBzqrAjJg+ilKTj6NnFsmBMBbG
3lk5J3yaRIdEuGPrVv1tHzOlukW92rH9gZpOTOi1ELI/p2mr5mI996TdLmRFaBGETXpw6RtjZGXr
4jD8nGPB5pRBwhffj1YicTLh8OmbEW05mEVCAfn4LohSxM+4b1yYwWZL0MPUutZnXN5D+9X5GQbB
PfI6ethdWx4p1kxJoHPAOQ7aVpxrgH/DmODLSO9azENpZxNuWSMyoGdP5AUvlhg3/92pizZup492
aoosWmT/eac+fe+fvr3co3/+yq89+tl7R3uGlir9i2fY2z+dZbE01/5pJePDW3Kg6LhZkoGw+G1T
psuMbob9miUW0ByKlz/YlLG4vuy04g50lsvQAWOLx5mw9OV+64NFrTX2haoIuw4a53/YO5PlyJG0
u76KXgBlcMAxmcm0AGIORnDOJHMDI5mZAByTYx6eXiequ6QuyST1v9DuN6tNWpGZZATC/RvuPRfk
pXSOiy0MNMprQcxDWjbNZtb1CcpYI8JaNOPWXJNuy86z2A9W19zRRw3WG0aJnIjBok3PzTzaMrJ0
MzuboZXLN3uU41ufA03ok4XPi0ZvE+HFG/E69IpQFZdYG0LHF/E0QJ9+r8Z4vF9ZVc7AMyuusXxt
+Zw1JHHvslLmB4/Wmdo+Byjj6aXfu2w961Cnas4J5WJ9BKQFBKZcuH526exPySGQYh02aN5hIQ2E
gIfFkuc/G5aj91nijGU4IeO/j2GfYhAiz8XcEIGyENo7Z7l3rJdWkhophlnvOwAOJqxc1NMnRGEL
+c1OsxyxBzhqU5bLbJx8fkDW9vEKwaluIJo/Wr6uHwOpkqdV5eN9U0wsv7yi3yCA8JMoJjRqj3HQ
O9xurCaC4US+CsshOJ7+kFcbyEbIaC92br1ivyXsXW+mfxjwYuFkw76MrcT29r6DwYlxOQoyc4Oo
v63MKL85++h4bi4/PL3GUXaihnakkyYlHom6r6pyoMaFUczfO11IVNwcbKT42QwngBxlMemReTPK
AH07ybZBSCoHNZr2NTH2A1sKXL/AHlR8H4vF2I0xwOeJKgRpIC/mAIbnDvPCmG6SxoTyczC7ScTA
xtIi3jSyG28PDpxSErGddWfMCooOKcaAUE99PwzavBLQoHq7xd3YjdMKFWuypk68JXFqWev7nBVL
1f7sp6YviXfFtVDEj/954P1bB55gA/1/O/AuWVX96ur+72feP77rn2eeT4yfT92PBeBPNOC/JPwF
3h839qXp+n/6Cv+2TQv+IP+OSa9EX40M0mP/9Jfp0CYXMKBTQSHJquC2aPuPHIH/+xnIisk3mSiz
o7PpTv6EFPzLGWhjui97WZnnyjTqtKG9lq6xgT8ek7ckZr3NpQ2IdbFH3e6IEBVENune/jXPBaTx
kpkwnq2lu4CkZV1Fqw4NZ14LKYmNRqm04Vn9THwreS1nGNlZ4jrfR3DnF0KK+od1IoFnl9XKIdAO
ltEFR7KU0ejOgd4bKs0Pba+qs6dgBwOLeyzYiHwaE4k1Z5xdM5lSrtXfjYpIo1c7jwfvrlubFUp+
4U4DFJbSHn6qP42QVjfjM6MQIolity6s1Na8WzZ2a9qg4uzhHVzThG9rIPvuktsZ1OemLT29y3lv
nzkTSzeyLZBiW13E2atIF7zMeMnWqM0UVgWyGiGSt3Xz7MrBOnZen+6tWf0s0LhtMy+7Zfc1mQpH
LDJ7ZWUvC0DhB1fhBjzwJfaFYX1cElUGFpkqp+fzDsJk2wvjY87lHPomI1sI9B6iC+KUtg17HfoC
Px03iP4bZ7si2XwSZuFcxgBvl+gHTxyHIGhQ0K5B/I120HvWnhO/tP1i+Ucgh7axUZ12CoDXEpWD
18bqbYTYuzVsiyx1CB68BnrkFJurkxvUxbnXHqbSoWSHwJqDnorkrencD33iR0aiU0Yt7vrUVInM
zH2c4HTKBdlNfYvy2uonpm9EIG8QYo9pJONG7fwljg+yLq03vdow7NfOWF+Cwitk2CeTlx2kYfrF
t4yLoHpNfK5zczugV5mN7UQuVNftrUEtZncEzF2VYcm0PRMfSQdWmHeuoNp3CpzyHVdyo+V1BVPE
/C5mVwp27YgP5Iki2iXXV4J8ymu67Ow2nZJcXFHqMjdFv9P5YbHeuuDOsYjuWmPq6NnXYWV4LznX
PEbvYzK0FxoLFa7TGnpZfZXNiufeyfew3Znp5dWuQuX1ahjp4wyeJmz5Z3bJOrPDHpd3YU5kVntZ
vIvH5RlnSndsyLrYkn2j7prSMI/akfmujxvrFBhoJ3KkYduOaycs5ZydJLLs3eTXpBIVy3o0md/z
BhXWa7BY7Kx9MsFE4oUq7Y1I9mrc1ZXX9yfiRdURhdNnizLn1GYyOTe4fDbrWppb0on2WNGijjXL
Tq6a18cgcKw0qihpjMBgSabSKEnTX87avHkzDsYAJw9oWhNiumwJaTKlz9h1WBJGrDNJtMQ97mH+
P/eZwdaCCUiIZSeOZKvEAz+9OitnofqKue2PmKWHXzC4l42f2rw4fNgOjR4BRCI2ITua+MymgUzl
PDd28ZT72d0qYjRegxkxM3zJ3H5fmx0dXDI9dQFQ75UccN9cYBTw6iduGvmjfO2aZu8v80URnEYG
xzDvWl302zFeuzCJ5TcX9Fg4VWW3EWXxq5BA9K1qcmFmpsNzZlQXvxEiCnomDcSrcAhm/kVqgHaq
nHFl+YEI0UzIR5MhyLac2wqj4TjxbOlOVLwf7h4NURcZaTAc/Lb4WkEuhAjmgpPLcXlihIsSLLbV
NQ16BTDbTjd8KsRjkjaPo2Kr5PNLrXV1nUmJ/yhup1k+xB6Vi2LxoLUlnzKrcU+17tOINwx50KwD
QGTpm2l0tFXW/JteXxwSjy1Ol7H1IxxkoaKJgxNMGHvbcaw/9vZEE7i6wTFX3lPsto9YSs0dx4RP
ZLcxeVGXu/13zpVhY41ePIba7tVVWQMB6n3e703eqJ1ZNwPuMCd9suc5uLSziVPY6NnDlu+EW1gR
9jaQaiUjBbAUs9JeyGD6iaRvThcgUdCP1Y6Ru82PV8uPVGa0pCm3Q8MKJBfkaav+pQAyuLPKNX6e
8umiWY5Gs+jVKxbxV4eYmLAwxo9uDd7chKS2wXF5jgdNWmVBVpw17bqpPdau2jOQI7uZuM2rJZJm
P/ntV0XS9JYA+e5g9taLjr2cBzjHFVSmxXh2msm8psJ+GgJ9V3TpNze3yOcgtses5RJy0jIgCX7I
YMLGKJ0ov52l2vAf/M7ed5man2beOhhqY0L+mbv6P/I4EW+F47uMoj0+aoZkJeiNF7hjW4ATDCes
fueMjXVuCQQMm1FnWFCDOo3ypfD3YN7WY1r3h16r05jF+R6OfBYlgaGx/Rk7LjMm/3EAjQsYGMW6
HOSXNHi/iHsw/OvCkvsxLW9RB17bXMhSM6JlGustOZTpp55dGU3WcDdnDXfCVLwKOR4q0vCCceVi
VQEczrZ/HvEUADMqv0Ymhgwk3hSzt+3I74MJt84j6XjZeVwIdYHJtZNM16wocZz1OhM8QUpN3OjN
gKLx7GROslsMewm7IbHf43rQT2iY8opBHzb7rZ9zMo2lXT0kxgjwrG6p8HvuNU0q62GpaVCEEHpX
DXq4s0gNwTFtIQQcIIfEtvGaGtPteiaKqGbnYfjOdQKT/Y1NbXVvJnqcN3IpWNmGy6qGp0oZ/jHo
8vVEw/cqZ1N/MjUxkkNcsvbaOd5kd6HN7hqBgKzJdeGetbZjH3yVxvggUg8EnZz6p86pHqbKMBBj
Go/lkg73kLC/d2R274bZrU8EWH73O1m80IqdmGb0W0wAIynwRfOD41UeJmB0H2oV7RamQHu0Z8Pa
qnpM9y5zoND3NePCXPLLduN7kNC8VqZvXBKc/98gyE5M3jr/NxMrEpho6kIW4cVH7XvLszcZmLIH
/93OHR2RPut9o1HJNkbsmhEEVfVC9IqJNxkjQuARf27bcHVnODDTjjdMhQQHEvuAl5TPNT9ewpZl
W6qfus0/F9PwnoKgGr/bHT01rtYrzFkHriBXtqe0AEeXtTJFYNrKUJttcYYlVxOFMUhqhCq5CKs4
sMjMIyKciA0YgvoJo3FDIJOfDo+kdPqH1XOb7wYSpLpf5pcR6OxOBFmQRQGLtDsyan82uf/F6VwA
Q3YD2vV4eM2UOLuVHex1AFDTAZiwhS/KBYFQddNbJIikjoWU2aiVhWvZxtluOc2dEt0aFn233DHZ
DA5TLWby95qvIilFNMxFJh60HsUzB2QHfGGwCz90+ykt9rJK8CjT2HN5dUb13mADPCfu4uxQgWXf
bshMZBN+4d+ogYv9XKa2+ESc7H7KrCKFcu2TIIzZBBtYULZoyHPm0ByWK241CuDx5A2rQQwIyEDb
uo9pVJhPTEyZ4xNJR5uSygNiazYmaVTGAo3/ucVvvMvLMXkODApRcaHQikpCgtpgPcLw+4klzN2z
qP5EkNyEJf6z7cBKHrN3bTFodYKQi3LPO3dylOxDkjX1pqhrRRbQ8GPsJajRVQ9hRbI1KxBIom3c
cAfmNWnUFWEeMbsJuBHFwca4G6atArNoTtu4ta8qVTa2e7fdF9r1z1laguXo8W/lXgC2Id0VY9M+
teko96b4HIqUogl/8VaV8Ssq7jIsGmsTG9IGF6z1pnNalvcqPrXuUm29pjisFc9eCQM3xKgmotqo
NED1cYNfv+FIYZKMumoMuwYw25qnP6agv3Mp8nemz8tM8tUrdLp6S04B492sPE8MYzdK+EApZspD
WBHsLBJPcy8W9bGu5VOAWXtPSuFXUQ2vuNSJQHbXx76kV7F6h3wNuCJERfYbLZc0tLXTXox2Hgls
MaxvmNi6sGfJ8Tr3HYJkS3HdLQZaCYFoxEYao1IMiqGlkCDgNniFrgxhAO5BlNVx9jNvBQscbwUi
y5PO/DlcTEm09OzHr54o7uC6ymsrQU0PTfWbApg1c9pthVrrKDVyi7d0BB3Spbu1GMrXVqpsU8gh
2YETD7ZSUvBYje+g/FDFBd2AFS7A0HdoBpur68efZtcmmyCfARBO+fzYLEzpg84VEeAmKh8BJZKl
07Wal+FqmTWbj2aK1q69aZDN5Qqi9GQI3wR8WtuRN44YWgNvusNF+bOm5yDH9N3y149Eu3tPdMMd
re7Ci5HjVF+PsLLGLZSHfZH+NvxmCIXbmXeiU/qAtvOhyWyiYlOOyLTxI8zA5k5rWlzgFPaeVHD0
MyzYbKXOrBC5RJUJU9p/JcHEDu1s/Zi94Sseks+6znl+avtx6C9eHb+iP2FgP1fJD8MgQm0gm4eQ
mDVihnW3Bv4b0zKWegGbEi7IkGBk4rGJ3gmNyhR3UupHNVGhGZ0yo35YCS7NCbADpltPlGjGA6md
o88MaV65FlTMr8tt0GDl1eluQTV7ZOft/lja9JedQ4i042kJU5ttYzhJ2NpM9Mv3olZlvc0yUV65
tiQEitqGpNXVUJhJQK8ep97qD6MxNzfodb5XmZG0kbaIj0MKhCTWmgTYC8wENDq6eZ0Gv8A4kI5H
KusckHxa7WVQscFf1uQMrszdteztl3ZlZlYH92xA1EOVGeK3k3XDeU0z90TYcHuwmFyeBuJtd84k
2xdZQVj1W+uDPl5d8krS5CfmPdjRkcyfOrmzUcBHA0SoCxYMUmjXed7bNVh5NdIxjWSZ73pcQps2
Q4hgVzAUKltuEjgcIMfxv2Vdn2yYbxjYxUwixwdwPVrZW4vx3b0LdufgFcsnmc9BWFoeEJyCV4zC
9lINRXVo1XJ02hEMyDRewVlQWnQpYJc8+AGoNNs0vgdHpUyB3GinohRq183EfmzbBSCN+ewk7kzJ
R+e/kxa5fP1swaLFE5CSVX2kdjx6N7VSUZTjjuPKQfVYLLz1TrUtgMgrqJk0VP7ToAy5px1m6mLP
6n3MEdMSOmfmF65rbqKJjuG6dMG5YiUZ6lwRKRh7TjjkZWRgIWH0bTVwxLubGqZA45hLhIGtVmHe
d+a5z5v+1NX272YdLgsbw/DWX1hrdhWc7tuZ7LwH1fI21jnRbkGOUrIoJgRfhghR4fSbHD7SeZLq
IbOAheR1eUlc71vtB92eGruJZjRgt9XfrhLmPpmYeRQ9ijHtpMsty5a/ChAKIJH+11pryBz9ZcEP
E7ZLjGPEhrHT0GtZdhUhQa7CqU/59UjKcu0ugtXDqeyY8SGtC/hKuXYoXJbTxCc1Gm75tmyWOCMd
0ZLEPX6OnvrMPOfoy+ZhhmR0zBiJb2gjzxzR33Q8Vjs5zFvaLZ5kXDNRP3bAdtGTXpmgW3t/nhil
rFy8srehIImnRRlHXw3bdXTzqGngl9PsrNX3RhqMTqZp8ncWng3OzidrSRZ+o7Hf5u5E9+VPMEFp
CXvDDNcVGRdTgY2Is+mUEhkbOrL6rPo6eFSJwRvpO/tmatINBI/1FYfyg7cG7B+0sBjom7u+c7xQ
tq1yI4plg4REbwlpctRLGae/fNFcu9U65777gcQCl8lHL8r90Pu/23HRtLosHSvBprsrg02jqkgo
rTZrM/7WfZtHhZH/SBsj3TY3K82NaZ5b6OeK1Wdesqog2VQV84BUrJQusNFVrR7alAM66obWncHm
SO+e5DDrZFDXazA1BfyskcZ8bJaWL+ImByBFkLCpm22Faq/dpL0XTo171kSaQ/OPXDWzOZnzYtgx
ycHRXgwO6xXhseIVSzMQE7C2ewl5OwhRBLTHrGgwFHGq9SFevNZhwJ42OA5mqvL+xQCp3O1KH3rK
rjXyqY1sLGv12aVPWDg+rAFivwxEQwwlr5ETa+YO5A2adwPS7M8un728B7AfdEwtwv8vM/v9r/r6
Uf7q/utNp/RFccE5l/b/7e9/7P7x5+RXfcuN+tsfyEdgcfg4/GqXp1/dUPCt/EX//Mp/93/+l1//
3jTe89kE/p/XjxdsLR/V/zKL//N7/to/mrA/LTJ2A3gQJrQ/1oH/dLagyPkDHqgJde+GT2a5+D/X
kbBE4VcjEXIRvEn3Js7/axYv/7DBdsCTtkwIELhi/iOzeHlz1vyr8YPNJhtJ9koIkVAw0bz9fR2p
OR+tOF5IqqPOEHxkSq4hjMBOhDA7XxCC5nbFgZcQ0HZDbl0SC15zwVv6s4uZAoWQvhGkwB9DFpeu
DWdd3Xnu10pc9BZ/hC9pCPRyV1PdFN+zVTZ3dbeaP5WdzORWD/k8hJg5vGVDjzra+8xw61fmhB7z
7CYYxxMNSTtdWo3GJMV1CC+e+5gZsEt2O+7ESAwx2s/FuDMHMrFDGG8E2KtqtTZ8Rn+MgwVSipvz
KMfZXKJFEQmANZwP4QIpbRf4rLS28VRxtEs3zS4FvtXjUAzewWiH9jjWpeIjlFXz49gYe0sNKKGt
4PtExu8+NYqewj2pbz8VHfr32enQSA820wPgX2kgcNvd2mQhuGIB9m4GVNSU+bivkf3BlqZ15Abo
otWIORNC3nleZXMdBLdS5pxII+geOj0p9zwBOP3iFSFyFGp+3L6srl6PoLo6Q569Nplz5Mgi1BJF
h963vk6LrTVb04XsviKTxa1mEAI5LUOecoRRL9O0tw8KtCgOcEZpehy880qJSMcVIQkW1rwlo35Q
VApB0sJGOoqSgdd4BolDQgteOoHN/k9zqudptLMOMcq2JZ66Du4f7Ykx/wwqT6vfAZ3q74Vs8pvy
rOqcEtoWfd/O7bObixj/qvemJ4hO5J4G492U5PnJZWTCC9XmcUpdPqhjRu1mb9sifwQU227NjIFn
nObT/U3IF97Y2TyWFK+bRSPGAiAoTr7K622SmCySsyzf3wxJItPzU+8OkpBio7A22U1pj3i/T06+
33sykjavdmQpP4bqZHLrFfbiHMvZbHdrsHYftaWLL6tvhL0L8s6l1my4PXo/9mmxetUyJ0Zoc+ps
xhzSToqTKmnvD7IafqRKjn201tJ5MHgFHYZfOvmRtNI8J0qWO5ZNxp5NPssK/rlL4doaHbKYH6u6
F7dexVf3UsQex7x/29FjkDjf5oRc9VZHtZ+71XGcTOeakUtBl9QX8g6j9Hqq4pW7WpkwZof0g5+R
HYjJ4GsokqubdsSlDNK9A50DqXDO4x9pmwY7aITjnrJTbvMG2dkgPP2KgfvqVJ7zeHuy2T135sYz
bRYbjbisiqubaM8+8ukXd35GZc4roM3ftVjM+9rJk7dEZ6CvGgktbQQX3yE9CpfMTfZKjfkedE4c
MnojV4Z0lL122+A5kYaDxcS37shQ/7Za5n1lK9ZGDITu8nV07hg/GgdiMSaMJOSuhgpTAONB23ov
nYVx+ABXMQmnwrSf0H4MWwEz7bfh+bTvPa/GLl9VfyTt5gv5ZMBeLSbmxBgWFHn56MpnbU9zyuRp
rL+kvyQvDBcSMyTnxPmkWyZqlnUQf4c2jtD1gLtBCA1ZwBdETDBIy2dWOj4BDVt4ffPOrhL/MDsu
zg6Cxf1wIJRr1zuJ4EEf+uwsgnR4QWlO5cLr89LNzSOPNUMma7kLCM2MnDwODgZplTgD7cY7+a0B
KS2Qhf9zdqv0ISj8jOS5uvqJ/DjYFCbEw1BjfXW3Sy1N+mxBkrl6QmrsozphvJjzdD8Lg+yuUEyL
xWTSjlExU6uZCrDr7LDB8byGyBTQJWE9mPaPukjIRkoHFraTQPmBNN15h+wfYAXX61M9M+2SXjt9
p2mvCIZR9cUqdA5WxZu/jLlijmzZ/e+ERjDKnWbd1kXaYeS37DeLhcn9KrLgfiT6/GGpnHonCna2
FoX/mUwZ89kTBBRFBB7lza5GO7Lt6sb8wN7dbuQ81E/A7UnAWqaUFSuu81CKPvlNN2AeqrHy3m2r
X43NyqO1XTlyohSBhhsSezttKpT3R39ihOH5o3uxGiTrfCLtncTq9Zo0gT77k5Oe6qDVD42gIegb
c+SVDdLlV7YwdnaYoisI83G66cylwN8umI/EM7hJIUbruLbLMkQY33+huUVIiAYXDbtVX1g74B2x
m/YOfub0WHjGdljy4NKwqspC1jNpTDCtkV9SU2CSsBr1o+hGknu7Ql887bO+m0THsM5NgycZzLTJ
fj8f6znOZEhEO5GuhDHft6POv5dEpn1P/Kp9oF2Mv+k8zs7DDM4vnfz1VSAf2qZmrfYL5eM2xhdI
AnQFClHy29bR3Ftmf6yKdWQ34w2vGOPMJcxkh2Imo510HUnKspmaD03n0QZ5flyfqslg/lbm03J2
1FLmJCqgAfZrafM69tObnOn7nJHFFIsYtrTsVtaTyIT7ZfH3G1EdV9kDTK2JatoMvi+rwzZErlz0
fmVCbeiSLtu5We7eeZnWL7E3sk41oK7k7NP8TG78ab4bmrrddZrU+v+0ff+bxbFj/j+kKl2X8Z/W
2d9E9OLP7/tLrALr2pQ3/Qohj84//N1/EbLFH65EcMCk5H9Uxjc14F9qefMPdLVI9QILQ6nrOf5/
pBJGAfP3ShjwDN45QdqGizIPVBa/278K89BLNE6uu/xYqnq9eAkZ8AR80ziiocck3KfmoW8c3CzA
mZnSCIKwZThiRwP9WS+vK7JjprVJR1HHzAH7ZyAWKBZ5jKWYNTf+vcWArKPzdrXCTmXDeo4zb0EJ
3mlsLRCfL4HHOXVz+MXhkso5v47o9H55ygeL0mTZumtThOqhQgD2BAfYi1pF2rM/TdAnbpn12k6x
CoNSOtXOfPOVVsSW82M6ILemSn/YZABw9SOSrwb4Ewt0SqYhqWTgfCjQZg/tsyC7Cj0dI0jBABWk
388xwUq5mwKP0a85xkm2LYdkbpnDpIbznuJXrNFSM5NOz3WPh9wOJwa+00NjeUNKe4AY8LpidfPx
iy4ieZoS0wUolJeNDLOkJCyI6qU3kU2btnMU8vaViUgD721Gxl7t2e2DTzJyCiZ3uV2O1B1IeAXH
le2TJofB6IbDd2OsuqDGk89yXZL70VvqbY2CHgmFtzQ6pFDy36hve4ORwURtWzXefnDXTc+fbqgX
gqlVM149ZqpdlJuJfaACEwypibScYnL+2uIRdmexL9vSvEDrghsS7HQ7+gorkMswhpFZIxsuB2C+
PDDaMwmCQQBvLEH8OLrL/MqkJ38zU2SOXlGlkQ1nGeN57vwyqlk9QRcgAzKYm02FQ2GXViI79n5g
vysMBjRlKbE6Xlsds6DqTzImb0eI4iklDepxnDHjA1ZMvIjgLKwVk8t0rMK3vrx4TALa0AiC7tO5
Zd2XeeptZtZIxzzBbmdOfXkG0NZtOR1RCaxZwbjYrcLGEOk+4ZL6cpP8Zs2NW/Uwwm7+SEZmU0zI
FvMaLP6t/lXCOFWpy3ctlM2PbYeQY2qa9ZttFS/K0Na76yY6iSyZf2Uo4r+5aBk3ktSZHfMueTOQ
jqg45vLY2tOvmCrsY2W9vg3QkS/hmCb9BzvwrVrpqEQ6yTDX03mUeMkKAtN29rgSgOWSuHNoIZ8c
oT27l7j2xPtsDf5VeNXETHPqj4HCzE/sSsAIvO5eOnDu9/bkYOS1S/s8QSy/Usgh/Eq080hQlbiS
86jemipV77yjxX6eB/s81GtxGKpKX/NVFl866d04itvEO2WtvT40Tj8y9cenAg5ZjGGsfY+RWw/Z
xDDQlRj2nF38pbUfg9V0abf5SByKuY3Rt/hZdvOH2PcDW7u7sbWz7zB7iHy3l8m86HzMLn2aNy8D
AVrPWebqk50ToGjMWfDOyl99a0e3P/dOHRhb1BzqZK7eau1EmZYPADLjoybact+vZgIEKvB3bTM6
v52RoD5wBMv3WWGDZFt/rHJdHnGyXuBcVxuSMs1w+lPjVSVHi1Joceim48BmciuHn0M1waTJq+Jg
glYLK4d1ghAdvreswqOSmvNmnd3mU8fOcDabKdsVkkA0t5LTo6rZy6S5vxzqdrAfYUAubwPZmV/g
6sdHXpD4fgY79B2ZiohGOZUbPif9pi5ndZiIGthrqVxWgkOdv+oMmg9vO58WY2p2gZfrn7aBLIem
l757jk17O7vzrdFs+wdPgONjfb+gyrWIDPHZNf1erRSdkQmcn0eZST8buRc95+OFgNkHzTL9atVW
8mb5fP5XJ2h2s73AuzHxf16oQcxL0OfBFfuB9bjM48BF0S3EBdSCUMlivi+aQWO55YMKizTBIYUK
ghpxolzLYD6ddM3MHUMvMaCDXV2Ghl2mZ3PUIAk4Gy6EG6uR4tldUIBFZm/E1MLu8pWqaWaZYvht
xkRWqUO3dM0ncjqUZyo/cZdAtmxq64dip3QsOgeUoMyyF9Gq7inxeu9qsbAOjQEGGT1T3rx21RCg
h/DWy8jk9ENT+3OjiempyGpW3nx6vLtqmrC6s5ZeIohUZG1WznQyknLcx50Yrxht7ZNVWDe4c9N8
m8iQfJgdBuSLhCtkM3p45GbT724w1J9+X3m/F8hSqIF6NOGQy3+ynlNbYOQsm0nUnEj1Oy9z52w8
gefJwNqbR4HRMcoWOVYSs8PRpwkmLMDoE2IQuSuxMUUqm2/xUPXb2gPE7TtlhhXZVfnvSgK76oKx
+e4nletuccyUn3aS+PuqmePLIGL/PPoV4Xbz2h7TwKc7yklIXCzuN9bNfXHtpRncK7/sLrlY+u3g
d6gnaoN8xh6okZI5go7CY9UyVsN3YDVgqjTiB/RtBkLSzp6GR510/t1qBMsv02budEsl5bqmSE8Y
tPTGS5o67jsZYhw9mFoo5ztDVbdDWxNEiEVr25t+fY/Yz75miAw5lkg5zn2mPaGKHX/v9WyQeSam
jPzCwCD0Ac5ARBqi/4GLWO/MzP6QQ1dfjKRynn3UGiFoFPtu6gPJMbhY5AChbk3i6nJ7A8E822K/
YokdlyrbBKqxLgRhqmNiEanFMKV+qBPLfvX8ftzif0Ln0NQOFmzFlj2ADgZ4zoINnnUbo7Y1uQ9m
9+g5ifyi8S0YivV63QzTGDwLB9Vs1XTWzkxb8UKEcypZpmj5kMcNXitrnIPHIqm8PYzAOppM+87H
sMDbXkoTqS8aAunOp6C3/C1wseYXcaFWT1QiWom4b7wD6iwddVgToipeuge9FvohX3RzIPzMOsw2
7QxhP0Y0Yctb97Fove/UAtbLjC+Q+ETH9n77pTG8l6CBdnGu35ym8LaGCh4x8XZYImqzp+6Y/O5g
ceQloeoV6ZK6NY5wZjrSNNAUgAEAF/eV6bYklT6Lp5M1zCBpuN4Wdqw8mpJ5v8qdh5jadCcyLuvB
zaVCetl6amM3K/UHct3haidDw1ao/VaZbXk/omrWEZMfuee+q3YjAXissNgbGJnwDswd/XtPeDO3
gpe9U6C5yCEUio9mAUGkVYzMMg+skIZb5EenSETEkw0Fvta0aK3EOxB6Zk35Onbg6dlFPLltm4bT
ak9H11yA1+cNCr4CKiUPR+Cx919T1vO5tc9NjhXU4RTT5CoxPaWrnJ5Hs0hezbwuXqVFDShR1Eqg
AU1zr/M+OK+5S7WSOPHR/O/snUlz28i2rf/KiTdHBfpm8CYESZEURUmULEs1QciWjb7LRP/r75d0
+T1bVde+J+70DMoRrrAEEk0i995rfctrEFrHpM4gBq55g6GniPYkvjHKhJ2fHbIODTJ6MyPt2WIG
9Y7BSCy/WIRnywCvA+hUtLRW6x+jAbc7gAhxcDDh3ZONYt2gIJhPQYtKIchTbOtxOx2Salw2MRv/
5wUJSGa7j+BFxnVvpidAsgbf0j6UuWf8mdLoZwgI7qKN0PuuvNJ9Bnlg7mdoGquBvsS6xZu4aazl
VSQzcz3t3m+YdgfJ4BI9ZSToPJAv1V01XumWRrotybATJcJ1WhjlpsjiD1wWa9vPKGwZ4/Rrq2Bz
oxXp7WCn1o2kDWtIVHvT0PUrWqkFyVI+g/Ky4MSUI0KZktkZBoJmBR6uOiDrxMXX+1sIK/MBVc5t
MtvmkyXIJwj9qcZa6VZiawDWpk894YHNe2u91DMDKruEcE1g45Jm1susmRNTeVS7JfHT+Cq9W4xG
yptYAdfj9nvFk7nBEhU9Ejzj7hqCow+oO/QbrLgpGI7RDhdf8JqTSbpPGw/OvuyWEIyqE852j4On
7uJTRWgKvddsvgVNVawzv9ikC9ZRt21Ex6QcGfIPI51/gGMp8NaPNmpszSaqZGYjFlZv6sOfC8Mk
YraW9n66z0pJWadNHtqdBecPsRa5+2DrVfu5YS9V8crGoPrrg1Pf/u3gLjQkBeJmTBO8OzhWB+HO
S5Pu6RaJz0smKlqeRULSWZCff30oNep59z0tw6emUdWv/zdnWopVwJ2IPdsbjdlWG56RGaTNHNdf
fn2cvyW0ckJButk4wEzdN9z3nK68nmek2hhf+wZRBcRoe+/2ELuKKu3u6OzB5R2CBNnobJevjRdT
UY9LnNxqzGoorhGeVZtff6S/X2JlRbGx5iHcQdH/rvbvdXytUIZiUJW4nPUS4paVqeAiuwgAs+px
Ij5P/cB1NkT0LQ/zPxSG33k7ARf/crh6+vJJvMr85+nqtx/6q3kUOH9YBqjxHzPUvk9XdQavDjNX
18e4dGEDfvd6WgxXQTL7rkf76GLo/N5SsvV/p4WEiP7nJwiHqMOsErMpUw86nfa7YWph9Zo+R8lw
tMqFDMKbJYdHRhfSsttsro4kHdkzZRWg+4TdCPIvEuDz8dHxhYvBvIseitKPFnA2lnkjjMy9ZR/h
Hid4m1hTgOaGpiwYx5mWQEm9pP2zLcuSaC6vzdaDGfTbABTUyQQrzltDxCgah4WYREjqITJy69TF
pRNCL223+uCXd3muV3fdOPbngFB7hEdAbJ+wzYwHlRjSrybiGp6p1ki70hMNSK1fB+ci8cuzMDsq
+HzZS6K2ULl58Z3bOstZNwpxVvE1W/ZI7u0SddNGG63ukDdMFScytMLBxR1tJzbLdEpX4bFHhf7q
eWVLIHwdUVgs7nTXMgW6g6OffGzLvMdeXWfN2ooHcxsknvHgOW1ydiY32wy6jalV06vpKOKRKVEr
P/AywbXPABOtu81EMtStZnmsuj4PdWP6ROAl+kVryGkia0N6bNMqyxGGOvJPUtYYIbVcww9FnpUn
fxySrdYly4HwSMQtCTPjdTH4nqKnInXNIi29MwOZ7bQivkVFlW2xjeW4oxw0KfDUdjrRjscpqfpj
pRmkzRql6686gpwe6Kz32xy6b9ixI771kX/uZtbdG6/VxyMN9XnH2mm90uyrD4iZuwdCdQsgUmy1
NpXZoJgXCZ6qkpb2DeRVfdsanrYm9aW61zrdeuhmu3vB6Vd8nXnHPppDn65dBui3pXS0k5V6BOHo
3TPnqplD1r2Alr1fPlsiHbZsj6p1xa6MNlkO8lt3NAxaYnprRylv2aNDP546PMXWkLarjBuHgo0O
02fMPb0I2TthptAWiwCvCT3sxmY6dV9JABYrN2g7MiTKZVXqNRIyiPPIXu3XwRz860v8CSbF5mQL
Iw57wE6Mchfyu2Q8bSdDC6bNwPD02CwweYu48XeMYIovWRVnd3rDfivN4+U2p3RoiJSPtM9oIIGG
RbE0glU7uhguePP111XqeqxfSXIguhOSECGeIBcK5xn5of5RTNl0dINc3yS27G9Sr4EAUDftcC+0
eHlpC4bd7Lia6bohDfQxoM679WlnMnaPr4bBq+5SEpbO9BTMTe5YHdXCsKATMozKU5wqOLsJIWdr
V3ZevpJo8cdV6rsMebIsor1iiL0zM9xZ4fRha8gECZUEtUL5xDLSMBejQ1Xh7d0MfelsUq3Rb8AY
sWGkWdWEjOv8DXvL9raMy/hWJLa5dlvX+rNIC3a/PNvTRxklxJJOfj8/uG5uxSGB7tpmyYxkx3yy
PPTLQD+x1LwxCgetdYZtRbeP3C9iNJC/V3l50ihPnjyjohaGCBI1od22EStJSgG3lPVbATxRzTjL
6cZavJIpUe6koKVwRD/FgyQrOwPkGSE5iSciDoysDiFtt+YW3AaWY8zO0z3Gb+OjkFHVh2jRRNNu
C7cmGvbGQGmODXllxSU7hy2TrbgMwnicXT+m5UH++0OESG52P8Re2XTnzkr6AfcWqSbVYWlMLH9h
52OYatb2YObjg8im2P9sx+gNKsyZhT46H0oYwa238RvUzFut77vsbUYmY+Q0fg0heHGhHPrPPuB3
+wBuGbCS/73I6vRl/Nfhi5Bf5p/GSN9+7K+dgGf9QWCq6wWKePTX+/6vnYDn/MFkB6qqqfNa/nGY
ZBtoqdjz+YSzkhEOJuL/D5f8P9RMCfJDYDKe0v896gPm6593Bsi8KKMd4l7hRHmEv7zjkpqtqPAF
O2IXDBqNmEpYLIJQ9vNrAjqda/QeZBvHjmRyo6dJvx/SqrtPGm0oYdcY9LkERMRyRUVO2yDqSYzv
mcCYzRTDX4js9J6uko5wtSIoLWAIvUzaeIpzg3ITr070OJmV8+xWw2thzGHMr3oc2sgBtVIv91IE
jzWYl7CoaOauarcA7IYkSwIkyMD1gqioUJr7KHtQvK+6ptOfA2hphChqqXmuqjE/SIFUpi59erqq
ABtdRti4rKZTCZ9vbUBhOkeLqeGK1YKv0hQYDZraonIcSnpr8QA5Ad5ZzohqwG60jARCL7bMEDFy
oi7BOIDaPnH9U4Dwkp8ejYFFkpYCOCPDDGrokv1+QUUcYqzmB6UzShPLktLkumVQBh+HbGnjsCp8
/dmDEnzjNkMQOmZAs1/H6t2NErmX1nN0g4naCrPVvJVpF5BKWVs9C3YgMGKkKZKKUQJpFZnfK/p+
rL30vUXrrCPTceX2lnEUvgSANzpG8TTnBVLvIe6NZ1H6VBT5RJ+PGjyZbv2m0L4uyRiEk9VGhzyZ
kjetkATesbpdXT6fVJ+KO1tg5uPPvYkIuVpVaHNCz2WqsdVFX13BDB7w6zQLtnZOsvTpRRIYq8Zv
XWoeY9+Axr/qOyiDR/DzSUIYpJEvO94/wtomDtmbV9ai2JIZCA1MxnV+WOx6Pwi7Iw8yG/ptl8bm
c8NA0N0azexjtQH9t+u7knsBv9ch66Vcc3ScTlI66cb2sLCjISqeBKGsD0QGz89tk8ijj9HpMSNl
ZosBQLhrlmQLRmYfX0etnXzMZqy2FF3OtdZwsX0atTjCOicNBxxtYbawE3EWU1ZXTDMYAzktQitM
067ybi4vSzXOV74tg6uiMK2vo4uJlMlMWdZwBEk8W8dmlubbINO75JQXNb8r6IsGMCMmIxP1Fz0U
sgpF7WWbLs7lOSqD+SZdxjy0FApr6fTopnRJSSYrefSvjC4wtqJIrKeiB6RV+gQHrHJkGAVdpbT0
r3JDlw9dbT87XYEVBCIXdJA5C+ehVWolfFJELxLOWMbR0oWSanmbKriX7aGqpJ1Af+bC/qIBIfAY
AASTCg0mFSRsnGeGOgoc1scAYNGFxJtSYcVwoXUbE8TjgeY31LGcdng4KhQZmj195ZQzfT6yhHlQ
FbTMVviyyiSAK+R9n28VcHxj1h2uIV1Bz3qFP2sbS970bOtvKS/ya7Yszh3aJfyFyUDPXr9w1OIL
U81XeLWCGIN+PU669zws4NciBWKbRZYhPiCKd+bSLwrXVl3IbdmF4jZfiG46P/MK3Zb5mZYp5lus
8G8tIutsMw5GsumTAWe8llfLB8YJOtsW8HGD1QjywpqadFlnvjJbD2wmo5kaP33c6Ex9wUA1ANk6
jAZEMmKIq2jcjSwUxqovRn09KJjdGMGNScgI/Rjw/S0SD6Ck7Juy9uTaXWJx6OlDM9F1VVbC6Od4
6VWAw0pve5QCiVcTMFI1IhQFmfIu83zKnoKhtSnK7HrosnwOB5GCCM1MrJKW28hQBMN0lehxFY5z
+UqER7sR6Wzu66j1TvXca4808Vj8Ycct22CcSJn3qqJraJYtAlwNakkPOdm6HlnMTZc94Vq6ffRy
WVnavIu+BlOZH4qaJ5SAaANvpHqKGpdFawJe/SRGsKeuprOsDsq4g+KIN4yo3epqilme2RuaNo/D
aJ4NRx2IVv20poXNJymGfLkZddKBERBpQXXitT2fMEvV87qGVL+RsK5vBGiyb2F7/9ku/X675CLi
/vV26YWdw7vNkvqh75sl4w/aHqaP4h8FDfRKmo7fN0sgKGk32pCpvknP6dB875sAwmJbTWwWgErV
PaH78V2Urv9vADHvW54EkNEepONKM4WMpgvW8gc6jDFgJtP1mNcPOSEpOKXYubXE2JyWYvw3Yw7h
ySIeDQx6ftSYiH9UY/CHY7Fp0kjdM6q9R2DICRIwqWcsck8zZ+CIfuF3uVPvG40cD1S8iRmAOQCb
0nf7QN6FJno9neOVKpR71BtSjiDNkKg4kctXdREjMmvyjUdMnObjD/fBPzSy329COTi7UJeECa4e
Zpt3X7bVdEDZEgHJIjAil0UpXdyKg3+cjQUSQLQET5Gp/+4rv9dVqaNytiysTepee99b7SSq6NH3
UHaU5EnkMNHfCFonNypQSTux/u9me6mkAW5SDkfAIpIh513LPNM1vFtsaneJFtXXnhKazOzeNqVv
kQofDe7Lr0+rqlZ+apzzANHvU1UE0NYAF8XPN9EsDQht0TTs+npqwZa7EalGy4I6dAXlgBi7uU+N
k19U9t6bc+OM5KJ6qprGA0fp5kuFklJ6Zwg5Zr8SgwN5EOWJPBpTMD2Dt/jNXeB4//B56X7x7Ntc
TR72d5+3YjwTZ6DO4cLigXjUSoAo1zIu6AvGtVKttLExHngjzwX0y84xHnkG57OKCN+ZOiqfQyp9
a88YyXmNLSncFfkh3EsyMklsW3zjNGGSTg6DbpJ7jvrIOJX410t4AyrOsDcl+jlNpJipZpM0Zbor
xkkTHomIPSPF60abpzM+x+kuSgMA5YsYaueTzxt+XrtimYaNn7dmdi0sh8gOVgl3nfoYDHckVGkf
waQE0bkVvHEBDmWtxRBOzlqMrRWkg/GFu3RiGGsgrZ4YEQeDfT9V83is9IQQQBQWFCWUmQRAqoVA
oFelUTIQT6Yh0rgL8lb4pJe3zUufmej5hG7tv+V7TcPQvPhEkd/pUjI2C1o8/yH6C9XpEM6rL/Tp
/C2OqhwiQuvpAZ01VFaPTkcMSbqkxG6RflyRQR1ML1gKER+6gDMlZxayZ28Lvin7buTXhSRQjF5L
9ISxmEyYHmnya9FzHi9ZVJGwjceeAPDz4rfB09guzqurkQeWxvRdWhRP1hbZHrlQwaTB4pRg9M/f
7tUki1EbJlY60vjKJ/lWZArwaTt8WXMeGnklR2LCQ1Ib8+QQeFFa7nMCXwCCuiYe2k3H9PZjMozB
k9+wnq6R2ZMaWzLycVdD5dqvtfTJOosbHn78HsdgFsFTQ2YEvd8q5c6gDIQYhPAMA93M5YclOt1R
4pCrMbiER4Q83c3LBG2vDOOa4nA7gCakAQkIZd/jU2pWI/iEM8zYgBYaVfbucv7tqXNw5/j2Jsk9
b02UAX3xtgr00+XfdFGEWZPQONaNJdlpfNf7xOuG9RgHwbZvJTcwXhl2SmR8Nzspsyi6RuOkN9h+
R9DvmO0D6CAMzCmSCUTu6dkjoz91rStxePpAw6cHhqE66uQIbfawLfBkKA6Ico2Aa9D3o9F5w7SK
AR4lBylhFl3Nep+N6zYmBOvcNJVTrJLaAY9aJdBHj+YSzOhnACQMswZPfMSikd6NjGLHj5LTn1wR
uzJcSXa8TGkZrgMZGVBUk/eMQnpwOM/ysVEM8ynF6R+Rl7ENkM60CXau8cI796GwOsQUhHBKdlEw
T9cdjqdHF8HVJa+Uy67NJ9vJXbL2EuNZ6mDVm2R2VyiKDMACQNfHpEXS09Hq+LOzc1xbiSUpSUDj
TNeDpw07mNNA/3sdWcJKr5eTL/r4rZUsm9Ra3qFKE/fU6FUA9Hax5yO9zpILPtEKwNgS48Nolu4t
SBMVYK31cbrm5g7QSIJWJ0BskFRHnhc9WZXsKtoR9ge8sho69Pa1MjygQYXu2Lt2BDbLP7S46YSu
wnHnHMJaYvCXFevydOY1x71sRoB3d64W8ZZeFDhfdsSQUwo+KZhKpjSvRIw5wzCdLyHbSkx7amyj
eZkxYBbwe8bXqaZ7mjkuCybJA0gk9exjJhYeLGpfax/pwPFTD5i+3wR6ghoqqta8RutH1yk3jNuh
LPM1SEKxQG4jXlgQxi+yMf4shaYt+yWxe39vlQI1Rmg0EvOJMAS2KtOyPuHmdYjYqKgJgFQfR62J
7xCsJPvYDx69JGmfik68zuWkVv/UeMJdCzAYMeGJPBHWeYeomkNQN+afvRYRX1EkSpoYjN4Dfsbc
W6fDuHeYhQ1ra2whVSWGB5uzFv42oMq8nXpz6rcLGoMy8Zt1PUl63EOJBcNmAOLRWLedYVVaUXWq
PM3+VBgW/77hjSU+OElgRp8Cf0zJL22bqN4uEMgKiAV5j1RC5tqR8U/PqSuxvi4UqM+z59e71K6Q
uxC4An2uS5lYQYQJZzOSLxjz2Ys0HQE91ojaJzcGLmsbBGKTwqhjsbCLWDBkkzOWmcw/adPMa6GE
VnCJGXiDnBbAZMVuQOG/cNNQCU5nGeu+8vSrW4nqnMZDUhsnCwUWrC3XZE3PAn7PYPJp3C4JjnLk
0mCrD1gHS6K0sCir7PAUdWNM30/lpk8WeUlu0aQlbYyc9R5d725OBtbBwYnh0jF49wFnY9DM/Joj
Z7xMytBConHXWBzedUbSbLyZ93gtOLAVLfbrQtXdh5cl0Et6cvlQEatbf9QJXu7GyicPsxnt49j3
dBgLZxlWotPkW2XlvDkMS3BHmEvrvOL1n+5k6rBOl5dMw7nF2qNs8x47htkiIPLbxzIuoYttkrGT
iDSV6ukJVvu2IHR2mPvprhvY+5ZYijbGQgrSgdYMHhR0iYDnbgwgWlaoi6B+GQHsJbemo+Jt07Lh
u46DipesqJ+9M1LsApVV43bA/lZFEqtWyOjrg+eF8WQTBp9LvGTI/ucHgnKdFzcxWFhnoWVHVFoT
vTqMh4CzeiN+HD0UL6ybhXu00Z1LYKwMIotaIyymT7SvnWiDq6QfAb/zmdnlpJoXPJnTyG3hF4I3
eRt0xqMliFUnXWciUlF4NjmM8ZSqM9qieIUJwFQw7BsfmGIpWKoeInVFifzgMvUqfbWQXEbNaKka
OnPRSYxwUGemm8KHCvxkaDOzcs4TW8sH10q1/gGsJS67MP2G+yYtKAD+raaxioUdt3O6nXNAGsaH
zGe3HF9NCh/uKZA4wl9mSxe6OCTKdN2N2BJGF/h4eeGQe8h6D/kFTl6S9EF857zhP+jFCmJeZEtz
w+Vvz7XPypIr2PmkBelB6wCgDxIUuq2g6DFi8NWMUHBb9MRmFAqgXimUug5T3Z5lFLbQfGOfJd3C
yb419JiAUwVjFxNY9loB2mOFaq8u1Ha2IXDw6LCQOcuOpFNgdwJE8SMq2Htw4b537VCveQJHIDvV
10q0XwEY3gaKFc99zcaghx8fdI1+S6NsWA/MIF05l7tJ8ebZG0cPkwuDPlM0ejpPwB1t+9bWIdUj
Nq/uudq8lxXHnjdfeWVf2PZAjUIf3H0cFDd9Th6Lxam61fFcfGg0t38hfsY61QPWk9ACnE+h1l4V
iqXvDncWaH12ftXGVLR9xnOAzb/1KUuTRibtYA86qb/TsuULpm1o8XbPI7x1HGtMiEPQi5qNtjaQ
pcobWBLUN6gVJFHZP7yvWA074Ml9a6JLtLBK3Mi84CYtE1ab1BXckcugoBQRo1x5N+djRjOWbff6
12WUqjp+lB+ReOdRcDg0FmhCfkuz+KEURyOXBbzxml3DVJBNP35tlHRq4/vr4/yt+uFARJrRy6Ds
tyncfq7WyOPt+qzucLxULotx7xHE00pBALQ9GYqkoEqXy3L46+P+rfRXX5CBkksOs21TKf58XEry
Ai/k1OymrHBfOw1QaSmnYtqOXsL6VZfVfHbdRFl9mEj+Lo6cvs37swuDgKqYB5wPwTzrp0bHLDO6
J4Zb7yC2oWRAZ2c+ojmAZOXR/QV8imt6pTeCskTtvE3bZ3G/nID/dOx+37FTaYe/7tjdfJnSz/W7
np36sb96dsTII1uC6GsFKr/e1rmA/0/qBC4CcSBzSloQnqsaHn/17CxPaZ0s4mlM9rc/TzgZfqIk
QB5lIFcyVTfoO0jjr1YSDI5vYI2//v4vILt3NYNH+X//j/Pu6dWDgMPTHbTJSiXxBiXVT/dXC2Vg
GeMqO/KqS+dXG5c7uVy219kbHUMF4wlrJFBmJtiylqW2VxEQjghJHKx2JIXrhI3J+U2gYUbxoTdO
OCEUWK6nyvW+tKJgU4kcSCztrupioLbstYpxth+Qii5+H6/gPJgYxwu8ThQQM9Reh7HhkiWwvFKt
8+6Huh/ASLMZgDH7YFWgiEN3xHf2QlRwkc6rxdZ4SQsoR1V5SH1tDCff01CZ4yNfMJIuTj4lR3dA
7+A/JCbbAcC9OmUeZCG4OoQyonAvsRQhIDU2PrKdQv+Ytl639FQng2+W0JhLmNcpEeyQd/T2c6JJ
sfXaZr5zzKLywmUeM37UnbXlz6ZCln3znwfwf4Rx4Yz/umXObjf5V/gq6iJ9R3P59qPfG+fOH/Q5
XI8Wo4Pc+fKk/fUQ+nBZeG9hd4ZVrqTCLP/fH0L3D+a1tEAd4lZNfozn87uH1fqDf2qwMluBo1/w
MO8eul89hJ7+vnUeGDZVQoB2lzQq3fJU+MQP71BPAQdEgR4NSbvanAfK6rdIGBFrcxCIp7qh0WvA
3l4COhG0k72nIgsAjC3MaUJzBFe0ZU5a5puaWNwWXVttgBNt6NjqK52q/Y1gGxrGUWLvUWMbp9op
7H1ngzvDF5O1LyASLdQLBm/wMSPhgOeUKT9ySAqTJCJqQjV/Gn3hjQdLWLVqKsM/Golpv35rFAYK
9lxXseuu+tr0myuTHCixobJTP3KJls8RnN2ZLfU2w3YOPDLeI2BU+tM5hgT5VKbGdBbAt/YRuZQR
DaTJI/DdrPIaY6yofWhYnnyTvm6A7lX9PSMhptio4IyFjQ29ZIaD2UM1VhuRBq40FY4Zi51uWMaj
WgdfPZP4+brW+p01JNaHZaTEqiw6TdLSqe3cUhqn2Gz5/uiXoycC7vjVLXt/UA/U0NAtgIm8ZSLl
DFQ2ppIUK/+LFame8WQJ/tllM1LS6nmdY1Uz9DEfwDFGPu0ImPOOLEkAAFFCo7G3XER0bjDxre2c
Y/q51bzQXOK7B5eCrR916+TasCErEhxPVk6Jg2fCABKXwhmN0mFv1UFODCN1M44UdT7BwKlSdCpp
OnJf83++XdBCJ4lrHacR5U2vrvClZOOSSvnszjXgmxFZt7GeciBya0xZeXpPi5mvUIMdI4OeUgBI
rCzodThFz3kZM40SKJk0VWDMED/ge3g0dYiXcIDY5mWCJM+VJM8X5cJ8nUiKr0kEk2ilDxWzmmI8
d4t0tjMOVDsElQ95nuHkPU5oJAJANLWwMUrzsaIJ8XJpxtROyY2eT3YfbdmD85uWyORPdmJ8tkTd
REgopzsCTvk7TUDuBlNIrmxgdSRIX3o0TNd6+6bwPHbIuLi4+TST4jMaVLqRNzbdGxr4Md7gAjJO
CW7Yce0FExe4ZgJkInqM1WssayhwKwh1TLoCxrwbet3cbwaP5bFu2EbugPRbey0bqHqJaORzp0tP
sVjm9GwtxsYRJOSSO4YYTvk2UcbEiD8I92LWzX1CK5lWtaqqfQv6W+lguPMNyS8D6EDENQqYDTYQ
uljDEGwuXSoge9HT5Ra+FLFzLutrYowZjambNHLpa41QjvpwNEljmXB83pULrX87QRa7VfnP2H5V
o6OrG3oaTeGrDrXq7H/bcl8eCVQXdD5SVfBeipBWZ+Hg3di+LB59gNZpSrBxvWs82mMdPWmqt79q
6FIhUmlJpy6Ex8Pp1oyPFtNP4Wk647Ain4mvo6eEfsuJC9peOsiE+3CDaRYPucyhLYN1pT9+6b3M
+sIKwqDE2ntJHRzHugiI1oXUuurSmd9QQzCnMsdZCY/Tk4l1l7UEMq81AeaIofgSrPWi8XauI3Rs
7aoX1E6E1cJrEbibck6DNaFN3i5y7pMNiG+eMGYTfCD6CNO5NMHWnGc5gdbK+mCTzi2NGdA15zxg
efarXGN0ZRT8Hthv9j7PqbyyjiVD12lAdk7TcwZpjJwbbnQyEpK8fcn1qN0Fhoyvoi4xHy/DTZcd
U7T1E7qMD5KoZ5uCliXSItTsOOU5d5QWmFyoAuLzY6TD9jvEtUcnwqrKIjmgkIXuqJNw3dsmfYth
5CoVaWS/ytRkaTaimXsKrQo3+OwuXFYhVQzxGPCET5VBkdXPxmPm4O9d5wJm9goBMPeLIZnN1RV3
6YiIzcXJ3xqnFAf3Y8mMVMCqbOJoMwSqWAMPW89gsVRRapJD/RbnQHjSxOHuxpz6CECL3hyGrOza
Bgmz6w0ldr/c87YJwQTHLN8ZPKy6/3vPxd6dDsETe1raupaulj0y3tsO2BfbPbyRkvWNRoy/RuKj
7sdgln7YtH7whJGbC/ltScukQUVN04VbifBf0e8zMtwgAWFXFpsG+dud7fJ0FUVOIHM/cnotCr/L
E1cOvv00Vt2Eob51RLK9rKx1ndAuGxO/fTJSGKFPYxzP+UcHBX1KIpxapYxhTK/spHNeA4hcm6xv
y3sj6U1aedUbodHBXjSNehm0uno5A27AgEln6jQuDgsZ8lyeYB/VmLGaElgDNNLmZN6x/FikvRox
mMVkFQMWJhO2XoLrkt45rksvoi0sZBoU90uG8lpPEbiFGAvjJ16lgv05XZMD4S48NbkaSLG7J4gK
yjKRadpooowHdOO+1VX5VMeGOJA61evjagbSwj7EEo/Unhj41YsICn/xiLi8Adbe+3eop/WIZ3ew
sK2jAGoNozsxmq2vwQTGBJPEyYfUaxmRzFX0Z9uZG82sW6KQAicUnRfqHu7/cdWXRqmNu66b9zLp
G1j+gSijOz2x6zAIuo8Vwvymke1WQ29419gDwQreOTIxf3ycab9qvCdqeBN7QGQlqyrINkbRyJkY
+ZjrhpH+2nTNhdgFZqcxVAM7C5vaLHeG0ZJDl9oN0QJ2bm3zyhygPsL10HsQnQ7ZM7DFvXHG4lEx
QdnOLkjiXcBtKcJY9ojQYaAH151lL7f+1HkHmQW85tIJ88SkNWiRRuODbQyYeXW3uk2X3D94ZsTd
a9BychMfHJqfNSqgeGK+mXv9NVRnxOP0nKyV1JzptbDr7MPslR/sDDT1sWilfU8SIISBTo5+aJMS
Ri/NGr6S2xl8SnykX3LEJrpwk21auPprH20XzPwM88PQDut56kCwI+YGsGdjtCBwLLvxRZLNN5wv
9y3r/Gq79JhMcNnpmzgdPwQqLycHdXHlReOfjCZDJ828T/gw53PizAxwIGpvrdxDAds54l7iz2L7
U7kbZyqnzzD6HjVCbrDeSnnjp8lyDxLECWuvL7c1oOqrKBi8I/JCexO38rENepiHwmVnRG54W990
S8QSBbk6dMak2cTsGw59KYwDqgINPkst93nQ28fawhjNSatQ8LVoqVwElCQ2+xsN2jv9fdJSuUPy
O9w/a49dp7bkxi0vgZktH8zWmMH1vgC1fh8DkrYqq9qZVIRXyNLZs87kjkykOe+A0uAJTWftRWIE
WGeNCICtOaR5Ey4C9UM/50hRj/VcdB8g/mnHuWxgT2m+x88BLHY/dUMRsC8huuvAPKzFo9nVz5ky
UzJpKIeU+5sRlCnoIXqjpZ10kCshb14PH7m97T2A4Fmdl/sRRNyrlpc0clUr3QDAj5hNyK1Gdg5x
Td4IYmzp+is9ypPQYUgfsvjH6wX3MMk8SbcfKuetSWJ7Y0JdYS6lF2q1MvYzULrXSIBRXRMINz2z
I96wuxbsBFO9Ws+5nm+6Ftdt1LKisPKLcpPWBjPM1PSINwPGSB7GvJbmTI7ISATCEX+VBw/R6gn4
YCGh19WuO0c/E0JQGNiICzGzFwfOnJ3TyMBfYWSlwiQucojfWPzjbZIxyETN0IAKHECyx0lElV/j
brrq3ERjYRKpu/MBcTxpuTR9XnuR6YK9N5K1wHNAyG27oWlR35C7nq5TkIBPAOSL/QLHZhUwP98u
S7cgZ1QDvsyDYYXf4cMYTz63uFXWtnZIHbXxYyEt0+AzGV3xkZn5CcWl/KjyW64Bud24ecWQgt3A
Q9mbyHFH6YoV6QQRtquWDv9H6Ta9vi9zZLIHrTUWk9wXKwvwaFl9OyJO0Ng5gSu3yJPrgpHd7FBT
hjhp7b9EbcGiHmXZ2Mws3zMIEbThjBWvvAxOkhOaBXFJq1hq+ogWHbKm9QJcj7euCklyiVTwLQLy
COAur1vmFe02h8qDpdIpUR8MwmTO5vTsQRORsNuqRslGxB1s3k0p85v5oCtt0myOxiMDlSIsW2BH
NJS+dyf/2w7W+/YspbNDYW9SQJseZfQ7cVSfRDS9uzTbRXVQiHVZI0//uNhLL5/tGTEPeQkBu5Ga
CTyK5DHn5ftDz+8fWmh/t8XSg8POyAfxfItP8a5BPCauUS9mF++cCYEOs3jJ0KMPjMhU6blJzGYz
aq5SK03i666JlopuloxOcdUZj77eGyfCetlV/vpT/cNpQaaGFI9tu0saLR3JHzsKldVH5Cvb8a7S
2PrBxZjw16RkNLEjI8QdeTk7n75c2BxpQ9z8Tlql2tI/DgU4GRzeVf+xBSe/893hZy8HaEE0ozMX
lEKZ0c7gU2TrlxkXJJkdgmKs0bcecy/S9obaflc2UJjrgemfeWu7M/rUlZ53cbLrVAXdtDQpv170
NGOF7es3p+sfLiJ6K4M5Bs12pB7vz9dANKxmaX5BKs2ApwG5RC+VyovQefFf7J3ZctxItmy/CDIE
gMDwikSOTA7JQaT4AqNECTMC8/T1Z4FS2anSPV23671eutq6mmQymQB2+HZfjrmn3iASAsyc2vqN
/o35vu7QKuqYs3yipua+oIvy7/+AYtV8/voW4vozLXM1VZqCx/Bf30JN1trSMzcQWCCv4X/YgDok
qc8tEg+VEx/b3tEw2nccY+axGjhflCM+pb2AY0CHXFutZzDe2b9/Yeb/9cJWlDEBcBY+/89KwsE5
0xRNHR8qG8IioyZnL/gn49g4E1OR2ZYPUGxd6zirdaE6IRxnp8EyBpxQAxi0D48R+EFOy4CkmItF
xzFWSzhERdbC+J6sZqc8hFpBMg+tB6sPV7YGWpzRlJUz4HiEwfefh9KkGLFYLasKUM7VdB+HqxeJ
0Mh0t85xb0lJLL1cWuzWPvUvnID+/u0wft9LocU7ZINses6REL3f3Zmx0OpkxgyzN2PJPdBQCx4g
t1+POuXEq/8wS2EHHLSH0liNIlMR87JmQHIPk2fzbkUmVLKNXDQaOHKL/8qbxX9OoH8jyuc4UprG
uuYZ6QgAiDjikzmoCAVsQ8JxiLYRPSaHZV69mdIg/0pcdGZfCJigeP/4Zf9dBf3/VkE8XbiF/edV
0C2omr8sgX5+wS/92dU/SW6Iuk6UTa5qMar2/+rPrnAEdx72C9w11/3QH8Zt8QlF2OAmKhybf6wM
8j/0Z/fTGlbnI2eyZwd+8I+WQOJ3+dkBoIgNVq7+cAymvxthw1GLIBZKeWR3W1GEnS4ZeLoqPJGV
HzagZklVmCmcwoYzD9i98OSSY/jiATh7kiXCsGWn7TNE4fY5Yvu7/dM7+X88YH9/lPHqDJ1fnxdo
mLb9+43QI0ETitGzjulgqTcJYPEOUmm59gRyX6yTfN57lQ78v1LE4P7+Z/P8/u02DFCF/B8LPFt3
XPtjP/DnBynoCqTxPqmPYRS+FHWI/jD2iXedeQQtAruSzhlaRknj52w7V5PlUfiJPvw6LeXy7vQt
R6lqmc1TlNOnldl9TrNa02dbnCP2xcFINW/gvcljOBbdWVRmtbP0iuIqSpcwmBew3bHBFbexMWNY
hHwmWF4xHRKkwwvZ9wsBXRcjS+2bGG+579nGFyixVJohufnc9nBS49PaskLp74nPlJykrBJRrTPd
bBfhl4o3rNY53CeW/qw1jYZJ13nsQWflnBprbjuOXZX0+jBAaPE6cTbKHA4zt+NNRlTcTzk5sIZz
xoGW05CuxCoGkVjQ7/5SgtgicA1Y+yzHNMQEPHfPLg0iMAR0oju+LuIVkUdtHZNtNu8oubL3k0ca
TbOMsfV126jv12PeBV9dIoKU8DSFM7rNPOfoTeAil2zHnuz7bsB9T1aZSwlHvBuRk6prGzsCSsuj
6FW8LTtn7I8rCZL+CKPs7ieyWfFGmCP46sQW+g7ZKnRpjO+Q4X1po/9srWhZi30ahI4oSowReCbH
EqQ4ap4qmlIOko5WSGMWo/so5YuTzu42lnZ5l5XNtGODA027p/PbtxraaYEfTWKnp3QrNh1BrBnR
bo8MimcyNoZdpiegIIYh4Er1qM9yivsF7y62VNWnpyV108CVnfOGvbU60Lu5bL286g5z0qhl1zGC
Yj5LCU/jRMA0uxnqst0TbxQgmF2IWq7ASZmup4gxXglPjoy/W6M+3AoqyKQP8q/4zpNuLRJaatOv
ZUJNqgeAkx67YZGmbzuUBwZcew+4MLGX0qfS47yijNYeH+jkS6bKr51SDZuQlUi0SaewFL4L8+C9
THkwg1Bo0r2hq/EdObRYGxFjwMF+xaJVv4aS3yRvQ5LnNO2VPANv2xZqy9Iv5hEOeDq8rAZw7zyD
Xn5bcOb0gAz7qeGqqLXuWxn2aR40XlfHG5vkXrLtqMXRtip052sMzeXMItfpxLYfGIkfZhOczYE4
H9tjLSxXTbBsiihoeizOrywAWEjTErgy3WZZouOMmX4giRrzKOjKcxOPSRXUiFhvrWL8WmcuPuqT
ro7o7tk92P/1Zog+R2tIUt6mSw+rr1c1jS2Gx09r1t9tjgnzNuEiRjSYNlxnI6t97hI7BUqQDLz6
KaLwu1YEXRM1VkgJEvvcALuCBtIBqSEeuZC3LUKUhg136r/qadPrVNA1EshniN6P7bpSb4i6ngzQ
FYmirbdyj98cZQfNZdulH/lWrRvw/xvL57w1NcBs2WhSe7yfQvpvloAngZjfZN9z2D+59FvxjwyD
tcXnCDqslfpKLOPwUkZTnrQkjGX51s9dwUenWdor1Sz2Td0KXjFnVKXtRsDp6co0qPY1fIxbdkAY
qGn4oTWsFemETBJxDlCKCysB0n/byBwoO/tFJQM6gYcjKLzOYJPUxcW5IIUAj5NXwGcXssYR3dod
KNaFCMFBQ4Z9ULaN84oeQIMVb07mbfKI/rZAsbbXfbQdt/Hj2hm/KKjqN7E9e/Aq7VT5oauDOUWg
2WZjq762onsi/2wfB9QuueZIx0tv52YeaDQnDnsX6dfyhZvARTUUmARLpuFOkAi9js0hRN/RIMrE
dLE9GsisNqurXn6TGOwZWumE2amRRghDwTnIcfOdLWz8V6BpYopgFvgnXY0QMdVuJbfu1Igrky6L
o4dEBKCiDYkc8pxZ+JW9OaBwDwcZnkPHIB7RUk3MYhZczNw55bwvR3Pm7jfYaRNwH6eYPpLWbgq5
4beF2T7/Ozj+NxYGEx8J09Z/Hhwfv6+98O3373+eHn991R/TIzzt9XD6ATLjm/2aHD0diJIEbYZl
wKFJwWWo/F/nAmczEErsv1YIwuos+mNytD5566Tp4S2Srukx6/0D5wIn0d/HI4Pw1EoeExiZPBJq
fz2lOnODI3KU5VEDzCOqPYW+UTpsYf5DliVl7gp/PT+N526V+Iq2ngOI96hQUegc6sKiT1WGlH1S
bC9u2lUqnFbR0F7lwyiyW7kZG3NbRPb0QktyXQezKc03bxUfjVWG7D05knpAmqSNBJ5thVhpsj/j
2RUFuNrrjVhFTQS7nk2prrPGN9E8F29qdzLmjpKXLppoOqsXi/0QZoa2OPbEZ1ki2bu+ZcjSu0Hf
DGkS3QIRcw/lnOSPBhczO6fWQotlRFcvsejrvcGT5dR+qLb4Y+2v4YeWO33oukUTRdeKAegpQzoH
DrXo9/3YGEGZO5ehF941XMQ6cIsoesWvibJoZgOJ8J4a66TGxZnqzZ7daXkYExzzq/ysKuUcG2aZ
HR0DjGA4pW5LxztFZQaJcsruNBc0scOG3Bfz6G6ZQBU9bUjezdr+MdaWvtEB8pw9ym2Ofbtoh1Bb
xMmCEH7KW3pyM9oU6G5Ml4AGQXXNehWtnQK2tWto7B8FLvetwdnmHIWF3Fts63dGbUq+a7tcqsFo
r51EC5FBjUd7lfjnrLe37chkSiFye1mykG/EbmZnE8ELtIpFgbWuDHp2B+zXX/UiafcMxdRZD5Gx
Zzsdfh7cRO3g7djvbsJB97rHv3IdySLz849txbQuLtwiH4Ikdt0Domqzw7mfBLRoGFt6m5As1vUH
6w7vK9jC8Qf4GW+3wKJygT+i8nDdWBdrHtv8PKfVU9yL9Mmd1PymMSUS+Vmkfg1qYbhyNfwAqtAR
7BOPjUMVuaxrDBY38brCCddljrmudbBwPuGTYNOjmVZ9cGEeXyZVA2wvzeHWKBo803XC/F6hgTWb
RGiFc+g1HHm7ht5gmnx6ix3Tsq6bbM5g6ccGaplWCsS6ljI+NlRwgosDC7d0Uy4eGyzD6mmfzQ2C
5eaITxfXMwvwVvBQnoyluOMhfUDaoh+zL+vrxjbeVF474ZmS9Cm+qkT+bCeNc4+ZZc8AKTTq33sr
NPZ5Z7KD8gdvLL1vxHrqZBuF83KL9be9a3vDLb7R+RMuZ9pz/NLt+idZTSaJ9z5uetoGnUcrbNOt
1/QI+nnpnUblGEyaYcsqoIrtipW4VqT4vOchOlSWkzVPRj5aGYBVyApU8uEuVKSLWum2GqGFlH4Z
bpS878UATIOqlNLGmRuFOmH6euw2Osu/m5r1mPMMQhGqy7aVs7iUk9eH7+naKIt04/nc4ej+sDS8
j72isj2UGXaPAoKlh/Eg20zDarDWOy/9SpPNrB3ccmDgkyqnHBPKMaTWn5G2cKIL9XqEbUS0iLRl
xhmeT4rOpHQUcceqvazRwzmSWO+zZXbZ3iCHWh0g3jtlMNAOQ6+2CENvW8qMH7kQZWHDvspJZoQZ
nsRMjsqlj3gxuPfxzKbfGFsFcyGCbhGB9fQHcPMAht3ZULT09XVsdlesUaVOvh9LRuRMDh6XuLRv
J8IGO7n6T3Q9H1ipSd7jjY0z4JHktnHV4PFsPoitlKcW3rjHJGlfl55VH7PE47qfZBjIDLLyxuhN
6PzCiPelM7h7Bff/rjTy8xJ5wvEbIRVUNRlfhaRoGXU6K+bsRLOlXw4JS6S+7AXcEts4uWwRpVam
67XK9lFEdrJt2LdpO/yV+oOTA5WwjXYRG0KRGupoWd4wSlG6Mzj2TWfXwxcGL4NGU9O7mlHKafOF
DIt1KNp3DbYjIMx9rvtFu8zf6rn+yjOquVmzyfi6QyJmjLiub+i1/hAtItwRB3WfJKm7i2VpIQ+H
Mj/m5H9vVeeSgaCp7zSQf/i24D68m0MRtI4dHbl1hgc2dfpL5ogkIJDlfhlEPSkydUZ1SLGcXDmA
3q+xL7o+i9IsqMY5fY0NU5woRmKEhZ/WaaVFLZROYSI8LGAY6UC9UzqHy53tUVIEXWjfAgF6WhzV
HWdIEkjA5bKXeGChvIlxrcHVCBnmNGnhbaLdvJkM9wqDQoWxxeRc0GDrGPn5KJKW9A0B6SICOHNX
zRElNMuKgqN3cW/zC+zgGQ9sEWki49a4WC8mvgCehdKr3rDLdtfCWcR3jL1qJ7vF3FKgJg52W5vP
lAhV4E2oNq2wuOwIfFak2cBxZ/pYf+65Dq+RTZs7bB3emZgOHOcYZzJ8HTYYZjzcZEqy2zVy+0CR
zWvtWsl5pg/tmX53nd5bgbEwbW0mAfg1fu8qcLyFqd+00FG7TcKVfydTZ9pDkGreXKfc1K2dBea0
dJemZQXtW4VrHwvgvBdQMMuVoIfs68gZ3q+mQt9ms9KP8D6ewwa5R+CsZHhwyL1ps7kFL9S46Bmk
ZcoQ/B6J02vYfDMDekvOjac/ARuNhjlLxByWJo4R+JYxqPQtCTDfwsfiaZxe2mGyvU0ND2CD93JO
/DIyOrI04Kls9iE/SzP0nx0acw+9KaCaWb7BjmSmwMiFAqCn3AkajjgFVxUrS+fBZNFM2IZ8Kv1/
j61N4d7l3/n+v5nvWTt6jMT/eb6/zfI3vJxvfx7vf33Rr/Hesz5hJUYP4Jr2Vgga+8NfIz7TBDkA
2yZfY3xY/flXf4z4a0JgXQ0hTK4njD/Ge/MTFAWJYMYPWb/uHwnDXFh/He+FDoLVY8RnhjMwyf4+
3jdD5paTLeqT1WnQ/qx817HE3pksgS8SnY+HnxdpgMDx8+Pcb+xee8LalOLo/whLThzwcdQUhZeE
e43ymuaRkrb8yiVCnN51AKpfCX05X+Ril6dYRPlVN6ZG4K3hQmyOSXEyOJLu7MyjtmtIy3Na1Rpu
5LhSaDp9teyLWVDzC1crWmKj2hX427wvA7FF9+DqFOuyh5ntl2Gcevdu5pSBoyOJz5ywSTiYxALK
jRdRVvE2dFr80mPCLshYqiziNtfTTIX1IO6inZYXurVynZJ4wq3Dcny8oaEAbsbOrfOlugHSw1Iu
nlAZoPzMqRUeuhZXFIFAis60AlSWJekapGXMMySFfvikblyD9qHRD3PeT7jnM5NGvQmlp0MoHwZH
bEQcCv3bOOYtGPMsTiSaKa4BiZ+hTFWYbYqeavfZt3tcKIxahlZQ9eXRMePH7kLhRABR01o2mT1E
OCEAKhkx5EoqhNWSvmOXmVsJyJS6AAnrTNE65hiAWfdGNoXNDbg17aiPVI7x8As5M2l0BA0WiYk2
Lnm2acM+kpXxkJGEw0vV6sSBSXhfBFPGzvaq+Y0WyWw7YhbezNkcwxnDnQXBNjtTgGfuVWsV1Npz
MsvKgcKMulSATYa8P7rDtHH6ONsVRakCbNLRrTS8cjPE+RTY0B4Dq0OPTO1IHdqFlp6mGIvnsNQA
92chLdULsbnbPLWfKIiOLiZ2oTuqoJ0LhXbDlxjcF2UpAhx4FU8XPg8KT59KUL6m8C431EwHXqUZ
G6KzSJk4sQJKmZ0bz8vCzzGj7GGKbe1WY6ne+ViLvN3gNOY5tMN8r2GVXgJBAeb8mfMkmcwwt59q
W5QP+E4z4bPFjDBGpbU5bTDYOdNGYVM4lg0HRt/rOAr3fdkdRwT4/Zhn0WcwCuaVtzg4J0Qlx0eM
CC2afwUjI+iBoP7gSYzQbToLPjN8fyWnNrX4M6Ej+qsWToijfExrBv+0t0zfoub8LDBP02uQkNKF
J9YPt7jUjSsxTepABA4AQjrzt+7ztrmgyJefGzqS90PoVF9HIBGiboYNjAT3xF+62EJ+szZzW7nX
C/77S2i38Yl29eYxAt320uO3LFb8lfEtVY1+pS0lUl1dm85pzCdvZ6XV98Grw4OQALTosWTHS5H0
g5e5/QstO/nzjID6bI5dsnbbutlzTSqJXlauMFvrmj3bfGPrOWO3Syr7alTUgMIzzPdYk+bb0ivl
aZzoSGc7jGfb52u1WwFLzl8kMSNkfj25K8N0OnE8Q0tWUcboLBiuY+mS+U+IlgaWVs9bNfbVZgyh
v/G+dLQr5vEm0vQNAOLxpHSvDFiUGZ8tRzNvO615SpbmIa00532SdPX6urdSdDGCOnhvqiV9dJrU
uirwOZ+JoFY+G7QwcJLo6Fmtcz2PDSFZ1bcPC71GAR5l9c3umUircVF3ZugtX2t2/TWNNKBxvWKs
6CKNrKcotuiuruF+rW1eFIAvXnRtGaL/0lHTXdIBSQ0AgwuONrGgzzenPqmit9aMk+/5iBTeDvXZ
6MNxK+1xCuKhN18MlPuDqTlMqNM4zmdjWiugaBVHjewMjSvOivUbplpt16CeolzorrpkadviSOoE
q/zVTjq0CY53TP4cfuJiTKeDsXJU1LguvLNoNB+GLnS/ZmPB2r9Peoy+7uqPDcMYUUALccrhQnvr
yYFceTYQPHTMNa3Sr37/SJRgA1jntL4x0iLirKbiGffNjYMVb/aj3sQaa2Iew5EXHwFeot5UkPLP
mjDUDXV4sAWpk9p0+vSt5pl3L0hMHyMtbDd8UwxSadiCray8PXa26ax1KzDRrSDPqkb+UJr1zvHF
OAtnaGmxrFnKAQTY1lg3uMgpgKSN1L1G0cnOsa6QetPlWwxvA587Eq01TU9Kbx7g5+obVzQxxSZs
CBLgj7uE1fFe53B6qUWjtpqN8rSx2rE9RFp8k2dDRId8EgZN2Qhia9Lap5i5dlzv39KldO9rg7x0
jBD8GAFPIDDTVKcxzYptQ0Q3v6ZYDOW3LQcas/XooI0TI6dd0LwEdUtd+OQWxLq98S7BcvFeT9jF
oJeKnLHHcj9HdmideIVzYNCMulGyYhuUZ7K4K0JN7nJjVkcBjnqjsykO5lZPzloTOb5dlmrf9VMf
WP3UfaElFNyAq+jZcLLXrhVf07pC7eDxeB4AhsBQbsf4znJrJtpWUfxRxMZmNqf2h4AHvu3F3D+k
ui23H75tFbHZBEzikjzXwodkEO0Ny91uP3oIbHNLBe4QpaaglcwD6WIZBb7eJtaOI7baxMIBWY5f
G93KX+tp7HcRtMD3guPIls4b/q6u+xq7+feGKpwjCJjVnpxlARZwh0e34/kzZKvDkHT6UcfNEZCp
MnbQIsR5qbT0m5e6kntnrO0BglJz2ob5Je1y+paoFtxVXVof4f9U277OvQNKZbtzJiYvjgZynxnx
cJUUirhNPnFa7oSmBTrOzc1UqWFrOm35rZNjsuG1PyY9zS/9HNuHcTChJcjrxQJ/U5Jr9/XKM3ZK
yG+1Xl36HlJECUydbdCy5xatUbGtvQiY934c28kuyRYmjJwy2kxXN07VXBwdZkVb75exoAWcgtB1
J3jvah08UbVEu7Kh6Rbwo+HbSUlKA1x3i4SxC6382iw07d5rKTPL7d47UH2G0dQsLmAh7zBmxjtE
48RfFGkyO5/h4/ac2pMs3wNrUUG3ADi3IuX6ElluXw4mJAbNMW+1Dmc093bnEY5RcljSEFO4FN9p
cwE8OqeFn+CZ9YkzSR5kWczzwOwvoyG8b0kx4/fU+PjR0XSwp6G82Bo1v15HQ94gezbuXtUfJ1S6
A8BypJNkcU8FXfd5Il+t0Hn69yz1352l5Ao7/JuzVPOd+eWvJ6mPL/l1khLC/oQDCyWJWiJ8c6sX
9I+TlGF9WpGBLklnj43d2mDxh83G/mTYhreuRHQHr+KfTlOApj1WmASwcX5g8dK9f7IsQff/62lK
l9aKScDIoiOqkBX7zRWZtf2Sjb2X3KUZS1hvg+1vqsGcZvatF1YWorNdN+1e5TrFPah/WIkYuBOb
MtJBjdNNTeqViBrF3j40nKwz77kTMQA8S9xlmb6xyeeQ0yuzA7tNfbzr8lp/R54esS9wc0jcTSNi
lzt4LxTWexUbmTvslWfBn43r9FSkpfhhQr1RPpe3+1VbeQYTaPaTk1m1r1SEe61z8nuJiWOPELkE
ppfrt6SQ2PmXpt33HHAa7jB0ckFdXkxLe3J07atLoRA6LWsDKMIO5eWU2SXEvAkwWcnR4SJ7HddV
NNYXz/aRV+L7xnEz+pjVNN8N/RJ6QWWMRbM1K35jHC9Lx9YboH8AZSm+qjkjRsNH6dNof03Ihz+1
gx2nN9Ig00Vc1blNuKOTVqG8jiCOTaygg5jEHsKbvMFvdUJjD47soEzxl5hfwpnbgcbMRpvgFEYP
jsXM5bdq5sw18/KPiR3GV8s44XnHmCL3tjXpxwg1f+sRcy9prEhpancwnGOgSczqeW6YLqOoBkzj
OkNx0tqSRK8mqcDeFOHi0gw0Or1v5hYfCfoyWdQ6U9wuQcrqtgns3Jm/YLSp7Tt+E0PfGBgopsDL
4ylIMG9jAWAkKrQ0/uE0OfSjKMkObWL1uzEy7UCuUF9cMM6lXnDyQCHLosCYO+Y0u2hOtIyH3Mhr
cdGkN1INVkD4sZxZQ0eS9vtYefg4kSBuUAkWiLGzKmKy9TOWkl1datWZdnWCIXrZ6051MkDduRW3
X0LDdLjhz6daCoNZdWdlNZLBUibC8nWThFDJORVWid8XLaSiMKM61ccz4br0nwvLtIJi4d27IJLx
t1rE4DyAC6LAy9Emr/qcN4NTU8xAn/0cMxT6jb7mas1pWqm/Busunkdh453tKorfi9qZKxyWDruL
3J0L7TzQAtGSfZsYATU3OQ/o3ld2WI5vRsEaws/ased4UxbzcYpm0DcttcFUsua2Hh/mlJMiIR8r
R7KmRVBsKDvSuoPeFM6ujJLkLpkAdDJ8DTHuCFoguLLZCK655jnpgiZVMLiqEOPueaEUpg4MzTI3
KuavGVRDsTq9Sq1Z/JQzS3Rnl6TaNg0PMed6Wgrkh1bq+yZz+iCOzIiuFRYXgLYdhvNccxKqLFU+
7AbWApxyWBbjjc/d8cWgrmXfUVYbnSy9BXTWpcsFi9U3bfFKrinNVtPGpe9b3nTKbPEV1ainu6hn
QzqFSrd8lyjM48J0pvZWWDXlnv+R1CqwiK47cCeaH6zam9TRkDYeWOw8hr3P9dgYjx+JWFNVzQ+a
xZ9kDyPJTGS7PAyZwfZjzGIBYjqcp8CtNLwNbatfL2FqXCyMzZxULS8ttmnE3Uyy2fKzuU73y2S6
p1Rz54y6cG2azpMY8bzhQl4CfhKdD27YbnMRraI+fyu1izh9BcZimReNboxhZ/ZxHiCkG1eQk72t
6aa45LVkzbFa8SQe6SxJAoJ/Bn/nzIrSr03tpG+QyLUns8mHL8y2Q4PBzrK41qxpgH6N7F0ITqdH
lr4kmwmztFubc0Rzxf/BIrOirQk/vJ/o677t4sI/WcS4YE3MEHYrnX10jsNs4gSwMVpbjzinNtG6
JamGg1Y3ptqGtNHQFKRkwaZJlVXv+i4lMo9ijszPJK2fsdnbnf8zTuuVunGw3dG52BIbXdQRlOqM
uD46Hj46Ysdk7nJNhtFGTdipy7C1bvLCgGiKQlGI67FR6prMi53u3VqZL3U3vUTTRAquYx0pApEg
umyGQe+gfQ0pDu2iKuDyzqK9h43ESlPx/IouYgL5RYLNyudlPhQmBabkCjndReGJxNro3lhuJnb/
zlP/zTxF7EL8rWn5QfX/AZ/x60t/zVWO+0nyrRwISKuXZB2Qfo1VrvmJiUb+WYj+Q5+WnwyyASxT
TcK76KrMYn9o1MYn3XJ16XAQEqjecGz/gQWFYo+/TlUWJmld6sxnLq9DmPpvU1XP6qVs0kQdJiTT
cevFGezEskzgugF92dHZafUYx1L34iUmu3QjKZOb0Z5UMFCK5QYNoDiIDIn5jHI139EoUD4MrR2+
Qp6eqBc1OTY5hG8PbMk4lnu8R1eJBouM2g7ulePEIzRAHk/Rf1HTzTMTCiUFQmlYEixpUspT5/W2
9hKcWc08jwJChc1ze0HQ/tEWKDC4UmZrl2mtdRtjfrvLKC+kKHcatK1ea+aJeyJWTHYBJfWkZmzE
OLVboPhqtq8NraHEpzOADfSFaZ7GxTWP3oSBZjvlrEF1LjMvgDzXfeenCPy7VomrmGrd1kRGrFn1
OZy0frIRMGzaDXJxpzL6iUZ5YAvqOVsCk8WPhD/4AWAi7F76giMYf0n4vtiypg6NyOZztZDc24S8
smcLUey5HPXsnjImcMBwhW/HPiwfKwzJt13bDPMV5UiRRACATOzTaoRzIi9yEfIcqwHaL3HlXqaM
11XbFW9kyja8WGeGcPKtdHLod1+qVxG57l2Yk0Dx0Ut1EYQeTASmolHtHOp9fYn+OVVFdZuJ2ruT
FFSi/bMBPbS8f7sBO+Y5txNOsnG8Rg85Fk8fXEa6fNUDuV/3ohGAvknxqQL4dOWhEDAMipBi2xC3
+ZF4p3nScrgFmLjVbdbUxDwWq5i3tpPipGnZvZLE660g4VjQHhat6Pidhbkzy6T+Oi5F/aXBlvdc
6fgANt5SS3t14rXvWEBog+piGjJc/CmXiRHGp4DRezCaJLpM5oIh25tQnzdyMF/xD7BG5JMnCZfG
2vjm4kDBJsAmtapMJ6J3VOeJP6VlcgiduluOkHmNeZ+EvXY2CEqOmxG/MWF6UozkVimM6I6xzCTG
57Hq7zEkS8QrcyJZ7WrC9EVj20+lmK3r+GeGkMkVccj9mS60P6KG0fSRO9R+pRA/IonzRzyxxgWK
B30NLcbVGmDMPsKMhMrWZKPruO4uaj4Sj/BHte7UfUQh849YpFG1BCJZgkm2IGtyEsuZ9oBi2jIU
h9dOUaCSrEnLmMglVefROf+IYaY/M5nGz4RmVOhYLZw1uSlNfNfJQrhTX3Od4Zrw1NesZ2fq+bFe
ovFzguAXaF6srrHV19uWmGi65kUTKsXwcKaGcLGGx+Nn2w4j+8DlrT2Wa+JUNQ3Lmp4oToVxn0xq
sqZT6XNjp9QB1H6XJa/hMOsJUVaW5n0wd9N0pQEgPrLVlsHslfdqcc8d+jAJCNGiO6rpNCZpv3Wo
0tpaHaMxDuE9M5X2LhfuNHlIl1u47CdXpPs5YXCZq865YQHxgPMhCpxo3GOrkJ9FsxbU9BzblrlX
t0A274VpGv7QLFTTtqSPI4vS8CFHXXWJe+0IN27aVJZXelm139PZudEXI/xSN9l4mICUPpT24N6m
g2rZ+ICHtfJ2uBN9aO7WEmIwH/G8t+zlJqndeZ9b1IHHcZvvZsFmhAqWdiMySpOSplEVIebliwqR
ywnT3y5Vc92NWYibOR42GciefR1ySk5tTb9Gyxxv7Za9D8PtV2yv9Z4jhrtNwjncERXDEBXKdqOE
UR8WpTgADoNGqW4iruac1H7vRK+r8ziIBKfDzCGqTiuj8nM6uJ/HtB4PehF1T1TkdXwwRm0fNdOP
vrHz/Uwefts1pFwHYYSvZia1grr6mGbU1CqgpbuGfuxtTL0Hs7DkVQkSaAejluBKxb5tXwGVPOHS
o29P05xLX8XePll4NNFZmyARWghsg704N9TCU+xGKDJJt26ddEhodfjZq6EKm7IItzx74xscA/XX
UmWKA/iUZC8VSW+8x0Pjh4nh7gqIHXu1DICcxlB/RvzUAEvBj1JjudywPVRXcz2CN4RNfDH5F9et
PWm3LcRjhxSbvhEeiAXqne2bxiB77SPeZvhUpjQ6e1nhen5UyhqmRNI7m8ww1YrMZRtmjejhEpor
/e7CvDGR9H1GXorvNQ5ze4dT0d6pnOyEOIyDv0LwrdkVf+4qvWWp15Z1kPRsOHSzubfDVF1wbOg3
eNDKwO3WDtqcj4FFp9JktJsJf8XBIBS/ujM1ThNO+t1k0fgdEgDJOHAgMFC6cJQ8B20IPg5P7E06
17T6MRo/Kfrm7mOWT+8TfLpt5dX0SYTGq+b1PxI8pS8ktSbKyEudMnj5VFpSgzvQUhSDXZPFEWnr
Za7Dp6ix9pOZvoZ2/w3DmdwvyuqgFbGo5tz7Mg+zF3S5MgLHad7qIs/8wdSPWF1IBgmj+o49dgAy
pEE8JfN9GCCUqo2xzNZ2sUNxB7a/2XI8zS6lsG/KiEQChVz9tugMNGoDLaTbjHEzVlvsfstNNHfh
tira9z6NH2cVMEoxXySLSZGOOZCeh5UTQKJlI4H7hfz5/7B3JsuRI2cSfhW9ANoCO3AFcs/kltyK
dYGxWEXsQGAP4OnnA9ta6taMxqS7bpJKxSKZQCy/u39uN+thpvHC3sJ0rtjltkkVpe9Gnj9p+F0x
FDYCm5JLEjH13F+t3l6xn35GtKF7bQpAQHPfKlglDMYBFuPpdU8+hqWLFAMis9m8MUuSu8UfTjRV
4hBN8ALB6OMSF4/mIVNzeTRHSZ0iQ+TM0Z/Tac4vBc88o2pH3+lt5++NDJuaFNm+HQt5qnv1aC1J
t9NxDSEj2yFM+eVnz/kT2xR+Pu754G4ZROdBVJrzppirEZmLoqG56sqdGqANt5r3EdGYhZ8yehON
bd4xryK97tnoLz3Plf1RGqXO8GqgCzxJ5VlW4xeE9ZdbTjRW6T87TMcJ+n0h8Qh108GTmFw7C6ds
Cjo5GD0n2XNica9Qf+MNSYBsx1VS3RmVG923UX1q+dDrogWPI26TuaNL3ZU8oroXM+VQxoaGWf3W
lNkzwH3nuloN93JK7QHtvqqvAya4MOvw/Y5wNRDIA4st/aLhdaJeaHnpwQGth81Gr+5IUMShNfln
EiKfzEIOjVHiHNDEXTR1d0uRQl/uGTp0bpDJ8ntbUNS5dOpp6oZ7qffInNUNpzWyxs4y897j2p1n
6lqjcYjDGchZgOUhIc7ELZ9ic9eyL0TCvItTNpQ1MvYxZhfcJGiK5d5oq/y/VUO//t2LH9etfz1I
//3it3nP6/4vxqT12sdf/MOYxDTdIuJtez5tLHhZ/jROF9ZvAlyiSQzccrE0/im1av/mk0olZLCG
C1Cz/37vs4zf6O3BleSYZKa/Ugn/wb3vK4D754A8FSjcHoVg6q8TEAX19NfogS86aneiRjsTTRof
GPwD2Lda+1gWS7515dBtoIcZV7NwiOXUZCB1Ft2jp3ucavJ6epq5tzFjYuiiN713yFGmbWz2WRXC
TspCl+7bLQCCayzNg5X3I/OnNRNpAXUa8vsJLlWQTzHaIbocIYdMhYxNfMT4CtKBlTO0aazCeOwr
OnWlNDD00Xp6a01j98QUnDO2S6UZHr7ip9AYM3vmM5OST1NiBaIq8mH2Zw6ZtWPvm8m2qsDMhvKa
kiM7waFrzrOLEStQ9CzvEcHSTVbQpTxT4HgsY8WUjFjmyWojf9d3A6sHhZEO9HkhbnHzGgrAzBxt
RsXdiDEz5spgFjQXL5A+tsRPOWbZjX0RrXdgfHeVAvOu2fv6TZnr5ypS5SbDOr16c4lFJWQPmsaL
dj0IpZAHpt56lQ7nP87h4HPCx1LRhnxY5XmhRWLn2pqL1IBPI6q50w2WK3fKiCmMUxWJF+RobjZ5
sTw2Njv/NCcvXFuN56m0naOy3PGt0ms6nYkLIn6adXQr25nGY8ytaYt1Ukt0cR6ryFweaaHMYbam
U+1pHwAtcaYG5GC1ZTc4XcaxvKq7JRR2DStKs3osSFjXYDuYlXfrx/CbtpOHT4dL+9hM+9Lo2oMB
WW3vlhWHMYbY7p0qSZJqbi/YRVKtTPrAWzpzBMyc2heM65S26RzFtlq+cIvtR58FFh9OfqvNqAIa
VANF2GTPpHJp25s6K+CxEzysV+g2t7Cxc32wLrTbVyeyH73TvtVGZF/bhSU/Z7OuUw17dMtBNZse
SK6W+6qpPTfGD79Q/LEj2yuGZW9xfl7PjFz5nOdJDPTsauNX6S6tzAUVvMbvhbx4ZL/6eXNidkLd
TClMhWbXfDX56mupL9wx9TB9Nf3OX62/xlcDcL6WAaODEHjThg58A9Z97SX5ag4mm8b5r3coFM71
tVu48hvuKXHDgBY73LVCDZe0HdgNzmagSS/R7z3F2WzoYbnWFy/j5NC68tVqjJGdUTDIiOo0r7XH
9VqAjM2JLuTJG2bSlGtDMsK8es3TtTfZXiuUm4Qy5WKtVW7WgmVnrVqGqSpDugPoX+YbYNIsOpuk
EfXMai1qTtfKZofarReG5VzO3GbtdEavpt9Zp0f4aKylz8la/+xJlyZou1tboeOegmjIcT34krU2
uv9qkM7stU1aX4ulE9H1nJUomybFF+9d4oKJPtp3fjbGT9FXOfVXT3WzVlb/dxL6b22IbGzsQ/96
Q3z6pd67PwvL5u9/44+d0PyNVlKSArrv/IHj/kNYFs5vKM0Uw611tbQEs0n+MQJl//Qd/ggEjyUs
NOm/b4WG/RtsHptEH887FXZQH/6DrRDh659moNBybdBHPu5MlByTf+uveyEHSG1savzpE/rr66hZ
bkCY5sNTRnG7QCjZJprOOb6s86s7eTewYcZvzpg1j7LWHuE7dacBWTNovDWLUA/acY5MJ9qPdZbc
Ew7S3sHtIwo7tWgOlhe5nOxs9LX7CsiYSSQizQnwaBz43eOit55xS4mpqJ87gG8U67D41eZe5r2U
NxgX4fmFAolCqQBfb19aQRTRAAxVKxbceiSEyua58CASwpMBYqmfEl85BtJy5PdbNxFWt0sKy5Cn
3orTggtClXtE+xQRQ1aeMiPD5tYzXrw57tDKl1qv0XutSHl7z3Bn+zikLG/cOubUzZ4I8mgoHbqb
j82Gkqb6Pasi72fsZKSlANLC/NmufPERKhZAMEH5ZptJpmywWva5qo0z/OilCwfHJ9iS6VzxJnSN
bjcS9B+3Sw0TYOPV2aGMa/qvqrSn1aQy+0OmKW87Cc9+m0fqPwBuJYe0Sx9jEvB8WEN203CiP2TG
9JLV+GUzvNGBXvrxgXMHSIGmjJPXVKXMYmcEdepibmqrPSfYVl+7uKxCjIr3ZqmQoKvRZ1wcOx+9
iiaabaY3UHTMy4ij58o8xip/UWNfBbOvZyfPs37EaY3YHuXDI5x2iPAMLvcMDMFnVnXAhWTaUxqF
+dmo9tjHr+OSvjiF8Qmouz8vXU1iKo9vCV+5WJT7t7rsTuVYV4e8JzWPortBwjSCbsaxKTldwIVc
7pOYtt/cyF8k4MTNwDVom5fjLyxEDtW9S3Q/+fiDUds04nDQMToz2uRcN/bWaDE9WgjS0UO7GUfM
wzHWQG42xKajoWhvvH4yti70+yPu73RXqcUO6NogF7raHDAbjvsSMfiHlzQYQZnRb2Vja5z8Zguj
dfwLnEF9Z2v9I5dZ9YgeXOw56xDOSGV6qHKcu0MqnACkAFmkyqZ2mePokXUh2bWt4e/i0uYal2j+
fnSmX7UNlI/Jbr3BWwxKOB7SKmRG/qPG8BWOdlVuQV6hqIqyI6xllgGHJ/h4i0aHkxiLLcZGSMyG
etLtSgRtkb+AYD4ulCiTZ5Io4r32as+RCMxcZaeksYEOSCv9NHFPfh8WlzNJz1ZLoo68SeOszTMi
v5RjPpwdp+eNH1qv2ZjWon3WePQxxMJJt4Pa9QSAhGzkskfLlHYwcjFckRRokCqsnN1SGGUVNFGb
3krPcHZMgLxtRDCXuR6VPCRPyOH0kOHifZrVxqka4hbJ0+z513iwsP5GU/8xFA09QdE43mdTrqMq
8ljE/ojM7ik1/2wki+o2dq35BEOgOhj9NE/4Mnm01FrwK1RIMyjJPZpi+k8dfHPKCDtCCFLDkHyy
fwOXpqOoYTMXjZxuDc/u3jrybwD7EouuXn0sxTmp/HKP0V8i4GvGnoYzfrIcDXvOnD3IYVYJRfN0
LRii2QzLUPWXtYmjMbe4c4s9AwSgvt7yTUEGenFTqW6LTHvnlXo1llRQHJfXtNIw2tYa6zYTRr6h
ezijoDn9GXVeu0kNmb6UbYZBFMpMemNwCsU+Dg1js+ilfo+i84zRN8eo5ptM+a2iPuk+2QzXHC8j
otLVMn3tMcdOjJ3BTrn0+FTClD4F9EOc8BrjyTa2EQjfHVNQceNgetn2Uc8YtO97/AVJveXrQIzR
xEz0mLcW07XzAALZ3EUNhGGtKRKqpcZ7ohApR77uMOkI/UG0OucabwGtGDnVA6SBt2qo7YM1lv5H
a3QPLlGlKehyQDKm14MfX/15gvO2YY5HRHqPgASDaHwVsv+MUNa3mdZr5xmSChRTHIGVoOJV1nQ9
0RmxGgt11gNvvk0xa94tmhhv5tTHbTQPNFBUWANVR0XP6BpfPYfxPvEtFYjJoEgxy4ZA6u2eqsmW
Nbi/8QdWrcWc54BkDE8i7M0jwr8dOBOeplifroO3wHb00Mjq1U7Jz+YfGqX22txA7xVjxKhZETV3
/PJjXq2ZYu0RGla7JuE5WKBfHk7KP7onYjD+xvTyecNl0d90fXP0NZ/YiiY/VeM+06JXbxcfH6ro
JMj12afC0eKKlVQq2Q1DqU5a3vxc25yZvwx4+AugN9M6hjXc6s7gZIJhmw+2EnO2m1Zb6rIaVDUb
q2ojAQURgaGvPSYEj4liJh+ekSMtc9a7xvm+rJbXajW/Jnn/3ajz/GzLCETrzCU3MoFpSE7hF54B
+iVX7+yU55/wMPydksv3WPJV8y+XLX6S6CaqgSLCKGLpB5L9o5TARAWddfdRbkRhshp1J8sb2dwN
DPEiBsZhfzKC/WX1abErbA4Mo7JeSxgtYZl39N15fKmlJZIimUV/tiCumX1lxENYRLG84Rqm6CB7
8I1aHsWXnzjv+TVgMx7KSGxYTGtW7XR89YDVhVZvPqapQ84k5sCfKY913UmLH8bqYS5XN/Nglc4u
G905xGta7WjnKS+Gbkzbfl6scDTnH10SzdRxO24w+XwPE2zgrWCK/NIJY7nPTTxk7KY0vgWJOyi6
w3PJtz/2efbGa5/3qByV99S4Nn/XFNxnhujo0MUQaoUfY4Qqpnu7j7I3N3MebceZQjz9t5ZRdwdz
8GIzVEkmt6BA+EUjdlrPyHZUomAfwS/vba0lcgxyj27MJz1C9F5Wr3rqjCjCcW2gRqkKzYnPebV5
13ejvuBoWpR7cJXtfZ/yTryBmfnIZNTfLcLUsu04JuMhk715Z5fOiCqcqYqVVTIwsZM59GElI/Da
Nk+EKK+N59tXcKSdCFk1NY4YhjRC2+qKz641PXKuXRbzmdLItJJpW2cvpW7zylRo0gemvssQkg1w
NthcHmU6DyF374uHXPato1b4RxU3p2KC+LrJ6iQOm9j8WUCRQJdKjQ9iHQSkFtyheQBvUB3ltGYo
0jzJhg2V9OpDrGkL+ZW7WBMY0ZrFGBOt2EMpviejdo6Ymbp0ixm1OujakvE4O6P7M4pdWkaNzqWA
zE5fbdlaN/qQ2huCScXW5qoPSlouqBsNImvdm/W1Na02ZV4quluVGx7iY1QTF+rlgCG69fqS8UxH
gmXNssR6m+2iNeOyBsm3ku+LFLOj7TNCzuW+cYv0ldUsf2WLG74VkxKPUCaig8jc9CjsiRNv1Din
phqxYKZaF+XB7EzFS2yk2XwetZn0/ZK0J58mhDpIBAwayeX5RFJ+DJNS6XmgrErSahYLKnCIBfUY
x16Ftww/bTmNB6+r/XOdZf2dFSftc23abc77V2f9xqQZLi9t4kucrpYXv+3pYOT60E0EhFhhQ+5J
g79ZfGkChCzkPG7TjPfhzHixhOSw5qemyFucbzFQ/mUzeoqd1RssnxexJYEFSJKBkZVbDvntPHkb
3QmCM9Tox2KpZpLYlITcMB1L34BUVDsYHuXqK1QFEnhFsaSXxV5gUcDhBd0aIxORih6ITjOPKlle
29J/hM1WcQhrhh/VGkjTEjfbOf0Sn9uvyNpXeq0vx/JJT8gHmcI19tMac8vWwNtcQiyglKUIpbYU
eBJaae+mNSiHO6RtN/bCFCwbGRKNmT5cymoZCCVk1WFwVXxv0PI6Xz03a+s7FVNxsfFh7DVOjo2U
Btf0Z4lmCN0ecrCBMv6T42a6NivlbjNZj7Civ1qXcO+RqO8OmZ+UPoUga0dToSyNhjyqi4jHgXqH
cMA6qjwCRTXRxUOfOPYrFQ3lsKEiiqqENudd/EFZeLQRBNvjSzqOaYMpQbTZFojZhOdyoK4uZ1DD
6tO39YVUpTwMAOCuqoHkXkLq2i82ZuCxn7UTYqM8tjyTm6E304vM7DSMjMH9LHHTfYhqVZDbFP12
D0Plqcv9KH3Tddw8JXwuZDenoo9kWZDuMJr+YjQVH5wBmzHjoUQLG+AVL0s2iW3qsDpvfSpNdh3M
gHfBwfo8AWYICu7HtSvFvubLnhaj6R+kTOW3RFnldZp0+7TIdAoNLKwbO9HhwulJaW7jnARYLYAB
imZlZOWYNVsMnbeW1QDb4Ht87jhFbpHy/RDMVLaN2es4nJMjU0bbb4fCPSJ+jpuai/uVYaG/a3Nh
vNvYAw/g+GUQ4SUJCka9gZvWyT6NzXHT1mvbaVo6fLxdMv0ofCKYZL3uTJX4PzGN3418J0wDhYFO
bsyHRi8ajlJDfMm50lJx6Vuru8JpdtJX9rZBow8ABMNBIBKXbKeopOmiYBuPlJZ/Z4hN+Yvvlgct
jUwyKOwk1eRUOA0LZCHaZmYyI6a5qyOLZI7vane9ucxXOSWHAe/OjQICjJulMltO4FqxLeYk+SWl
Y91EUZqy0DYx2GYoe3nHwj/IDKk/KULQg+STmLiz6UzzQ9IL/3ZUMVwstL9D7qT2FtsGC2ZX16dU
6PeeB22r6zpVU8JJms3FJlXVc7+aiBvvNscxCXUVrJBeRFaQFb759sWjMKe1HLpMk/JNk90bmURY
KGArLFvpggaR8adQbKxeKpbjTEETv7+BpOto90OgaB3C44BZInNjQJBL8W77ZrId+bSoAVDfKIs5
JzEd9ksD/a741mXIC8BYRL0deiqNAmWaW4eUQFDQln7K0g5OCAHUoIyFE3Jm1oHUV5QObltyeQPG
0eZCdKziaencvS5yNzRaCAhFHOf3zB+E2AwWKeftCAzztus5b9O9YmyadfyjvE4e/aYptkDalgNm
OPFrqriiZX02HuhBGzaT1hhEkZg357L96BPVn9wSRpuAB3nCXrBJklky6nRoOjW0/IRbaITgk8Q0
XzQ/uK9xFJurFO7YkpXHapBjHsZjN7+itkNyHKcbE/vcC0epp1RrmtBte/ecOHj1GrVwcKwTGJjL
qjsPWrupxuG7rzc3kz6bAUT3l0pjyYMAau2kQ6ULTejeK+7cMoA+geNLeCPwkch+WuqcDuclN87V
nFxSrXrrpdsd5i55bB3SDayku2nmdFTFEo5hbbyB1CgQmyvrZ0dAcCPiFv+1Vr4okK2fUpbIBXHl
4aVl6sHhW8kB+4JTXr25R+Op44yudOlF30cxYAFQ49gyoJina0PEEg+JF2FvYAAx7ezOmhFqqEfh
jqPIcw2mf6W8z+7h3dtQWjIitgP6edJrvAnl1hF5e0IXDqYlhWg5x9GGj0q6N3lmy7vRsRgS6DnN
SgaN9XpAeUVBp4FX6N12EIm8NagRPPIf+KO88j6N2LhaWc3iQbnCCWZqfpptNlcQmB9RLgFY5VoO
JtxZJXoXjrBdqNOSupRbCP2lZUuCSUfCejDWWaCs0Hj9wQ1c3VlrtikZidYkhGFzEo47gyXBUe04
HfC5H9yx+R57y4kwCdSMVGJ1iLWbyMeMtBTUs5JXPEkdsgBAaHfr5k5xkjbjP0JkXVhx1CeUp4ww
sppLG48PVHH9FGXKEx/NNi646qGxCIYxmHGPlUXa1tX6ZM/dhQHiUmp3iHWvyDXduY80uZlaJw3j
wqz2iZAxhQSlTrknl7PWHrojRYWCyUVfg9ug9WCK/IdBE4zhIpJ1ST1/z2NMWEY/mzv0HUoYevNH
ZI/64+TZ+cZRGNFC8vXTL7tzx0fWPlJwDpWJrmiGU9swjCIbApVMo4Oq9TTmLGlqbFuR5wffqW6s
viCSsJjWsDHSycfkFesl+rtI8hNETjw4S03JxizfO72u32w02HIF+C0fyJAI8Pqca+81oY47VxTa
IWPDawmHu4rGg6xFkuKKBBsuSzbANPEakP0xy3n+wTmLVyuW5XuK1eCunswIx3cyfGip84kXb6aF
huLDU8MY+mFRSIR26k5VKFMxPXvKHu4NI7GW21Z5Ne1wblnvmYKWpIF7qCfkkJ2dXqd0Uzh5qjYS
Ey6cq2WWpLaRTy0Rabd62tpjaLMZHNJofJpj+5kTgv3YRDGu/WbuD7wHOCvbDtuK771MnsMKn1TG
Y0yVU0jH052nd9F7qSiMoozDC0mK4dsruKRr5wkjvXkBk9MFTT8mZ84QvdrF9DyEuIedge4b1p/A
QcXM9nE0qXVIRHZiYhbGmaZ09KDicsPxbqolBRdO3b600mrOaJ8emeba9QFJCmZ8Mz1c4cy68EaW
wjdvMWeIJyI1urPxmmF5HXJYLLzGEUMjBtSgdqq5uzEHOVxcnh7ajuREWrWpUjKjUlLtxIAHdOoQ
c2Kapz7QjZ6S5LZfT0KsMm9URLjfrTbxeLWHrD9IjwRXo6mGQ6tnEe+MtWIMkfPVoz3InuGTwDoC
eY2uc2lo/kvx5URMiJBvqjhCymOmNl/nfFR5aPKibRc6XKhx6rh4K4MtmiNoKTejKT8njtdbJIKH
WeNYvxBWOEn8wxtbDtOeTqTmQcWj8Zqt+jQUURbspbX1+65Za0DwJ3vXzm7ZT1nL6vsCbsOrZqXD
ySSPNnz1D960s9a/5lITt6Kc5r0hPd3n8tqZD/C/3KsPiQvjjh75Z01LjB+w7/NT33njo2GYDEOV
MfCW1hXLalDaHnlUr0twbtoowKE7WexYA8wlqp1bP85umfCvITC/NYtzphuzveudyeaTLjMyF22c
UZDX3S9xB8UHkI5BIq1WT2Jx41MGqSxEzZw/C9IPb5HecVBbHCA/TDra28THAR7EWdq8Do5d7yaN
XTeuLTYzHqkNl510K+Iu20sNIyZl4+W5jZR7HCfRbyWooovUK+rUc1cXl5oe02eIwj3QVEWVA5Zf
K3RaK2I56bUHmTfylsou71BCVdl24yL3U4fpy5Q5T4nWTv2NV5TmN6a39CKBln0SnO8ubd1Mu6Hn
9M8402VKo9FxlmRjSOsdeRS0jDCWXXkz9P6HNupcHfQSDkNi9xttXvQbf+TVgDGcYHYyj5Rheffw
Y9Rxmu3x5GjuMgVQMqB3cOsYODGGzJvbUwdU+YYodX6hUuJH5Sl9O0YzKXZvfo/nkgyMRRAx8jLG
inpUMitr5xcIItHOJdC4lQZ5G40HfZ+MsgtH7ABHuu+Y2dR5NRuB7y2bxFT6xiHkgMRfc5YVS/uW
FtZM+UCyHAjnOZCTdHxNnlszB9ap9NtUtjEWV2UnsAMTNpvMXp2V4Pjyi+biTLCRb5ix4oiY62Sn
41cN/Hq5tfOF/11ED52p5ruJcgPaaPMXvzO+mTGLNVizbWqZy4ZJybtfEdsDoZNupimJN51WiE1F
GHln6Ll1mCyKyOPsuniAc6nmtUN/gLISx8sdxAaYZlnzSuNVdu/EA+xGg2xQ0+9H6NTfNYUMYhDk
NgVoa7FwQlb0zO3lyEaNt/G99LPmYRqaB+znxRyI2mNr12VF51eh3YEOnUMMgcmxITt0sUbtp6W5
w81XAK5l/Q9SZDAGPb71rZ8wn8WluiCoq2NbNP+Fx/5bPi6fMMv/p1pv0q5v04/+b/Xn3xjzDeWP
9C92rt///h8hHuc3X5By5jVAr0as/keKx3V/gz+FeizI6vj6nzsITI8EtAXX1TcJXUKb+hNJ1vvN
Aw+FuueBpzUM/ug/0bD/ScFe2xEI8eDvMYjEOBBw/6pgw+fO9WRW4oCiGpbxZxFrd2rG8k5Cp5qq
A6e9U0eNnB8N3zjzBpnZbf70y/s/egb8f4pnf30LJgUDONd8JPTVCvdn1H/NOFV6XiwOYFrF7eA9
proPimAgaWM0MJkyTVA2X0Q3UsbZHi0ehqrxZo0GnLpNBWLyRixaQPvSrmfAKAHaNgmhVMtGXJYE
d0YSHEJ+WJDm1kviQM6CWzYnNJZCDFiWFbAZPXdLvU+JrnTadrYBJNQEMAMi4pdGjBXuYgEMngW8
M82NyAfUs+plJi7b8jQcOF4HpbkyLcxzPExugF/swer5AbzVHO9pN7adeVi5zG7b5RdLGx6Ae8N5
xXLNOaB/cPw33dS2Xey+Lx3fQZnpqP4QRxyGN40fELbeDnXBaLIMaTG4Ki2CLURZYg64aOzldyI0
Yp8Wwz2XVPbP6scSDyEEx7Bh3rjnluwFU8/xh27Ej1JZYp+zyGM+mz4qK97EztBdMM1yUabtQDrc
YyDbp7l5F5dZHP7XDfNvuWF4vwDJ/Ws3zEvaxmTg/rKWQFVe/9IfiwnpPotOewfbyep5WTs5/hEJ
xCNDGo9YHr3yNED9wxDjU8O9JgmF4DUzgMv93RBj0rXNW0+BteN6v3dt/weLiav/Lyw1/zyXGr4k
3wUeG771P7/K3kinXz3H+sHzUKomknKwD9Y+SSbCzSWdTDxe0fe58iidRDZJngWDo9BaOymp6Rpu
zdpJgb4idNpupEfb1rW9+2RttGzXbsu6oqkygNh9bKL+KaLq0FsRq++C41WbbphZxs+AwaoXo3eI
EJYToKKRoN5PO6ro5E1oMbBmZb9XAngcJ2pGP6bkYBRgGfBfeqfWfuXKVc/kXEr1C5a372anlIDs
LdeMbVvCEIhVdhbY5by9MxKsm0wr7qGlaoN1O/SGrm+MpNaeNMsGOowhftxK5tyY2JjLd2XaWESf
THWrt6rYTM2g/XAKBtjnrh89fi1w4g+6mmJwezqzp9xhCRIEOraRN8F20xti4FGX/7DKpTrHNCFg
9F6sjU2N9bc260Ao65G10QgsUutsTi9g5+eVIwz+1uqGdF8TybtHJhcu/QKEZUhQa299V2D76IAh
YZFLgL6AzwmaZWzcF9kR6OLKpUhmLy3ZwEBlEZ10kb9Wf7uL1Rt3DeFOuj/JnD61oEHfB4mWHzgF
rQlWbGE692FCKa61/JZznd8FtcH6k58D6wi+eupi6hUJIcpVqujNQqxNJ5Qns9Ayf3NZRLkiyIqx
jMdtn1tEgr4Xam1DF+6EBHzW0e/N8Os/FnrG5xoxqXKCZqj4/81Jyd+xzTl3L3ItzTV8uGih3TMS
ywg9p+FXHL4fLaJBRRITqo4VddaIzFQ4YHT2X/RBgzbeemt0buURPxm6zY9RDmO6n9walyfoP4qB
4S++S6Kf3d7qyWIEreqWs48Sws9Z6vXZiHVasDIsoWupOb8UVB6a1/p8oS4YDZhvYILmFTN5wI4K
uSGilHxaC9njaIQHZcN8p4iEeiprw2nZMW6jca0o7vpIxMdejvRQxSg/P4kCkrknsoTTgggJZIe6
aYt9gUzUhAB+xm4MiG/xB9xR+fLKWX94b4FIECwGDuCwndaKn6WhYMNyKFFWKuFjWTrKhzjxaqGl
SX6IaDDEvZeOzuXrX3TcgRKxUXPMI42SPJvNuHJMsolC94mxshdia8faZU3GuOzbVrfexYyCEsLa
rc+OaOVbA+ZiDLA4tAdYyrb18FXxnJsrvYIiv7bbkuuhIrsxUr5+bBb8WHNJsoE2QueV282svXx9
l16xDPGhmC0cPpx9+GZt6fCUacBAb/22QH8v8g52Y+esVR34nZrlkZxbne/qYv1IDVwR/E6yVSbs
Z39ln3XEtNqa/+7Pa9XZ733kWk3NX16v9eF+SRO1OxWsUG5GM5hVCn3era2Mn2glPJGZo63PlL5q
fbGteeW+RgsGmqCXaiCPmSu6x/J+2vS+scBXdKYrxFl1P2YzXfc8acge9UDisUgqSlw4P8pL7w0h
YxH2ctvQGqbxBibgoSQDGc5tB/JFuNE582f/hQ8T/cc0Xf2aJTM22aLt5BuzjI7rXGaox5GneJ+h
n+3IJ8EOG2ObNpC++8g04t8MVHktCr9Qj56DmusaLQ+20YIo4JRUaxdHcKwJ6TSuTZx/MEjCfmoL
c2P7FWNEfmXMv5Vvu3hVfPejkRm98HpVe+bWogiLxaEj1xvHmXUkosvvd1ZJ9NK6LivIAJGZf7Cc
7lCGrC2kTINSpN6cOB9CHwaWYMmjqVa0ZeElSdiyYxDQktW1GGFLEN+jzQN+T2I8c1F0d9rUzr8s
tzRPUdunh2z09J+F7S4vXjwodwdtNLs0DCt/mZDIngbbno+0EEJczAosJqn2DF+ufUkMq9sQnWJi
Wfg0qsO9o2BXacVFVzjCCsajO+ERSa5isfwCukIw2AQpevbsyV2r8lxcbuUSmW8QEhmRTuSDke1d
/TgsbX5T2vBKbdr9qLZUveGEabS4FztuSBK05S/b9hNCaR4ZLHJiDYm6Xnm3ANGvtDUbaktwA/c/
nKFOvxTcnZsHyBvk1wWWrRHuOGaicYNLU95M2PGp3Bmi+2psWU1mF3+dJocrUw9uzhOkut7v8I5h
SjIvMude+hxJs36hNap9hA9/n9hjc53XKsAp7vRrxK3nsXK570Ig7L27htjbIQUdzpglEd9iY1Jn
K/KelthwXge88fsaViPc8amqfd4PSRERCrO/BShwUNIvUZeM+64jU+WgutpbRChB8/yCEBQ1vXjA
MVWj70HUKLJWD7oM/iuCUk81AG1XaM1JlEzfI2jSRYjeaJP8KrHwHCDiFrQQ6VaxHc2mDj0l+icD
U+tbajAAZys0xd2QWQzEhCaPo0PTGkOj7Ltiez/DVx1ue0N8XyeVN7JbZiaEk5IOINqov5DNyjaj
5RuPs69Z51ll+kOuO/0nHVHt99mP6+Zd9YDfHwDx/A97Z7Yct5Fu61fp2NcHDiSQmHbEvqmJRRZJ
cbaoGwQtSpinxIynP1+C8tkWrSOF+7qjI9y2ZRJVQCKH/1/rWyERpWrJzqM8o7TbqI/WvIS3cSyQ
Wrr49NgKcszvhL3NkcGDWgcg2drGB6U6d99acGgQbRRf8m6cLhvtVQ2dma5S0g3PcH7CXQSU5Cao
A+fD1I+QALMyxjEIK6K+9owwuzJDJK+7mDLqLTlUzs6T/bjndpE2IN3pgtJT+SnpO8SUVf0Y9rV5
kZnqqWNJ3NMkcmCcms/Cis7TMW0vjdmRH8eRmgvv3KyoubeCZBJ4UW0kcUj4VX/Ve+ro99RUM8/q
UD7gVd54VT1BI4o7yTf0xZa6Nvk+UW31lDVn49qVDBUTkkAx+tXRysXvIaW/TZS71CGtStIk7XQn
gBKSqOnHthbmv3hy8cfaAcqUSDbuBs6CFAesVCbp4DT5b/1Iujc+8oj7Skka+ApjId8n7rbZMhHV
3MFoVPS20Ic8umZD1UlRNRL2RMJxSZky6IriHlnlUAJLSPODBUtph/4b9EytNbNU9aDB0weLbwod
HJGhLnowlRpOc2vr6Dd+cMAveMUMNJBL3ibtriuCW7szh7O67GP+0ZL1CQNtcxc7BGxs8U2OnNDK
JN7EYyUuevKkbhFQmTsVuuc4zIF2ZtH8aLZ5iHS16J/iPv6IYoXmgSNACkfTED0OKLwoLU8IhprW
vnDrYjpOJiIgGcQ+ySAuz4HcsBG8VWEif/O93iWpPIvJK0RQmm3rySHmN+lZHfMY7RwSm/ysRkn2
RJfb2AxwXe+xDXuHdmrCdM9yiCszbZMdjEXIEpGxnegDkxzqUl0l/VnuFoTjp0rO8HLNeO5Pk5LU
ay1rwsfOfApjAJ7n1mO+eU2b3v2Ky3HcJ5nrLMc46PLPtec1x0AF4T7XWyuctwpH6txsFgrg1TYv
Uhe8RlPT0R4Q3/V+fzXWwtqFhIFvMRuR+eJ51oksz+F6af3afmR9y666MgeDvy2CqbhJu8TetpmD
47OYIvcOLQAsRMcItJgsZVtQjvKPTFhmdKCtRA9xMNkLZq7IPkQsstGQT5c01to9CupgQjXnU7Bk
G3BF3mHNzDvb0Uc6vKhdFpviOOyl5whs3N0SjmlNjzo+NFk/Xzqt41w3ZdyQmds0Bowxh+J9lXen
STTzmV8m041wuvYhHgu6F82p9pdp1wRW86GAmP2ZkDvzbOgadYEHJjxTkf/ERm08eDDPBk/J23SY
UTQ6Q5ZlB/IQo5xq8TKKQxIsYClHqVANVHlJ76Gw3OWut836jykrcooggZXjJsBAQLWBtuoaSZKh
K0eUibTqxgjILDHiRRFfUuOf/YMC6EPdzyV8MPWWdFIYTG7n4eSeEZ/h3VVEotRrOEq5BqXYpfnS
jUF9NeFYorzCWDgnYJqUryWdsz0Nt5j+BAUv8/ek4O/UuFEIMW4qarYHh1gAhfEf/dTvS4zwW9rK
j7ybyKqbG1a/865gBR2PfznJ/6DI9fcaF+RBatK2cKWQmDq/PxhHKElnvHbq6Cklz0ebk6iTxNbD
Mnvta6DEr9KxHcqKf3VpUlSjqIftEyuoKdkq6Lrf55c7rPLt//yX+D/Yf2cAQm11LOFnXqJ6J8SO
ifklMzoAW1bVf45zU8rraPB7+1wpYCAE9YERLq4Qt+XMfLzYe7cppfpQqEFcF4a71BfKIu1hiDvy
rDO4Dhu5lCHbtsKlMRyZdsCBXnbLveUaodo3U6aOSd+zzURj9FI5w9jdg0bBo7F0AnbNtnRx1Xxa
OE/gXvYnDmxR6Njs9SPOIgCTxUPh2fXzmM/tK0Om/OovQ3lvQ2rVkWxaRUIOdg1rB5bvZcTZyNBz
p8kBSxjh7WK0fXsIyJ1rz/yoUuA+Cr6OrGrhnqlYuBM2fb96Xs/ChduI658/dF3t+C5KmthZV1Kp
wXVgUpx599AzdshQuelhO7M+LzsJBpdNj58vOv/5hfQv+tuFAnhPPrUP23o/unzFCa7JuRAyHh5x
7SPgw//K8yEOSL60ic/ZOiIw20XhiRnmn17dN22fPDJsVXREtSn5r0OtNmbh0fJHJprW1oM7jv4u
IZuZ/WOujhVRBC7dXY9DgDEWHNt+fnEBqvTddweaYJl+YAmPFPH3331MHQM/qwJIL1CQbYYx6uUV
rE7roUxbjs1SuHz5Qc7VqUMYjVdAlb1WFUZefkTdIx7WD/SfrOZfZDUzv0mezf+/vPn7C5gnkBjV
dyjZbz/2rcCJqfw3Jkkq/t/c73j3/nT8WfK3N7rs2kP5kyIbkMdhAcc3+SFJC4OP8I13Jh3waZxy
aKFYHl50Pt0/qG1+P59ioGd4Yy+lSYPTz+I1+36Qw1ylWtf22DCGHJQJ62t/S2oFmCj4O+2nv9yY
m7c3918ojG6qpOyYj79/n9eLgdOlMWQG0uXrvpu8I2eSucc++DY2OPqXsrIeZjzMT1mC+hi9EVMe
lj35EgypOv4blwbmZvq+Jga8f5kTIxNThyrzlqg+Lg0yh6l+HsnJYfsnHmyaxBjITEXJrQ0XaiQ/
v/z366T+5vRvKFH7tL54cO8vb9lJVOKMtm9z8O1s0Qz2KFhBepaepNKXm3S55+fXtL6fQr5dlKEi
UXG7zCLvbndZk2Eb1YF161gl0wapVecWzrfm4NGFe6o71J8ysbl4L3qWkrjru1eX2uhZbrjch4b4
1LOaqt10bEHphPtlYdJ1fYspD4WSKU5DHSKIThbNYmprwQI84US03xorn6f/jr5UPxg1Grzwv6vA
29dYC++0B4iwke9aef7o25QvYuuWiiVjpc8p3OW6Jue3zHI5KPnTlIE4+/nd0xbXv1014PXAhcaF
1+7eXzYaFBK9dHKUuE3FIB5QtRIa5ZXxVzOdEKeIZbpzZC2u8b1QFp5jqtA/v/7fX0yPjQ76QTDR
jJv378oQBCVg5kkAD3enu0S/MMjjyCYYfrmev1tr1jtsi4A3Sy94tB7eTQLh7HWlafbiVibBdGeg
gcoOgOYpbYe23b5CVZYvg+nqt9Okylx7Iy+LkXoT5GmU0f/8i9umZLYUnoO77N2otaRRBY0Zmrc9
BIVmK0k8qS5RKJnDJimz4N94SXQWKu8l//PYWH4/AdJJNRPDHqxb1aKsQeRJnXit3PaeWZ0wzFG4
G6iRNk3CKA/yhS3jEEwaSANjDqHzUp0Md5juIuq7gCZMC7haNgR70dGriWNQD/zWlLcMsRB5iwEA
hfzw81smfjC9eBbPz8SYDkHIf/eKpHkU9j5m29uQXM/msLAbP67jZuqK+lmpwtgC62Xem7mBBUK0
PdB5tm7tHDTHei7YPiQgufOzZVzQrIrQbF99ZU53P/+cP/qY8JHYT7Fv5Jjy7mMaaKcGMh7ELRxF
bsh6m0VNgVyYoXhocvWrnar1/i1yqfWwUQ1QpThY6t9fsegiKzWzub0dqeydaI84LyC69V9sStu9
SdiHst3WRWsasrM3hxTYE6kkwX1CGnnNSW/uXu1qYKSbzACmwUuQ2LR/pB4T6y2CKsziRcRdcNkO
HsV0YcNHMmA4WsiJgNbSy/n5bXzbYf91cmKx5tBBS1JICxXF+37k4meBx1Y0ugXKjCeqnhe1Sz0j
/UDWJrrGEg/VCLt5wC9jOfClt8lAUNAhAOOd0gs3bXM7U4HcWqmFm7DovMOwwqZjtyWfoBQRKmni
KikuYUWnBGLGo/GIiDnqdqZXVYTTR5pfTdeUMg74cN6MVMOtWQI051qbTKVfl7dED8Unvy3SS1Ix
qushpRaMd12ZeCStnFSI2cuIi5/zz2bWih1ub1R11AiXms83xK+zA5L0opvjcpd0rN8X9FwLouTt
tL5pVjg3TgWtidDMbscjLJsSm2fUT32Zp+PODj3vPgia2Nw0KZoHymkUQ5DtRXCwEbdQxHM7y/+j
MZDOUuNvu+y4QIODDdD3EiRHA4TlPOR0cmlFPdvteggvTDcIwEMOdDI9Svbq1hihP2xSpysdrHAW
8cBFHNX1jRcVOUaBQMbhzk/H4CmCCPpUZ4wRjyoJpOYKvkBTxBju2RoEew/KB5+ucpwXTMVsE0qf
2YYtoG731qwCbTLzYxyt83gX2qhSffI+sDpQn/Mu0dVnPSuzQCVX05juTdjp9gpSd+2quQRxDl49
mlfWep1M/jm0g/h6yILus4/pnH6HFZsUIknwDuwiAson1UEhWakazlajaS4fResnFxaWqZ3PPuAP
gO8Vxz9ag15ghQd0c9Un8g6djwRrOsD66viVgTJ9ifow1W3jqNyZPY9nG4ddSXGmdnaF8IYtA6sw
0ZmE5TRh8iUBceNX3atscC5MgMTqB8PxkwwMj0835aIs86B48Abw4QEGxXyuvF3hFb4m4gC81jJe
QFOhxf8La7Qc5LYyMQSpujOGboLYMxHUH42YwjcfN0vRqNFpKPyDYerNz+KQI0R9CMwBWN6TGfls
hpjB5UsD8tre45kEy1dEYf44GS1PbA7p6yJ6pgs2eIFumenuWTIzKuHRo0Q6yLLhdwTCq58DEniT
rSsWHirlVWNrmsrfjcHI8KLIwaPPBqbsROLO9GhebpfZlS8hHROCQkz2qyRlMRsVo/MyhUvwRBmx
fW2p+AAuBIBuSOYhTxbBvlAx7oeGN9QnMM/m10Ml5MNx4qhObOvCpx64JsiDojplZWY9NKZuVWNc
pa7SERqLmd/Dm5vLoIh2QnT8mwiWZEsULBuft07i4uneou9wc5TFSr0he4b/giJEeo2KlymGc7V/
Ce4xuAy8arr7RnE3mFHXOZI9nH8ZOiyia3MxrPz2tQn0rVx70i20qZ4NB5+W1gbtM5u8pJuKbacF
BTWZb5p1L5LlmBc+0KSjwRpR1CHPgYgofTZeW/HYToP9KhroE44bdp5aEJotluduqsfdrHePs8W9
F4XuK/NKcqUsHtpXwB4TfUX+DhkoxRla2MgLssF5WdOkAr09qnNW2yaImmeCkNj9Tkk7360bhSVr
yvkCz437Yk3s72H98GgbPgx5qekrbQBaY4lnI21ttB455pV2q5CIUSAM1SXDiGdHyZ3Ne9Ww8LTU
etqQT2SmJpvwCt4w0oisfoZKwWo+Z2hC9qEVsEtvFzrgdAkxGTet4pNDD2EHBTd9ppViKEpM6wYH
jwkNqYX2+tvhx9ZN6zmFjL/LnVliYsYPTnZEjYvjanRmetKFI19iD1b9GcsOH7C2SB/f+EY5pkAh
RfgHvGouXq6vkAidlO75pPQ2iJWHoILx1pdj+5oHLc+oJokL5ALFQhgbag8Ak7mt0kcVGMnJmZgR
FDAN2OcuT/q6bG3vnK9TnTD7unf4dbGYQ7ji09LFU0faiuIaJgj7cuAx1yYGXRzjsuc347KeyHxK
5/6qHgm7QskccgYULpT7TR9Dud5T8OLDhARAbACL6VKc8ANAJon3kGbkMu47MiTPkDAyRtaKFMFj
3FOgZ3z/dRLIcnu6mxOCKrY5WcaXBIPY503AG1a7+vLFiFxgVRXknaifUywXJzpm6sh2vzk2oc1T
BRxL5AILOfdhZAsalEn4ZKBlvJnmyH3Bysv7auaUwqwEhMcucnjjlWr5JOtIBMossCMmTAGOYI++
fxOSyKiJ2ptgCglO8Cv9gNJGMjVZVdgcC0X5M8GEiy+A42gLFZS4SdpzGiZuETx9P5tUOu00Rd5B
hx96dcoxREIERipE2ZnUes0CZ54PcshlgRZU1OzeGzqHN+s3ZCVij9xCwUEHo2B46gPvMhr180J1
+YFASYxcTN3mZuRI+9A3/Es8EDyWTu/SFiJiUEuukgq9bM6LyYiqcwOFir+qOJw6uCwtHylnbxU7
1fecZPRdU/UwBbt0FPmyU/rjxC7fIktC+VLjE7W3pdZP0aDktVpmIDCevdgHnPEoEpw2YjoiLirZ
WlIXG+NWERQZM+SJIs/C6S5OQtfejwSHHOfEQc3jBH3u3E2KnEsadxJpjKFM5+WbYiVBeFNO1H/p
0MrzDIpxtUcRO+bwbFx+Ou9jq7kXpjWyYydaD3u5XlygM+u5b7JS46yKBJM8W5FIH8nx95AJUjAm
Fn0D3uYifXAfUot5QU+sRKSx4qxjFy8Gy9rU1eo4ecn8B0zs8HYdnxK32xkM6v4MbKrMrrzeZ4j4
Zo/gw8mGiziaCSR+GxC4mv2vtYc5dEsJXR2NlJyLHP/rS4Qc9mEdFe6U6VI3XF/6m1B5RVOKa7Bl
vDpZayTVliaSIOjVWdVMS2ZsvcaiCKEcYiQJ1+ILvZVVMfHkWyVH/mxmI6R2nD3FtZB8BYaceHBi
cMg7kUe8WV7YsMKgRMNDWjNo+rRitrcT8QHF8XLLSZ1BbZLRh4Z0ZNJeZ0BYjJRTIUNzs/Fz6eUb
gSnMN1zHFINYgOAYRfZMuAqK1BaHnhrCQ2PQW92Xvf60ad/xmtnNzHVh/Ex3xSw5EtQc1YC9oVGJ
HBT5UHEGfBijJTtjl0o14axlL7TcD8JPpmPXD2X8QdBxrs5LnXahzIFP4fid1j8lGCl2pggX9dA5
PZuQyMiCJ1MHtpckiPJ9vWC8kVjp7nt/Kj4QGPU5NkJjm+FtOzoEN208xcw+ZlH6NYIasfHQmGxs
aEjZdqhsXuAJTR0Z2qxIc4IxsaPkGbBDmd2nLJ25z0nNA60cOFtnRp/aB7P0YV1HDcDbGP3ueVLX
6ZUtWyG2rJrFOSf76ajVKqBc67qE1mFXX4MpZ7/gWhOTIZtMInZaC47ENLWdedHoyf8CJziFyACR
wHXRI1feWTnh6EZlUYWhytYDwEdYcx+lFo9HFTV/bQLBTbKdZbqhAjiCXQE7TUo181IzsMcp9Jau
if3pLovAB+c4F7Y9gZen9aCc0WE4jXbAqxrEDa0MU/HxUKVQbAL0Me4Q8vBJp3UxCWPm7QXofPal
Yo/J6oL8YI/oxz5HJxM+hX7ICFoPhpFJSO5Fnqc1U17HnFa5E6ol6mm0y1ALXiZBRM+sDsT1qs0T
Rte+Wgt0L7gDNJ8YTvahdC3WTxxljNYiYrZaIE88DFx5u86bQZoxOSKbtfdzU/JO5Hq/WYeBf1ko
zPa7EMnAwzjJ+hli5bipOuY9hSDtussZPEmI9daoyNfVfDJC7CEMbDnbxUcLn8oXObhmC6Kl543r
DJSNTkbEgfG2w2gAFWtVXIEZVJ57HvLLcw5sU3dsOd+AVOjVWQUu9JBLCzKO3yIkNLNFPEB/omTn
BMxK1Hm4JR4ROdSaQouTxNqvcunyPQDedHerWK/GQH2tlojF6G3L7JAf4dJ3hlVEbvohygrP37tz
Zx24cvwQq356nGJ3uYyxyD4icch2LW8IszOnneWAslIbTd0CY/ssa+NGrTFFbKeJLLKVPR0thGyf
+9p2XtOgX75gih6AkU0t2+2RXjD7KvJt69a8FGzKznKdhKRRegoHqQ5IapoyBZxfTc2Fg4DrOvGI
UYpSN/m9qLvo3mWPP237Ip93mY5dIglivg7sOnyMDS/7XBExDcdhTWjCcUxa07ImN9FgG4UGlIBc
UsHgvvW7/tPh+VWHx10LKD/p8CTt56okUPY7pOPbT31r8Pgu7hVdn6Yl/Y3A+GeDJ7B+Y0ATCYj4
RltedO3/zy6P95tJXxMqMn9ioS+n+Phnlwe6MWHp1DNof+q2wT9KtXlfeAsQIBI7Qdec3yZcW//5
X4rZNCbiDNiV+7bZVAVBNI5gtljmmVmvUxx9fl6i+tEFPYvStdR1N1e8q6pmfOvaqgvnZDuWvwPp
lpwBZyfqJfebYzSz8//59d7X+fQX9HCNmAQs2lgI3lUWg9RdWjSG8uRVsfuS6qPFulltHdTMP7/U
+yYWl+JR86wdB5UpWoLv76UCyRL1mZCnTJ/BE0gqR6dbmJpclNDXHdbkJy8Dqa70Qe3nl/7Bt3wD
aAMgoo22loH/8hjHJhtm01Dy1FqUpUsfjQ+RfyULHNvn4hd1+L91BfiijECYOWjcKee8LzJOFeH1
RIJIQrBp5nEEZEcC68VkMzx0HqtFSRkuvoA4zHFnVhySmQMrji0T1OGtaZW/qtX//eu79O9cl0Iu
vg5UAd/fefC8nHOjUJ78UfJ1V2GySTvt7N+8FnpOGq8MYQbOuwFFoK+J83aWEL1H6gnSaF+9rpju
er2t/vlT1QPmr8VcFAbU7X28LJ7J0Hrf6UnYjbP89PI0hPHXN6GzRcH+5xf50b1jEhLrxbQr7vt7
R2Fbep2Vy9OClfWU+gOHGd+tja1g7/2rbqfOBfvbV7KR9FrIXLiF7xtKfmiLYSHW55RaCZvrtYEC
ooDd96rO9puME5E785LqhtMcdzBDBxKnfv6dfzCCUWcz7Zn6VdWbjO+/dGghVAndTJ4myOIXNnGQ
BjhJtka10TJCOfgU+yyz2KvPS08nc315UdUnZ8wgv+pA/+gJSGkjX9dPmh749x8mywN3KqCznVr8
PXfrPnU1d3CSCfY//+I/uhQKI58OGkvL3/rsU+1zxPYa+5Q43N5gdbWQ68pU72u5/88v9v1Uz/QN
84/eYSBZWeg8vR++NeBRgpRq4wKLNScEw1D0mWwKXcsq8odF4P9iLK/Oyf99Y/QlYaVgL3VdXh35
t2Z+nS3SouEdXJiwQc9we7DRb1U73RGmQ6+0DXmu62kg9qmdJRHegYLuwckzSrbzKIfJ7dGb5XUG
eSv1zAvVFILDDJwyiS7L/Pwm4T777pVwWPhJftEZdUg6MLq57x4/LvQUp6YtL9rcLDBQAwatEtc4
RKLNeuBPxUxPkcOCqtDip/Xs7gW/7FZRXFkV+pw8Eboy94ZO1L0udtG9TlbG0H071Vr0MOIdO0Oq
MI7gmLcREXXA9dCTu9g2zJQfU7qS5iFpV0iBLQwtVto8d7prhVyYXLiUG7hBtj/fAEKmloj1N3iC
vmmk2zgIG3EUrcOvhtWrxl0RxDB0cgXMaQNz1iaWs2y4hi5QrdF3TaMxynKQEDkoJOF9iitGSC05
QlGz75Yzgy23e7H25touAho2K1HGFxk5Ia90kZpnry7hMhdCy658di2G1Rk4dtA7JZ/EHPDIvMV2
wQuO1IeeyKVn7HWZ+5KR4kcfFw33yywCCuSriModKNwWlEk/10toHYfGa+6U2xVI9Dn2ekkEuN9q
g4GYZNJmCXLQBQYDCf2JmgY9v5AyhT3J6S6nXfg0kwx+tjbI19bxekLtMBpRQMDzcIewf3myBkrL
daDLAYVLC0hMqn3NisiC4kICwn5pQ8Tv/qyCp76GPEfXbSZuLyz5LYU+di8d9032uty7rnKQg/wD
9Ibcxn0Vq1RLvfC/zh40IfJFXVLWi3JevAuYcroyQ9VxLb6bWGHuMrppEzYDg7LhWiBtEpCrO6Tb
zosHSIUqZprWHQUBbI7bwQw992I9ShrUtyByyoEWsTVpAYjteBlUrY510a0gGjKCo5nc58UX17FB
42s3OwUlGQr6VC6whLDedBmHo40obcbywJHvCQM2v9bven83GdRrauGzFnVw7zVDlnV5Q0+N831t
R8vV4uVLtBUJLVyC9pwXl24akp1SBTkyeqHuI3uxjgtsOW9nRa78VA5D+eCDeLmCC5LvGnheYkNN
QPgHkZjqIsmrAWeCbiW0+TRhtVvAUplt6FKdW5JxY7r0xTZEis7Xvgl+q5AxLJoiC4Jt4rQU+ml7
IFpf5ocsMB2U66QOYSCAbFIyJqE6ESlyS8kIYkoa9gUFA9V99eVSnTuW118HrgPPDAMFmJ0+Y2ba
LrqqO5o1yuoOwcdHN89Ue2id2f08LR7oQWIKLml1quighRwj4OoazX5alaDV++oa5j8I1HJp40+R
7sB5VVdfAWJHb1zO4UnMndec+e3oPtdU2A4kEiyf3GisLmxZYLWYRrl8Qoqc7aGxL6hmBx6jj9Rn
m2Vj+SnF29RB0qLlm5nKO9ObURSpEz3PnZYY7Bv2gBtC54pD4eN+YGKiCwDW7q6n5HeOnKU+TxWJ
SrPTz1+A8Ixg5BPjFhta8THJBpJt5xJ2VZmgom9AUsNDeiHUhPeDQvcuJER52w9KHIq64hf5BvVn
GpYoR8MKp48CvLVzPfpPWByawLOJ5ELcE1X6ydfjJTtd/4hPbnZ2ZTKMGwk0jkZhHoQ7/BExRfG6
JXQIq+hSzaCDi6p/BD0DrGco20PvZEBaY/NzDobyY5An1iYJxHRoDVB2fc7nCIjQvWVVWiDEM71f
urIZSWUzeaIeKoRL6g/lDZKvmrStjkFtkBHfvaxtA8NKeSVa3drZV3UHttmddBnJsidq6My23Wuk
TCakasFjOpsLQ9bs6GQpr0dz4veTY+6zJIaU2lX4+jcFrbhlS+u/AhtDw2yteHkzutWuDViP/d4B
egnqD/ewyvVvE1MNfX7V4aGU0IFQFbPtxDmqBYBL0tlA4WaoJa9+HztQ+ydiM49r86muGbbbyhvo
m2TU6p6tqonYz8U98hi7sire+bgl8MlJY7/+OteD1K1FIsRybLD7MpXjFzQpTQSryXB+p58P9TgO
2mOO5TrelFOU9BsssPEf7dC9pJRV945MomhLHF/TfgTy0xv3xHdW9tG3Yv96oFq2dcH27ONxbMDi
u8th9sv6ESUD6CsiPcfHwVHFHS2Kr1YOUpsYhA9ZZ1G4Ihc931oB0WcSc9Zr1MXR65Ik433Uezw5
3vh031CXDWhFEOK6GeJEx9XkrXdB3ltb7aYRWA8BVszjxLK20XgkHNs8yaaar5q2s+9covTIQS8g
Um9cngJ5xbA0nrCvTiSsig7MoVLyAy7X/EODq+uuSPxmqyrRfoaakgN7Xew/qsAdTp1bw412QisB
Y+/bJA3GqCfGfhmxDjY500UQOvDhfHmBXOGPEA7Q/dhFGTq63rwi9dP5lI1uFm0VNhfWSh2WTg07
ImxhTq7URNSsEYwBZOEhal+sZKxPqNaDfYm54SRc00B30UH6BB44J5gPyx6kj7CscJPI0JvALpf2
gwvk8ziUpOfUSRxemnO/3HYxMN5giMbnPu+afm+2rUwupmSanK1fobHZ+CHg7Wt3osB9FsR9C1+6
NC5Tb6kezQQkKSFJmEFhTHhmRl3UH69HVvivYmjaq76uhzO8v/MJoXQBFTKIQ6r2guNFzOR2BnRc
JLSUa5qt0eANt5E1jGRhp6FTMy5z9ZxNnU1IT+5cTonFNIqzKei2TT2U486CFh1uMYhYV503w/1H
QUU0pJ97kglRQOO33D48BEYD5q+mvitlA9Qpd3G+9l5y18IsfezF3D752Hj3w7RkW8A9dEU8wPkS
IIbOHki9nV2PHni2cIlB03WsQ505D1uSVQFdSm7VzbBwTiFZxlO418LkA/qw6dFUI1COpENMkdiN
ffANW+G+qUvn0LSeA97ZSoL2rGfsfqVQOf1e+3b3eXRC73V0Cd8+mDR6yeTMBV2XtMo9sh596vYE
mTaACGLUTEevq786MSzZNkVWsFnAylzY4wQjrKpIWIqnpJk3EgkaebEwRA0i6faW6YYdqFn27NEy
A95GvKNTP3BV+KeshwpOxsjwMaZfjawmWtIP1IU9cxPikP9QQk/qNiUeVITDNk8N24SAa1qP+dQ/
TYQsgOFc9+v/qYX+shZKsfEvR5vdS/fyrze60PVL8eV//uv3L233rx8SPZBn85Pf6qEwgCj/cT4D
TssOjcrn/xO8+9ZvrkO2DQrwVXducXr9sx5qEn5jCtPzPSgwCLXRfn6rh9pAhSADmRA9sABZiLP+
ierd9b8/IoMZsV1PUHPxPEFgAval70/j0SxxtKcs+9S4+lPll7R1OWq0J3sG55xLzW4IwLHf2R7w
THxiGyJ1Yf9psx/zLMtAGPbeQXWBukdXBaLTzmmh+11OGAAINHv1D2IAbg796iqctMEQabmnDn3a
h9pbJ/EgBiBDnI3MHJJGgjnbOdqu2ISInPyMFBk1kyIQFX70SPhjgKLDUeE2cNOPwTg+idUHKcN2
flzIhSKgJMeYPxjmrtPOSTZ24gLbAnbKSTsraW5islyMsLlz5ia55EcIEFZk5JwR23ObhHXa8vam
41Fx5LlaxrkEn46Xkyix4URBbH4IazCVGPDjGytoXdI9F/3NwQ607JfchJMzTlHXc/B+xuNc3Ecx
oHZ2MTWGQP4YZqU40at7JFOW6AMfD6ov54M/YFM0GrPaRThvOV4msrvP2G3eQPi3b0NKPDCkV4Nr
Nfea6u0byy7ow2Dje4PcW7S4Ni6uZ8DS3EK7xdArq6DQ64OHy9z+vc+y+ohEE2UUXlvRxx+ghw60
FmdT5juPHK2tdEbgxXm0yMsO8yr5DyWMVt9dOs7d3TEYy+5RtpyPNnWyiL0xWIo1c8YMrNrS4Xk4
/eXiW8cOyzChzM6u1y7iLOyewnI2L4JRPc7ZLIn9NstPCmT2hYgxRhYz+YHsLSHfdc4uT6PorpWl
XeJWrPIrPy2a63w1NQd5EXubuqjcD1HfuqD/jVCTw4fnUIXW7dxU6d6JXEL7lvoL+0v285wD3X3Y
JPSP8C9fTPTYOOHbW5uTNDnl+K9zgYm6L/GUCbv7GLUVfGVOX+fxat0eVxv3tFq6VRS1n8yxIbaW
Q8YthnXnlEaNfZ+5EhaVU/Z4N9vG3XZDwS0b60JdwdH4ROexvzZqiw31aH6hbPvJG0eCmeGhN+cU
JdnZaTc6mcyi3RVq9p/B5/QP7OmIHR3CHKteiJl9Qf1VHM3V5B66hLSxBI/jJ8AmlbkTM9WFfWuw
z0d7ilN+4SnvHeq1e6Q4g3k7aE99pt31tT4YbCcxg2THfD864pnGwbOp+o0y2dsoDxAl4NQE5Zr0
sKGegRzGna0t/Q7e/iisv5hIJYi51sZ/pREADvHP/gfimxDwAUzYprFrHSPmnDt+A4wcu42v2yY5
+W4wnk8CmSmDWcYc+qJ2tK7YkAMh8MNJRdue2lmxQgqU5hUosz2kmmAwaJaB0lSDeeUbaNJBD/IA
R3F8nq0YBGux/OLYh4L0Pb+f0xOn+jTbJy0r6GYyK+eqdexw79mAkVH/iH1Td9ATPTi1onb936Uq
ZmfTLafS9IxjxDnoLPNpdRLwYByckFZ/YM7joZQpMsApzz6yP5x3BbSuk594KByJodJ2EBq/gL45
jqXObVwVkP9dMMbuSOK9P2RymzZFc5Fm8AorHJRng2xpJ4giuhoHZ+QOpMuCEtx0zh1oM1cTUWRP
I7m2fX7qzSzaFXlbI5yMKkQDhl0c0vrkztNHC1PtrkJMcD4Rirx3+K9OuWNWVyK3G6T30phIkKwa
C5kw6eneeYb2kZlKNbc2bM4H3/Hjrea17WIH6P52rpf5LMSB522DPMuItwpgik7eeAJIRQKZGj7l
mZ+yNe7jiQCrQB10G0XHRl1Tppi/oigD4ooY+RA7kcyhrtc9cCI28aFLYLtHJvQmdkuxqyyzPwdC
mSPnC9UlrLNPLCzuYezy4VguzchbCtR8gfA6ji5KzqT7TGvFzvee9NpLWZDJOUTiPkImfrQNooZQ
idZbVfrpWe4RH44j+dhCD98IFtj9/+XuXJbbNpYw/Cqu7MnC/bJIqo4oUpbkqxLHztmwYJEhQIAA
iQtB8OnPNwCoEJCs2B4tUGcqm4RKAzPo6enp/vvvmE5mNBIe7V9raaxcK5WtTuZu6F9bpXGYimKY
WysvoXRNUmeWbeFqLLg43x5iOwC0GN3NRWteG0K3K4ALtAkgAPt3AQ5PdNdw4P3YYntLAgdAiLUd
0DfaRVMST5Ma5aB/SNVkMkroqzYx2aJv/e2K1DjthCdhRCaiOobupUkDyJsq381nZbG7pWPCbkq/
kGwBkQZtuHD5gEpH8MPoeLjHwvCv06P71YGs4HplpiBHV8W0CMuvm43BvYL43RSG9U+JmnK/T7PV
66KEugUq33d7dX6XZzHtwzcatP/F3vwId+tmlo4y2luv74i4jT6W/vrDgXW9mR9Mjd0YvaMvx3F2
sEI6F8N3bCoX1j6zZuaR8nIjdFcxleVFDlzpUH0yQrCJZcG63u2KYGXdALIEfFhlyiqZQtdES1Mt
OOiExRRd3HONMqmUKXT4R2Xqz12AQXAUuqMvZUbDncsAxpijYJkVDDZhTOfRQ6hGkTG1qTiuYOZf
/R6Gib2+PO6PuDJZGBlAu4H+TaDJ0i9oLglVjKLCsFLRTMi8oIvn7r2WaCP/crtOj591Ot583iTK
4caGTPW22MXZ1a4alQQDSQJahEIBgSlWWGL6o5g1oFj6dbVRaIO7wWI64cjyKnpfgLMo1jd7xS30
C6Jc0Jofi+BmQ4eES103pzYwpVlFc4fFTitGVxlcnx+yytnN6IyqznR6M8TELzGvIfi/lI56RAJ9
ZbX6k/6ydHpbC57iLdEkWIl0aJ3To7G/VI7whZYwCJUXnG5HMC7GVr9NtwXdB3It3aoZJQWFC2Hh
eq/MzIyz7cKpSA0QWYF+/0i0+YYLRQx3uJPtCxjOoWiI/HB0Df2pheM3h4kd2LThvlfNkZVPuILv
gllogr5NHJfSC18vaEpCq8+/MmIc6uVhraw/On66uwNIW+JIWlUwSSgQp6nRHDQP+eXXR9U/wFAR
HvbKhVKlNpG0tMo/RyS4L+eZq77ZrJ2NYPg/VF+OemDMaDtzpdOTiQYzx7wAIR9za92BY5xkCY2v
VsGopO1skEHAfRjRGLgSgB48IBqFbCwNtH9gKJ/nc19Q7ipzf7Iq6BM1oyVdDL1SmCuTIM3zLxjv
I7mTzLqFzuwrDMS0drGB21zwRSEiiAhvgrpJQ7o75MW6ukgLU5vkOTX0kDr6m/fxLoPihOgnnbFM
/+3WLLczl34nb8rCNq8tAkCE0chcfcwiCB+nGWHoKwPykqnLR7txigyyiig2qsVh7vj/dfG5P9Fj
1r6dG35MGUu1t99khFWty/mKBMfbjWLqE62yv+QbPftczQmbWyvToLkrsWKNsNh1SjkJ7YLpD/yX
vjUoi4H/gup9Cs84SzT3bbSuqqU2msMGtAtUD3sa3ATlSAVOZVhf9vswI5CTElCbjXaB71zmCkGX
Vb6BMiQmnAOHBeEoq4wvEmpZphQauFfwaRRTE+Z+8GX78l1FFOguI5hJY8kSagwTQvmExrRetaPz
7YWWJAYBaTrj0V5iC7uAts8nG9GLTJ/nu+mI8O1M2yv2QuMG/Ibk5PGdsztuf9+WpK8n2PM1XfVU
Wn/FSvRlpSrRinD42r0heDa/gZ5IuVG2c2o+0ddbZbeyPurHvJwQZU6uNUC009FRdDixje20im0V
31+h0bs5h38LqqMQ07yJZ6W1Na/W0Si+Pij44ls3Kv8gcKhTMZFO8+1u/T5YEXtaC4KRtaAawUjs
L9mAbBabphHZHsunw2U48QVNSSgIS6qau4Qg8u4iEYQmYU1tAgvzNNoogEQE8Ylfc6DYNR3KDmKU
fZ6UCzr/wpayFcQpe01wqJQpdCr/X/f/NpAhrufTmqTzY7FMq7tlRsQsO5WDi1/rUuw/6MeWB3n1
o3/0vKA2LvAvEQUIuyit7YCr6neq3+U5EZHHKxcLYg7c/SEGJZhAjWo9KHSOkhgCxfrnEY7LmMA6
eAMDfIMY5x/7uVV4foLNcj7/N50Z3CcUtInPAB63AxbTBEroe9agJ+FsDdyxqZBUUwR87HzyLkwB
1AmDLmShxaB8miedKci3VOD5if3w5L3FJqAML8sFh/Q5Uk7UKn7f7HsizmavjW0L6JoF0qAeCDxf
BAG/M8irawowu3oMbhEsroKyq2CPcZnACwoykM704c91gJRAwNPMvtG2IemAa7Jpv2cHfFsHjDHc
CVSoq62i9xYBnCXoGkARYKjqQchvWBsBeg3BbCy1CoY1xtFUmWk7y54tdA0RJ9UVXWueNCQdoOpb
cvYWszMMwwbS9aDo5xuBWPNYoygIwOngvr7jCBIXqY+vC1YYGCGo3mimz0F3Pn3bHGMbLMGQ1fw+
uEUATdm8U8P+8XA2/4g3YIw1ggeCE6qZJAfe+SKoqjrmrICxA9CfGM2qD2gjaIrhNKe0xCrQSUEc
BmZfBayxragsEDjDejRH74BmD/sOLozcPhBtJByY2IHGnz5xRwUUwZEERtAa3uyxTpKzN9QxaH7V
JF7y5OxtnCW9ZtEf3vaHv0f2BNScsemapqrpPdUnsci+0sGFC54nxuA+vsZNRVb3DdwgIruQvLR3
nZ4b5Jh8fUVw+Le/Nw8ckAGAJFT5zuvQt51BksgGOu4IqioxeoeAo4/xE3Rw+62bNDhdUPW6EkjK
Dtb3XhwCkNC9M9DEAFK1IFa63grDOwNNvBhZQ6hwI7A47gSxjxgIPD8GACFAoEUjorosCCVpLO+Q
toJhi14jUkqAQYClUoFf7mmDAL4BwIWoJTOGdyXgUix9HCpjlblTVNHeCfoG0eXOQJMq0T2mGfWC
D0gL8GWBs0hqAU4BATCa1DROr8K3Pt8LhInYJcJaDvV2zEdyZH0DLkji2KM1Zvup+y6CRaBEJb3i
tq7TAAMluC+SuqArYyBH3BTNnkF0VQymSkMkOq3VY3jTNyDhk5y+oY1hl6OJHIVJTx0Lrk4oVRGE
p+3vg/OQ4AsTNU+yxwLVvphFUqr16HlI6MdYg2fRhbm7ftSADKJKPal0rMThNmBg8Dj964HAjkF0
ODZxHQiqP6wPCz6gVRDldNLHAhXm3BMpFn56L9A0DUeayxSFmoPTAjCisgFDyJJ1MkcUof7zlc+1
wHLH1MNDf0yDuXoMbhU0igWbl/r5YJFhcxsCWUsxaDPL3rEobAGpA4JqrQvZqN2Q9oJiGrLHIucC
SULuhNyPn7IINnFDhSQblVND2wqUJUnHTXRjTIWuoAxtPcSecwA9yRiiYd1FTQY3f1gkpH1DwmJA
1O2Ha0BvEzhYQi6lok68UY/BuQWYAlX6WCQwAHW8YAN5OPbODaLNbQm/EZaFVkuGtwoqx1WtoD9v
EOlDDP6fRCFp83r0b0uEEut2n9D112Nwq8CpIH1zZhXIqZtEEr8RRKMcA4OBRWhXqbHAQzoWSHRK
55Pccdtj4en4gejdYJlsCRvWFTGGZx0pX5G1CxyO5IwgCAJDUY/e6UBqEY0DfXLKug1uR3CZabEv
P28XDH1MqRCFSafUSn8VROqF/CvxhWaVGkM0qB0Ba42kdTSIqLHpXZhbHmbZOSMIKHKManAQNWN4
TrOBNsivAuRVJmiL9gLZ0wXSTcSVCSsO12kWmCnZVcAp1hwNzqv2W/eiqzjNtNYjokbCvR7DOyOo
Fmxe6uftgo7XBMaOoFKzIcQZcL4jXJBZuM5UJ7bBluFdoAzMmqwu6JwR8IuQwG+VobsKJPbGoK9U
+HrrJw3ILOqE1KQdBZVLMkR9TLDRgr4S4EhwfBJwat2pJoQ3pFUgrihrFnWUgEo4rpL/OIXnW8ER
STnSrsBwGiUZnKOgwwgmrQsmgFM+M+2knjwiAaRS9AxqebCOAntYk3YUcBohlINrqzX+vcOBhBMG
AcQeZrNRhsHZBYO3lzSLJJ10wkoowtMxxhqQZpN1oSB+cPMnriJ7mSYBTUNIWOb66SaASPBkwtFG
UKkeg8Mj6fC0yXpIVCcQkMASYPXq0fMTbW7ZnAnQ5LU3qwGuwuMWhz9aoyFCzBz8BBO+kW6qfQMB
gm9DLsNzEZ6gAf7hVeBmhK6jVa29exxjBL8Peo2GVCdd+d6k03f4EQ+VPxM/iBZ1zU+wzJ6q+vnW
H5xqQh7/3ha6XC9+/UVUs3T+UJQANc9e1nVG4t9/62C36rza2Y+nPFv9nPZ/byf4+NGdZ51mdfqP
r4Nl6qX3flX/ULWv2ZCV/Cfyvnob73Exyj9v8usvnfc8Owr+RXAW9uSKXJW03JRmiXFXcI2Ylhcc
enHmZadXFJ+RelM2oazkiRcFfydpHHTeuqn6kpadREnqLZLTW4q3buDD8pLjeHmfB/dF3hFeo3Nl
hV8uI6/00uW55Ab9Ly25La96lfz9ijbkxeZrd9npMfsCWjhj1YNF53vi7IsElOz7Xy2TdNV95RYN
Kiv5NSseBKc3rNW7AVjKCr5eeH5HAdUGsyctl45McRJ0d2QDh5MWHS8Cr2dFGnCVtOSk7KpFA9eR
FXv72DY1CBBpwQgo7sOqoxdNJZ6s6DdJEWSPltmt0Vuyst96QdyxHpR0vcTx8taDtc6LF+fL0Raj
yL9ylnn3UPEt87yj05Bvi8y9tPzg3g9WXreqtoHTy4vmLMiSvKPZba2evOwsC/hnu+3YJq3JZ7+E
9KRI+6JFelRadBLnPRvS4pFkJb9bfk1pYthd7QYBKy9673XPLdIAIkEoL7h89drbbDM/6B7rbdLp
JeTfLNNs2bFUoD5ELuclhL9dHoL7zjHWQkpeQvhfSRqeXrO+HzT5SGnRSZr7ryZemnBSdtWlAUK8
zAMuvbC/9xvIlaz4937QXfEmKSUtNozwSLq3GnrLixyHtOh0ueoTF9RpA1nBH5ZxnFXR3utdE+DE
ElUgsuLv/GSxfHWdPTrbmgSYrPjfk+IbiiiAui/gcDcPeKyILQ5Y9v3/YPWXWbbsuBRtFFxe9qF7
q2wzLbJyP+Wef1IMYVNAcYpArazYP5fphpPtJKiW3IRApSUH3Gx66t2GF2VFf/Y4d2i3192aZJ4N
9TSRJ0lYHvDjz4Uy/pXQ9SGi83Ohks/PNc+SlU2zahbmtAj112zSGs8v+VORpgfo9+P404kK5an/
rRtcE39xHy299Lf/AQAA//8=</cx:binary>
              </cx:geoCache>
            </cx:geography>
          </cx:layoutPr>
          <cx:valueColors>
            <cx:minColor>
              <a:schemeClr val="accent1">
                <a:lumMod val="20000"/>
                <a:lumOff val="80000"/>
              </a:schemeClr>
            </cx:minColor>
            <cx:midColor>
              <a:schemeClr val="accent1"/>
            </cx:midColor>
            <cx:maxColor>
              <a:schemeClr val="accent1">
                <a:lumMod val="50000"/>
              </a:schemeClr>
            </cx:maxColor>
          </cx:valueColors>
          <cx:valueColorPositions count="3">
            <cx:minPosition>
              <cx:number val="0"/>
            </cx:minPosition>
            <cx:midPosition>
              <cx:number val="20"/>
            </cx:midPosition>
            <cx:maxPosition>
              <cx:number val="25"/>
            </cx:maxPosition>
          </cx:valueColorPosition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0.00492</cdr:x>
      <cdr:y>0.23281</cdr:y>
    </cdr:from>
    <cdr:to>
      <cdr:x>0.04734</cdr:x>
      <cdr:y>0.76719</cdr:y>
    </cdr:to>
    <cdr:sp macro="" textlink="">
      <cdr:nvSpPr>
        <cdr:cNvPr id="3" name="TextBox 1"/>
        <cdr:cNvSpPr txBox="1"/>
      </cdr:nvSpPr>
      <cdr:spPr>
        <a:xfrm xmlns:a="http://schemas.openxmlformats.org/drawingml/2006/main">
          <a:off x="58189" y="1137353"/>
          <a:ext cx="501410" cy="261055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 of Bridge Formula Funds</a:t>
          </a:r>
        </a:p>
        <a:p xmlns:a="http://schemas.openxmlformats.org/drawingml/2006/main">
          <a:endParaRPr lang="en-US" sz="1400" dirty="0">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Billions  of  $</a:t>
          </a:r>
        </a:p>
        <a:p xmlns:a="http://schemas.openxmlformats.org/drawingml/2006/main">
          <a:endParaRPr lang="en-US" sz="1400" dirty="0">
            <a:latin typeface="Century Gothic" panose="020B0502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Billions  of  $</a:t>
          </a:r>
        </a:p>
        <a:p xmlns:a="http://schemas.openxmlformats.org/drawingml/2006/main">
          <a:endParaRPr lang="en-US" sz="1400" dirty="0">
            <a:latin typeface="Century Gothic" panose="020B0502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0.22886</cdr:y>
    </cdr:from>
    <cdr:to>
      <cdr:x>0.04242</cdr:x>
      <cdr:y>0.78787</cdr:y>
    </cdr:to>
    <cdr:sp macro="" textlink="">
      <cdr:nvSpPr>
        <cdr:cNvPr id="3" name="TextBox 1"/>
        <cdr:cNvSpPr txBox="1"/>
      </cdr:nvSpPr>
      <cdr:spPr>
        <a:xfrm xmlns:a="http://schemas.openxmlformats.org/drawingml/2006/main">
          <a:off x="0" y="1084257"/>
          <a:ext cx="490631" cy="264839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200" b="0" dirty="0">
              <a:latin typeface="Century Gothic" panose="020B0502020202020204" pitchFamily="34" charset="0"/>
            </a:rPr>
            <a:t>Thousands of Employees</a:t>
          </a:r>
        </a:p>
        <a:p xmlns:a="http://schemas.openxmlformats.org/drawingml/2006/main">
          <a:endParaRPr lang="en-US" sz="1200" dirty="0">
            <a:latin typeface="Century Gothic" panose="020B0502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1406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81" tIns="48292" rIns="96581" bIns="48292"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581" tIns="48292" rIns="96581" bIns="48292" rtlCol="0"/>
          <a:lstStyle>
            <a:lvl1pPr algn="r">
              <a:defRPr sz="1200"/>
            </a:lvl1pPr>
          </a:lstStyle>
          <a:p>
            <a:fld id="{33152E07-A14D-4673-9D6E-F795223E8CC1}" type="datetimeFigureOut">
              <a:rPr lang="en-US" smtClean="0"/>
              <a:t>10/8/2024</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581" tIns="48292" rIns="96581" bIns="4829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581" tIns="48292" rIns="96581" bIns="48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581" tIns="48292" rIns="96581" bIns="4829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581" tIns="48292" rIns="96581" bIns="48292" rtlCol="0" anchor="b"/>
          <a:lstStyle>
            <a:lvl1pPr algn="r">
              <a:defRPr sz="1200"/>
            </a:lvl1pPr>
          </a:lstStyle>
          <a:p>
            <a:fld id="{11A56023-093A-4101-92F8-D1EB775C7E09}" type="slidenum">
              <a:rPr lang="en-US" smtClean="0"/>
              <a:t>‹#›</a:t>
            </a:fld>
            <a:endParaRPr lang="en-US"/>
          </a:p>
        </p:txBody>
      </p:sp>
    </p:spTree>
    <p:extLst>
      <p:ext uri="{BB962C8B-B14F-4D97-AF65-F5344CB8AC3E}">
        <p14:creationId xmlns:p14="http://schemas.microsoft.com/office/powerpoint/2010/main" val="23561142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383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10</a:t>
            </a:fld>
            <a:endParaRPr lang="en-US"/>
          </a:p>
        </p:txBody>
      </p:sp>
    </p:spTree>
    <p:extLst>
      <p:ext uri="{BB962C8B-B14F-4D97-AF65-F5344CB8AC3E}">
        <p14:creationId xmlns:p14="http://schemas.microsoft.com/office/powerpoint/2010/main" val="31275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Discretionary: $189 million</a:t>
            </a:r>
          </a:p>
          <a:p>
            <a:endParaRPr lang="en-US" dirty="0"/>
          </a:p>
          <a:p>
            <a:r>
              <a:rPr lang="en-US" dirty="0"/>
              <a:t>$80 Million Mega Grant for I-895 Baltimore Harbor Tunnel Interchange Improvements Projects</a:t>
            </a:r>
          </a:p>
          <a:p>
            <a:r>
              <a:rPr lang="en-US" dirty="0"/>
              <a:t>	December 2020 Public Meeting … </a:t>
            </a:r>
          </a:p>
          <a:p>
            <a:r>
              <a:rPr lang="en-US" dirty="0"/>
              <a:t>	December 2021 Draft Environmental Documents</a:t>
            </a:r>
          </a:p>
          <a:p>
            <a:r>
              <a:rPr lang="en-US" dirty="0"/>
              <a:t>	Spring 2022 Preliminary Engineering</a:t>
            </a:r>
          </a:p>
          <a:p>
            <a:r>
              <a:rPr lang="en-US" dirty="0"/>
              <a:t>	July 2023 Industry Forum … April 2024 Open House</a:t>
            </a:r>
          </a:p>
          <a:p>
            <a:r>
              <a:rPr lang="en-US" dirty="0"/>
              <a:t>	</a:t>
            </a:r>
          </a:p>
          <a:p>
            <a:r>
              <a:rPr lang="en-US" dirty="0"/>
              <a:t>	Advertising RFQ … 2026 Design-Build Notice to Proceed</a:t>
            </a:r>
          </a:p>
          <a:p>
            <a:endParaRPr lang="en-US" dirty="0"/>
          </a:p>
          <a:p>
            <a:r>
              <a:rPr lang="en-US" dirty="0"/>
              <a:t>Other RAISE Grants – New Carrollton Multi-modal transportation station project</a:t>
            </a:r>
          </a:p>
          <a:p>
            <a:r>
              <a:rPr lang="en-US" dirty="0"/>
              <a:t>	Revitalize Hanover Street</a:t>
            </a:r>
          </a:p>
          <a:p>
            <a:r>
              <a:rPr lang="en-US" dirty="0"/>
              <a:t>	Penn Station Connections</a:t>
            </a:r>
          </a:p>
          <a:p>
            <a:endParaRPr lang="en-US" dirty="0"/>
          </a:p>
        </p:txBody>
      </p:sp>
    </p:spTree>
    <p:extLst>
      <p:ext uri="{BB962C8B-B14F-4D97-AF65-F5344CB8AC3E}">
        <p14:creationId xmlns:p14="http://schemas.microsoft.com/office/powerpoint/2010/main" val="26291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dirty="0"/>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12</a:t>
            </a:fld>
            <a:endParaRPr lang="en-US"/>
          </a:p>
        </p:txBody>
      </p:sp>
    </p:spTree>
    <p:extLst>
      <p:ext uri="{BB962C8B-B14F-4D97-AF65-F5344CB8AC3E}">
        <p14:creationId xmlns:p14="http://schemas.microsoft.com/office/powerpoint/2010/main" val="387589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25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14</a:t>
            </a:fld>
            <a:endParaRPr lang="en-US"/>
          </a:p>
        </p:txBody>
      </p:sp>
    </p:spTree>
    <p:extLst>
      <p:ext uri="{BB962C8B-B14F-4D97-AF65-F5344CB8AC3E}">
        <p14:creationId xmlns:p14="http://schemas.microsoft.com/office/powerpoint/2010/main" val="259279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15</a:t>
            </a:fld>
            <a:endParaRPr lang="en-US"/>
          </a:p>
        </p:txBody>
      </p:sp>
    </p:spTree>
    <p:extLst>
      <p:ext uri="{BB962C8B-B14F-4D97-AF65-F5344CB8AC3E}">
        <p14:creationId xmlns:p14="http://schemas.microsoft.com/office/powerpoint/2010/main" val="361684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172866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a:latin typeface="Arial" charset="0"/>
              <a:ea typeface="MS PGothic" pitchFamily="34" charset="-128"/>
              <a:cs typeface="MS PGothic" charset="0"/>
            </a:endParaRPr>
          </a:p>
        </p:txBody>
      </p:sp>
    </p:spTree>
    <p:extLst>
      <p:ext uri="{BB962C8B-B14F-4D97-AF65-F5344CB8AC3E}">
        <p14:creationId xmlns:p14="http://schemas.microsoft.com/office/powerpoint/2010/main" val="187159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6813" y="542925"/>
            <a:ext cx="4826000" cy="2714625"/>
          </a:xfrm>
        </p:spPr>
      </p:sp>
      <p:sp>
        <p:nvSpPr>
          <p:cNvPr id="3" name="Notes Placeholder 2"/>
          <p:cNvSpPr>
            <a:spLocks noGrp="1"/>
          </p:cNvSpPr>
          <p:nvPr>
            <p:ph type="body" idx="1"/>
          </p:nvPr>
        </p:nvSpPr>
        <p:spPr/>
        <p:txBody>
          <a:bodyPr/>
          <a:lstStyle/>
          <a:p>
            <a:r>
              <a:rPr lang="en-US" dirty="0"/>
              <a:t>Budget Capacity in Maryland … about $3.6 Billion for Consolidated </a:t>
            </a:r>
            <a:r>
              <a:rPr lang="en-US" dirty="0" err="1"/>
              <a:t>Transportaiton</a:t>
            </a:r>
            <a:r>
              <a:rPr lang="en-US" dirty="0"/>
              <a:t> Program</a:t>
            </a:r>
          </a:p>
          <a:p>
            <a:r>
              <a:rPr lang="en-US" dirty="0"/>
              <a:t>$1.6B in </a:t>
            </a:r>
            <a:r>
              <a:rPr lang="en-US" dirty="0" err="1"/>
              <a:t>Cpaital</a:t>
            </a:r>
            <a:r>
              <a:rPr lang="en-US" dirty="0"/>
              <a:t> … </a:t>
            </a:r>
          </a:p>
        </p:txBody>
      </p:sp>
    </p:spTree>
    <p:extLst>
      <p:ext uri="{BB962C8B-B14F-4D97-AF65-F5344CB8AC3E}">
        <p14:creationId xmlns:p14="http://schemas.microsoft.com/office/powerpoint/2010/main" val="268285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dirty="0"/>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19</a:t>
            </a:fld>
            <a:endParaRPr lang="en-US"/>
          </a:p>
        </p:txBody>
      </p:sp>
    </p:spTree>
    <p:extLst>
      <p:ext uri="{BB962C8B-B14F-4D97-AF65-F5344CB8AC3E}">
        <p14:creationId xmlns:p14="http://schemas.microsoft.com/office/powerpoint/2010/main" val="337335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9863" y="579438"/>
            <a:ext cx="5145087" cy="28940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315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20</a:t>
            </a:fld>
            <a:endParaRPr lang="en-US"/>
          </a:p>
        </p:txBody>
      </p:sp>
    </p:spTree>
    <p:extLst>
      <p:ext uri="{BB962C8B-B14F-4D97-AF65-F5344CB8AC3E}">
        <p14:creationId xmlns:p14="http://schemas.microsoft.com/office/powerpoint/2010/main" val="3336029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21</a:t>
            </a:fld>
            <a:endParaRPr lang="en-US"/>
          </a:p>
        </p:txBody>
      </p:sp>
    </p:spTree>
    <p:extLst>
      <p:ext uri="{BB962C8B-B14F-4D97-AF65-F5344CB8AC3E}">
        <p14:creationId xmlns:p14="http://schemas.microsoft.com/office/powerpoint/2010/main" val="3223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577850" y="1071563"/>
            <a:ext cx="5141913" cy="289242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8950">
              <a:defRPr/>
            </a:pPr>
            <a:r>
              <a:rPr lang="en-US" dirty="0"/>
              <a:t>Major Asphalt Projects:</a:t>
            </a:r>
          </a:p>
          <a:p>
            <a:pPr defTabSz="848950">
              <a:defRPr/>
            </a:pPr>
            <a:r>
              <a:rPr lang="en-US" dirty="0"/>
              <a:t>MD 4 at Suitland Parkway Interchange 90k tons of asphalt</a:t>
            </a:r>
          </a:p>
          <a:p>
            <a:pPr defTabSz="848950">
              <a:defRPr/>
            </a:pPr>
            <a:r>
              <a:rPr lang="en-US" dirty="0"/>
              <a:t>Work on I-95 Capital Beltway in Livingston Road</a:t>
            </a:r>
          </a:p>
          <a:p>
            <a:pPr defTabSz="848950">
              <a:defRPr/>
            </a:pPr>
            <a:r>
              <a:rPr lang="en-US" dirty="0"/>
              <a:t>MD 100 from MD 170 to MD 3</a:t>
            </a:r>
          </a:p>
          <a:p>
            <a:pPr defTabSz="848950">
              <a:defRPr/>
            </a:pPr>
            <a:endParaRPr lang="en-US" dirty="0"/>
          </a:p>
          <a:p>
            <a:pPr defTabSz="848950">
              <a:defRPr/>
            </a:pPr>
            <a:endParaRPr lang="en-US" dirty="0"/>
          </a:p>
          <a:p>
            <a:pPr defTabSz="848950">
              <a:defRPr/>
            </a:pPr>
            <a:endParaRPr lang="en-US" dirty="0"/>
          </a:p>
          <a:p>
            <a:pPr defTabSz="848950">
              <a:defRPr/>
            </a:pPr>
            <a:endParaRPr lang="en-US" dirty="0"/>
          </a:p>
          <a:p>
            <a:pPr defTabSz="848950">
              <a:defRPr/>
            </a:pPr>
            <a:endParaRPr lang="en-US" dirty="0"/>
          </a:p>
          <a:p>
            <a:pPr defTabSz="848950">
              <a:defRPr/>
            </a:pPr>
            <a:r>
              <a:rPr lang="en-US" dirty="0"/>
              <a:t>Biggest project: Widening IH-35 in Texas … 7.6 miles work through 2028 awarded in 2022</a:t>
            </a:r>
          </a:p>
          <a:p>
            <a:pPr defTabSz="848950">
              <a:defRPr/>
            </a:pPr>
            <a:r>
              <a:rPr lang="en-US" dirty="0"/>
              <a:t>North Carolina – lots of work in 2022</a:t>
            </a:r>
          </a:p>
          <a:p>
            <a:pPr defTabSz="848950">
              <a:defRPr/>
            </a:pPr>
            <a:endParaRPr lang="en-US" dirty="0"/>
          </a:p>
          <a:p>
            <a:pPr defTabSz="848950">
              <a:defRPr/>
            </a:pPr>
            <a:r>
              <a:rPr lang="en-US" i="0" u="none" dirty="0">
                <a:latin typeface="Arial" charset="0"/>
                <a:ea typeface="MS PGothic" pitchFamily="34" charset="-128"/>
                <a:cs typeface="MS PGothic" charset="0"/>
              </a:rPr>
              <a:t>In 2023:</a:t>
            </a:r>
          </a:p>
          <a:p>
            <a:pPr defTabSz="848950">
              <a:defRPr/>
            </a:pPr>
            <a:r>
              <a:rPr lang="en-US" i="0" u="none" dirty="0">
                <a:latin typeface="Arial" charset="0"/>
                <a:ea typeface="MS PGothic" pitchFamily="34" charset="-128"/>
                <a:cs typeface="MS PGothic" charset="0"/>
              </a:rPr>
              <a:t>California – Route 10 in Riverside County</a:t>
            </a:r>
          </a:p>
          <a:p>
            <a:pPr defTabSz="848950">
              <a:defRPr/>
            </a:pPr>
            <a:r>
              <a:rPr lang="en-US" i="0" u="none" dirty="0">
                <a:latin typeface="Arial" charset="0"/>
                <a:ea typeface="MS PGothic" pitchFamily="34" charset="-128"/>
                <a:cs typeface="MS PGothic" charset="0"/>
              </a:rPr>
              <a:t>Michigan - $159 million repaving project – 15 miles resurfacing on I-75 (Ajax Paving)</a:t>
            </a:r>
          </a:p>
          <a:p>
            <a:pPr defTabSz="848950">
              <a:defRPr/>
            </a:pPr>
            <a:r>
              <a:rPr lang="en-US" i="0" u="none" dirty="0">
                <a:latin typeface="Arial" charset="0"/>
                <a:ea typeface="MS PGothic" pitchFamily="34" charset="-128"/>
                <a:cs typeface="MS PGothic" charset="0"/>
              </a:rPr>
              <a:t>Mississippi: Widening I-10  </a:t>
            </a:r>
          </a:p>
          <a:p>
            <a:pPr defTabSz="848950">
              <a:defRPr/>
            </a:pPr>
            <a:endParaRPr lang="en-US" i="0" u="none" dirty="0">
              <a:latin typeface="Arial" charset="0"/>
              <a:ea typeface="MS PGothic" pitchFamily="34" charset="-128"/>
              <a:cs typeface="MS PGothic" charset="0"/>
            </a:endParaRPr>
          </a:p>
          <a:p>
            <a:pPr defTabSz="848950">
              <a:defRPr/>
            </a:pPr>
            <a:r>
              <a:rPr lang="en-US" i="0" u="none" dirty="0">
                <a:latin typeface="Arial" charset="0"/>
                <a:ea typeface="MS PGothic" pitchFamily="34" charset="-128"/>
                <a:cs typeface="MS PGothic" charset="0"/>
              </a:rPr>
              <a:t>One of the biggest projects – South Dakota – Interstate 90</a:t>
            </a: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2906412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577850" y="1071563"/>
            <a:ext cx="5141913" cy="289242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8950">
              <a:defRPr/>
            </a:pPr>
            <a:r>
              <a:rPr lang="en-US" dirty="0"/>
              <a:t>In Maryland – </a:t>
            </a:r>
          </a:p>
          <a:p>
            <a:pPr defTabSz="848950">
              <a:defRPr/>
            </a:pPr>
            <a:r>
              <a:rPr lang="en-US" dirty="0"/>
              <a:t>Suitland Parkway Interchange</a:t>
            </a:r>
          </a:p>
          <a:p>
            <a:pPr defTabSz="848950">
              <a:defRPr/>
            </a:pPr>
            <a:r>
              <a:rPr lang="en-US" dirty="0"/>
              <a:t>Concrete Repairs and Patching in Anne Arundel</a:t>
            </a:r>
          </a:p>
          <a:p>
            <a:pPr defTabSz="848950">
              <a:defRPr/>
            </a:pPr>
            <a:r>
              <a:rPr lang="en-US" dirty="0"/>
              <a:t>Various Districts and Counties</a:t>
            </a:r>
          </a:p>
          <a:p>
            <a:pPr defTabSz="848950">
              <a:defRPr/>
            </a:pPr>
            <a:endParaRPr lang="en-US" dirty="0"/>
          </a:p>
          <a:p>
            <a:pPr defTabSz="848950">
              <a:defRPr/>
            </a:pPr>
            <a:endParaRPr lang="en-US" dirty="0"/>
          </a:p>
          <a:p>
            <a:pPr defTabSz="848950">
              <a:defRPr/>
            </a:pPr>
            <a:endParaRPr lang="en-US" dirty="0"/>
          </a:p>
          <a:p>
            <a:pPr defTabSz="848950">
              <a:defRPr/>
            </a:pPr>
            <a:r>
              <a:rPr lang="en-US" dirty="0"/>
              <a:t>Biggest project: Widening IH-35 in Texas … 7.6 miles work through 2028 awarded in 2022</a:t>
            </a:r>
          </a:p>
          <a:p>
            <a:pPr defTabSz="848950">
              <a:defRPr/>
            </a:pPr>
            <a:r>
              <a:rPr lang="en-US" dirty="0"/>
              <a:t>North Carolina – lots of work in 2022</a:t>
            </a:r>
          </a:p>
          <a:p>
            <a:pPr defTabSz="848950">
              <a:defRPr/>
            </a:pPr>
            <a:endParaRPr lang="en-US" dirty="0"/>
          </a:p>
          <a:p>
            <a:pPr defTabSz="848950">
              <a:defRPr/>
            </a:pPr>
            <a:r>
              <a:rPr lang="en-US" i="0" u="none" dirty="0">
                <a:latin typeface="Arial" charset="0"/>
                <a:ea typeface="MS PGothic" pitchFamily="34" charset="-128"/>
                <a:cs typeface="MS PGothic" charset="0"/>
              </a:rPr>
              <a:t>In 2023:</a:t>
            </a:r>
          </a:p>
          <a:p>
            <a:pPr defTabSz="848950">
              <a:defRPr/>
            </a:pPr>
            <a:r>
              <a:rPr lang="en-US" i="0" u="none" dirty="0">
                <a:latin typeface="Arial" charset="0"/>
                <a:ea typeface="MS PGothic" pitchFamily="34" charset="-128"/>
                <a:cs typeface="MS PGothic" charset="0"/>
              </a:rPr>
              <a:t>California – Route 10 in Riverside County</a:t>
            </a:r>
          </a:p>
          <a:p>
            <a:pPr defTabSz="848950">
              <a:defRPr/>
            </a:pPr>
            <a:r>
              <a:rPr lang="en-US" i="0" u="none" dirty="0">
                <a:latin typeface="Arial" charset="0"/>
                <a:ea typeface="MS PGothic" pitchFamily="34" charset="-128"/>
                <a:cs typeface="MS PGothic" charset="0"/>
              </a:rPr>
              <a:t>Michigan - $159 million repaving project – 15 miles resurfacing on I-75 (Ajax Paving)</a:t>
            </a:r>
          </a:p>
          <a:p>
            <a:pPr defTabSz="848950">
              <a:defRPr/>
            </a:pPr>
            <a:r>
              <a:rPr lang="en-US" i="0" u="none" dirty="0">
                <a:latin typeface="Arial" charset="0"/>
                <a:ea typeface="MS PGothic" pitchFamily="34" charset="-128"/>
                <a:cs typeface="MS PGothic" charset="0"/>
              </a:rPr>
              <a:t>Mississippi: Widening I-10  </a:t>
            </a:r>
          </a:p>
          <a:p>
            <a:pPr defTabSz="848950">
              <a:defRPr/>
            </a:pPr>
            <a:endParaRPr lang="en-US" i="0" u="none" dirty="0">
              <a:latin typeface="Arial" charset="0"/>
              <a:ea typeface="MS PGothic" pitchFamily="34" charset="-128"/>
              <a:cs typeface="MS PGothic" charset="0"/>
            </a:endParaRPr>
          </a:p>
          <a:p>
            <a:pPr defTabSz="848950">
              <a:defRPr/>
            </a:pPr>
            <a:r>
              <a:rPr lang="en-US" i="0" u="none" dirty="0">
                <a:latin typeface="Arial" charset="0"/>
                <a:ea typeface="MS PGothic" pitchFamily="34" charset="-128"/>
                <a:cs typeface="MS PGothic" charset="0"/>
              </a:rPr>
              <a:t>One of the biggest projects – South Dakota – Interstate 90</a:t>
            </a: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217349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775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945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p:txBody>
          <a:bodyPr/>
          <a:lstStyle/>
          <a:p>
            <a:pPr defTabSz="880874">
              <a:defRPr/>
            </a:pPr>
            <a:endParaRPr lang="en-US" dirty="0"/>
          </a:p>
        </p:txBody>
      </p:sp>
      <p:sp>
        <p:nvSpPr>
          <p:cNvPr id="4" name="Slide Number Placeholder 3"/>
          <p:cNvSpPr>
            <a:spLocks noGrp="1"/>
          </p:cNvSpPr>
          <p:nvPr>
            <p:ph type="sldNum" sz="quarter" idx="10"/>
          </p:nvPr>
        </p:nvSpPr>
        <p:spPr/>
        <p:txBody>
          <a:bodyPr/>
          <a:lstStyle/>
          <a:p>
            <a:fld id="{11A56023-093A-4101-92F8-D1EB775C7E09}" type="slidenum">
              <a:rPr lang="en-US" smtClean="0"/>
              <a:t>26</a:t>
            </a:fld>
            <a:endParaRPr lang="en-US"/>
          </a:p>
        </p:txBody>
      </p:sp>
    </p:spTree>
    <p:extLst>
      <p:ext uri="{BB962C8B-B14F-4D97-AF65-F5344CB8AC3E}">
        <p14:creationId xmlns:p14="http://schemas.microsoft.com/office/powerpoint/2010/main" val="350332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8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9863" y="579438"/>
            <a:ext cx="5145087" cy="28940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33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70271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25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6813" y="542925"/>
            <a:ext cx="4826000" cy="2714625"/>
          </a:xfrm>
        </p:spPr>
      </p:sp>
      <p:sp>
        <p:nvSpPr>
          <p:cNvPr id="3" name="Notes Placeholder 2"/>
          <p:cNvSpPr>
            <a:spLocks noGrp="1"/>
          </p:cNvSpPr>
          <p:nvPr>
            <p:ph type="body" idx="1"/>
          </p:nvPr>
        </p:nvSpPr>
        <p:spPr/>
        <p:txBody>
          <a:bodyPr/>
          <a:lstStyle/>
          <a:p>
            <a:r>
              <a:rPr lang="en-US"/>
              <a:t>Why the IIJA is important</a:t>
            </a:r>
          </a:p>
          <a:p>
            <a:endParaRPr lang="en-US"/>
          </a:p>
          <a:p>
            <a:pPr marL="237058" indent="-237058">
              <a:buAutoNum type="arabicParenR"/>
            </a:pPr>
            <a:r>
              <a:rPr lang="en-US"/>
              <a:t>Record level of investment – growth of 38%</a:t>
            </a:r>
          </a:p>
          <a:p>
            <a:pPr marL="237058" indent="-237058">
              <a:buAutoNum type="arabicParenR"/>
            </a:pPr>
            <a:r>
              <a:rPr lang="en-US"/>
              <a:t>MUST be spent on capital outlays – can’t be used for filling potholes or overhead</a:t>
            </a:r>
          </a:p>
          <a:p>
            <a:pPr marL="237058" indent="-237058">
              <a:buAutoNum type="arabicParenR"/>
            </a:pPr>
            <a:r>
              <a:rPr lang="en-US"/>
              <a:t>Drives half of state spending on highway and bridge construction – lower levels in Florida or some states … other states can be 80%</a:t>
            </a:r>
          </a:p>
          <a:p>
            <a:pPr marL="237058" indent="-237058">
              <a:buAutoNum type="arabicParenR"/>
            </a:pPr>
            <a:endParaRPr lang="en-US"/>
          </a:p>
          <a:p>
            <a:r>
              <a:rPr lang="en-US"/>
              <a:t>For market impact … have to understand timing of the project pipeline</a:t>
            </a:r>
          </a:p>
          <a:p>
            <a:endParaRPr lang="en-US"/>
          </a:p>
          <a:p>
            <a:r>
              <a:rPr lang="en-US"/>
              <a:t>What you see here is the money states have to commit to projects … will be spent out over time … many years</a:t>
            </a:r>
          </a:p>
          <a:p>
            <a:endParaRPr lang="en-US"/>
          </a:p>
          <a:p>
            <a:endParaRPr lang="en-US"/>
          </a:p>
        </p:txBody>
      </p:sp>
    </p:spTree>
    <p:extLst>
      <p:ext uri="{BB962C8B-B14F-4D97-AF65-F5344CB8AC3E}">
        <p14:creationId xmlns:p14="http://schemas.microsoft.com/office/powerpoint/2010/main" val="74607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3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801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a:latin typeface="Arial" charset="0"/>
              <a:ea typeface="MS PGothic" pitchFamily="34" charset="-128"/>
              <a:cs typeface="MS PGothic" charset="0"/>
            </a:endParaRPr>
          </a:p>
        </p:txBody>
      </p:sp>
    </p:spTree>
    <p:extLst>
      <p:ext uri="{BB962C8B-B14F-4D97-AF65-F5344CB8AC3E}">
        <p14:creationId xmlns:p14="http://schemas.microsoft.com/office/powerpoint/2010/main" val="98792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7796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402488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96508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7796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8961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462BCD-6F77-4A89-8C77-3D6C0DD0FB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19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2057400"/>
            <a:ext cx="103632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D63E06E-1ABB-44F4-A414-109C4797699F}" type="slidenum">
              <a:rPr lang="en-US"/>
              <a:pPr>
                <a:defRPr/>
              </a:pPr>
              <a:t>‹#›</a:t>
            </a:fld>
            <a:endParaRPr lang="en-US"/>
          </a:p>
        </p:txBody>
      </p:sp>
    </p:spTree>
    <p:extLst>
      <p:ext uri="{BB962C8B-B14F-4D97-AF65-F5344CB8AC3E}">
        <p14:creationId xmlns:p14="http://schemas.microsoft.com/office/powerpoint/2010/main" val="280954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236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646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688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48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462BCD-6F77-4A89-8C77-3D6C0DD0FB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55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1494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450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3461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269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36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1990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611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9421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263025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35193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242380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89610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00889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77031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38533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FE687-A47E-DF40-A57C-7D6EEB8025E5}" type="slidenum">
              <a:rPr lang="en-US" smtClean="0"/>
              <a:t>‹#›</a:t>
            </a:fld>
            <a:endParaRPr lang="en-US"/>
          </a:p>
        </p:txBody>
      </p:sp>
    </p:spTree>
    <p:extLst>
      <p:ext uri="{BB962C8B-B14F-4D97-AF65-F5344CB8AC3E}">
        <p14:creationId xmlns:p14="http://schemas.microsoft.com/office/powerpoint/2010/main" val="1201385332"/>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4" r:id="rId3"/>
    <p:sldLayoutId id="21474841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10/8/2024</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603520806"/>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chart" Target="../charts/chart11.xml"/><Relationship Id="rId5" Type="http://schemas.openxmlformats.org/officeDocument/2006/relationships/image" Target="../media/image21.png"/><Relationship Id="rId4" Type="http://schemas.microsoft.com/office/2014/relationships/chartEx" Target="../charts/chartEx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chart" Target="../charts/chart12.xml"/><Relationship Id="rId5" Type="http://schemas.openxmlformats.org/officeDocument/2006/relationships/image" Target="../media/image160.png"/><Relationship Id="rId4" Type="http://schemas.microsoft.com/office/2014/relationships/chartEx" Target="../charts/chartEx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70.png"/><Relationship Id="rId4" Type="http://schemas.microsoft.com/office/2014/relationships/chartEx" Target="../charts/chartEx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70.png"/><Relationship Id="rId4" Type="http://schemas.microsoft.com/office/2014/relationships/chartEx" Target="../charts/chartEx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mailto:ablack@artba.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mailto:jhurwitz@artba.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6.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792" y="3636184"/>
            <a:ext cx="7158990" cy="1183913"/>
            <a:chOff x="0" y="0"/>
            <a:chExt cx="10619629" cy="1756213"/>
          </a:xfrm>
        </p:grpSpPr>
        <p:sp>
          <p:nvSpPr>
            <p:cNvPr id="3" name="Freeform 3"/>
            <p:cNvSpPr/>
            <p:nvPr/>
          </p:nvSpPr>
          <p:spPr>
            <a:xfrm>
              <a:off x="0" y="0"/>
              <a:ext cx="10619629" cy="1756213"/>
            </a:xfrm>
            <a:custGeom>
              <a:avLst/>
              <a:gdLst/>
              <a:ahLst/>
              <a:cxnLst/>
              <a:rect l="l" t="t" r="r" b="b"/>
              <a:pathLst>
                <a:path w="10619629" h="1756213">
                  <a:moveTo>
                    <a:pt x="10495169" y="1756213"/>
                  </a:moveTo>
                  <a:lnTo>
                    <a:pt x="124460" y="1756213"/>
                  </a:lnTo>
                  <a:cubicBezTo>
                    <a:pt x="55880" y="1756213"/>
                    <a:pt x="0" y="1700333"/>
                    <a:pt x="0" y="1631753"/>
                  </a:cubicBezTo>
                  <a:lnTo>
                    <a:pt x="0" y="124460"/>
                  </a:lnTo>
                  <a:cubicBezTo>
                    <a:pt x="0" y="55880"/>
                    <a:pt x="55880" y="0"/>
                    <a:pt x="124460" y="0"/>
                  </a:cubicBezTo>
                  <a:lnTo>
                    <a:pt x="10495169" y="0"/>
                  </a:lnTo>
                  <a:cubicBezTo>
                    <a:pt x="10563749" y="0"/>
                    <a:pt x="10619629" y="55880"/>
                    <a:pt x="10619629" y="124460"/>
                  </a:cubicBezTo>
                  <a:lnTo>
                    <a:pt x="10619629" y="1631753"/>
                  </a:lnTo>
                  <a:cubicBezTo>
                    <a:pt x="10619629" y="1700333"/>
                    <a:pt x="10563749" y="1756213"/>
                    <a:pt x="10495169" y="1756213"/>
                  </a:cubicBezTo>
                  <a:close/>
                </a:path>
              </a:pathLst>
            </a:custGeom>
            <a:solidFill>
              <a:srgbClr val="EAAA00"/>
            </a:solidFill>
          </p:spPr>
          <p:txBody>
            <a:bodyPr/>
            <a:lstStyle/>
            <a:p>
              <a:endParaRPr lang="en-US" sz="1200"/>
            </a:p>
          </p:txBody>
        </p:sp>
      </p:grpSp>
      <p:grpSp>
        <p:nvGrpSpPr>
          <p:cNvPr id="4" name="Group 4"/>
          <p:cNvGrpSpPr/>
          <p:nvPr/>
        </p:nvGrpSpPr>
        <p:grpSpPr>
          <a:xfrm>
            <a:off x="-3137511" y="-397739"/>
            <a:ext cx="6898396" cy="7653479"/>
            <a:chOff x="0" y="0"/>
            <a:chExt cx="587584" cy="651900"/>
          </a:xfrm>
        </p:grpSpPr>
        <p:sp>
          <p:nvSpPr>
            <p:cNvPr id="5" name="Freeform 5"/>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6" name="TextBox 6"/>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7" name="Group 7"/>
          <p:cNvGrpSpPr/>
          <p:nvPr/>
        </p:nvGrpSpPr>
        <p:grpSpPr>
          <a:xfrm>
            <a:off x="778218" y="685800"/>
            <a:ext cx="5048562" cy="50485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9" name="TextBox 9"/>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10" name="Group 10"/>
          <p:cNvGrpSpPr>
            <a:grpSpLocks noChangeAspect="1"/>
          </p:cNvGrpSpPr>
          <p:nvPr/>
        </p:nvGrpSpPr>
        <p:grpSpPr>
          <a:xfrm>
            <a:off x="968614" y="910357"/>
            <a:ext cx="4599465" cy="459944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5073" b="-35200"/>
              </a:stretch>
            </a:blipFill>
          </p:spPr>
          <p:txBody>
            <a:bodyPr/>
            <a:lstStyle/>
            <a:p>
              <a:endParaRPr lang="en-US" sz="1200"/>
            </a:p>
          </p:txBody>
        </p:sp>
      </p:grpSp>
      <p:sp>
        <p:nvSpPr>
          <p:cNvPr id="12" name="Freeform 12"/>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3" name="Freeform 13"/>
          <p:cNvSpPr/>
          <p:nvPr/>
        </p:nvSpPr>
        <p:spPr>
          <a:xfrm>
            <a:off x="6101809" y="3865366"/>
            <a:ext cx="725548" cy="725548"/>
          </a:xfrm>
          <a:custGeom>
            <a:avLst/>
            <a:gdLst/>
            <a:ahLst/>
            <a:cxnLst/>
            <a:rect l="l" t="t" r="r" b="b"/>
            <a:pathLst>
              <a:path w="1088322" h="1088322">
                <a:moveTo>
                  <a:pt x="0" y="0"/>
                </a:moveTo>
                <a:lnTo>
                  <a:pt x="1088323" y="0"/>
                </a:lnTo>
                <a:lnTo>
                  <a:pt x="1088323" y="1088323"/>
                </a:lnTo>
                <a:lnTo>
                  <a:pt x="0" y="108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4" name="Freeform 14"/>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6"/>
            <a:stretch>
              <a:fillRect/>
            </a:stretch>
          </a:blipFill>
        </p:spPr>
        <p:txBody>
          <a:bodyPr/>
          <a:lstStyle/>
          <a:p>
            <a:endParaRPr lang="en-US" sz="1200"/>
          </a:p>
        </p:txBody>
      </p:sp>
      <p:sp>
        <p:nvSpPr>
          <p:cNvPr id="15" name="TextBox 15"/>
          <p:cNvSpPr txBox="1"/>
          <p:nvPr/>
        </p:nvSpPr>
        <p:spPr>
          <a:xfrm>
            <a:off x="6233180" y="1578385"/>
            <a:ext cx="5180601" cy="1608902"/>
          </a:xfrm>
          <a:prstGeom prst="rect">
            <a:avLst/>
          </a:prstGeom>
        </p:spPr>
        <p:txBody>
          <a:bodyPr lIns="0" tIns="0" rIns="0" bIns="0" rtlCol="0" anchor="t">
            <a:spAutoFit/>
          </a:bodyPr>
          <a:lstStyle/>
          <a:p>
            <a:pPr>
              <a:lnSpc>
                <a:spcPts val="3192"/>
              </a:lnSpc>
            </a:pPr>
            <a:r>
              <a:rPr lang="en-US" sz="2400" b="1">
                <a:solidFill>
                  <a:srgbClr val="1D1D1D"/>
                </a:solidFill>
                <a:latin typeface="Open Sans 1 Ultra-Bold"/>
                <a:ea typeface="Open Sans 1 Ultra-Bold"/>
                <a:cs typeface="Open Sans 1 Ultra-Bold"/>
                <a:sym typeface="Open Sans 1 Ultra-Bold"/>
              </a:rPr>
              <a:t>Unlocking the Future: How the IIJA is Impacting the U.S. Transportation Construction Market</a:t>
            </a:r>
          </a:p>
        </p:txBody>
      </p:sp>
      <p:sp>
        <p:nvSpPr>
          <p:cNvPr id="16" name="TextBox 16"/>
          <p:cNvSpPr txBox="1"/>
          <p:nvPr/>
        </p:nvSpPr>
        <p:spPr>
          <a:xfrm>
            <a:off x="7102387" y="4002782"/>
            <a:ext cx="4193431" cy="714811"/>
          </a:xfrm>
          <a:prstGeom prst="rect">
            <a:avLst/>
          </a:prstGeom>
        </p:spPr>
        <p:txBody>
          <a:bodyPr lIns="0" tIns="0" rIns="0" bIns="0" rtlCol="0" anchor="t">
            <a:spAutoFit/>
          </a:bodyPr>
          <a:lstStyle/>
          <a:p>
            <a:pPr>
              <a:lnSpc>
                <a:spcPts val="1901"/>
              </a:lnSpc>
            </a:pPr>
            <a:r>
              <a:rPr lang="en-US" sz="1533">
                <a:solidFill>
                  <a:srgbClr val="1D1D1D"/>
                </a:solidFill>
                <a:latin typeface="Open Sans 1"/>
                <a:ea typeface="Open Sans 1"/>
                <a:cs typeface="Open Sans 1"/>
                <a:sym typeface="Open Sans 1"/>
              </a:rPr>
              <a:t>Senior Vice President &amp; Chief Economist</a:t>
            </a:r>
          </a:p>
          <a:p>
            <a:pPr>
              <a:lnSpc>
                <a:spcPts val="1901"/>
              </a:lnSpc>
            </a:pPr>
            <a:r>
              <a:rPr lang="en-US" sz="1533">
                <a:solidFill>
                  <a:srgbClr val="1D1D1D"/>
                </a:solidFill>
                <a:latin typeface="Open Sans 1"/>
                <a:ea typeface="Open Sans 1"/>
                <a:cs typeface="Open Sans 1"/>
                <a:sym typeface="Open Sans 1"/>
              </a:rPr>
              <a:t>American Road &amp; Transportation Builders Association (ARTBA)</a:t>
            </a:r>
          </a:p>
        </p:txBody>
      </p:sp>
      <p:sp>
        <p:nvSpPr>
          <p:cNvPr id="17" name="TextBox 17"/>
          <p:cNvSpPr txBox="1"/>
          <p:nvPr/>
        </p:nvSpPr>
        <p:spPr>
          <a:xfrm>
            <a:off x="7102386" y="3707170"/>
            <a:ext cx="4086729" cy="264111"/>
          </a:xfrm>
          <a:prstGeom prst="rect">
            <a:avLst/>
          </a:prstGeom>
        </p:spPr>
        <p:txBody>
          <a:bodyPr lIns="0" tIns="0" rIns="0" bIns="0" rtlCol="0" anchor="t">
            <a:spAutoFit/>
          </a:bodyPr>
          <a:lstStyle/>
          <a:p>
            <a:pPr>
              <a:lnSpc>
                <a:spcPts val="2231"/>
              </a:lnSpc>
            </a:pPr>
            <a:r>
              <a:rPr lang="en-US" sz="1799" b="1">
                <a:solidFill>
                  <a:srgbClr val="1D1D1D"/>
                </a:solidFill>
                <a:latin typeface="Open Sans 1 Bold"/>
                <a:ea typeface="Open Sans 1 Bold"/>
                <a:cs typeface="Open Sans 1 Bold"/>
                <a:sym typeface="Open Sans 1 Bold"/>
              </a:rPr>
              <a:t>Alison Premo Black, PhD</a:t>
            </a:r>
          </a:p>
        </p:txBody>
      </p:sp>
      <p:sp>
        <p:nvSpPr>
          <p:cNvPr id="18" name="TextBox 18"/>
          <p:cNvSpPr txBox="1"/>
          <p:nvPr/>
        </p:nvSpPr>
        <p:spPr>
          <a:xfrm>
            <a:off x="6233181" y="853208"/>
            <a:ext cx="4148243" cy="503023"/>
          </a:xfrm>
          <a:prstGeom prst="rect">
            <a:avLst/>
          </a:prstGeom>
        </p:spPr>
        <p:txBody>
          <a:bodyPr lIns="0" tIns="0" rIns="0" bIns="0" rtlCol="0" anchor="t">
            <a:spAutoFit/>
          </a:bodyPr>
          <a:lstStyle/>
          <a:p>
            <a:pPr>
              <a:lnSpc>
                <a:spcPts val="4293"/>
              </a:lnSpc>
            </a:pPr>
            <a:r>
              <a:rPr lang="en-US" sz="3066" b="1" u="sng" spc="-33">
                <a:solidFill>
                  <a:srgbClr val="582C83"/>
                </a:solidFill>
                <a:latin typeface="Open Sans 2 Bold"/>
                <a:ea typeface="Open Sans 2 Bold"/>
                <a:cs typeface="Open Sans 2 Bold"/>
                <a:sym typeface="Open Sans 2 Bold"/>
              </a:rPr>
              <a:t>NCIT Webinar Series</a:t>
            </a:r>
          </a:p>
        </p:txBody>
      </p:sp>
      <p:sp>
        <p:nvSpPr>
          <p:cNvPr id="19" name="TextBox 19"/>
          <p:cNvSpPr txBox="1"/>
          <p:nvPr/>
        </p:nvSpPr>
        <p:spPr>
          <a:xfrm>
            <a:off x="8630354" y="5151285"/>
            <a:ext cx="2783429" cy="350802"/>
          </a:xfrm>
          <a:prstGeom prst="rect">
            <a:avLst/>
          </a:prstGeom>
        </p:spPr>
        <p:txBody>
          <a:bodyPr lIns="0" tIns="0" rIns="0" bIns="0" rtlCol="0" anchor="t">
            <a:spAutoFit/>
          </a:bodyPr>
          <a:lstStyle/>
          <a:p>
            <a:pPr>
              <a:lnSpc>
                <a:spcPts val="2987"/>
              </a:lnSpc>
            </a:pPr>
            <a:r>
              <a:rPr lang="en-US" sz="2133" b="1" spc="-23">
                <a:solidFill>
                  <a:srgbClr val="582C83"/>
                </a:solidFill>
                <a:latin typeface="Open Sans 2 Bold"/>
                <a:ea typeface="Open Sans 2 Bold"/>
                <a:cs typeface="Open Sans 2 Bold"/>
                <a:sym typeface="Open Sans 2 Bold"/>
              </a:rPr>
              <a:t>Time: 1:30 p.m. (CDT)</a:t>
            </a:r>
          </a:p>
        </p:txBody>
      </p:sp>
      <p:sp>
        <p:nvSpPr>
          <p:cNvPr id="20" name="TextBox 20"/>
          <p:cNvSpPr txBox="1"/>
          <p:nvPr/>
        </p:nvSpPr>
        <p:spPr>
          <a:xfrm>
            <a:off x="5523874" y="5150076"/>
            <a:ext cx="2783429" cy="350802"/>
          </a:xfrm>
          <a:prstGeom prst="rect">
            <a:avLst/>
          </a:prstGeom>
        </p:spPr>
        <p:txBody>
          <a:bodyPr lIns="0" tIns="0" rIns="0" bIns="0" rtlCol="0" anchor="t">
            <a:spAutoFit/>
          </a:bodyPr>
          <a:lstStyle/>
          <a:p>
            <a:pPr>
              <a:lnSpc>
                <a:spcPts val="2987"/>
              </a:lnSpc>
            </a:pPr>
            <a:r>
              <a:rPr lang="en-US" sz="2133" b="1" spc="-23">
                <a:solidFill>
                  <a:srgbClr val="582C83"/>
                </a:solidFill>
                <a:latin typeface="Open Sans 2 Bold"/>
                <a:ea typeface="Open Sans 2 Bold"/>
                <a:cs typeface="Open Sans 2 Bold"/>
                <a:sym typeface="Open Sans 2 Bold"/>
              </a:rPr>
              <a:t>Date: Oct. 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1" y="384712"/>
            <a:ext cx="95861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Percent of IIJA Project Costs for Major Construction</a:t>
            </a:r>
          </a:p>
          <a:p>
            <a:pPr algn="ctr"/>
            <a:r>
              <a:rPr lang="en-US" sz="2000" b="1" dirty="0">
                <a:solidFill>
                  <a:schemeClr val="tx2"/>
                </a:solidFill>
              </a:rPr>
              <a:t>October 1, 2021, through April 30, 2024</a:t>
            </a:r>
            <a:endParaRPr lang="en-US" sz="2000" dirty="0"/>
          </a:p>
        </p:txBody>
      </p:sp>
      <p:sp>
        <p:nvSpPr>
          <p:cNvPr id="8" name="Rounded Rectangle 131">
            <a:extLst>
              <a:ext uri="{FF2B5EF4-FFF2-40B4-BE49-F238E27FC236}">
                <a16:creationId xmlns:a16="http://schemas.microsoft.com/office/drawing/2014/main" id="{0B3B7A13-BC80-24A6-6C77-758E69FBF45A}"/>
              </a:ext>
            </a:extLst>
          </p:cNvPr>
          <p:cNvSpPr/>
          <p:nvPr/>
        </p:nvSpPr>
        <p:spPr bwMode="auto">
          <a:xfrm>
            <a:off x="10128546" y="2100260"/>
            <a:ext cx="1832763" cy="986705"/>
          </a:xfrm>
          <a:prstGeom prst="roundRect">
            <a:avLst/>
          </a:prstGeom>
          <a:solidFill>
            <a:schemeClr val="accent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bg1"/>
                </a:solidFill>
                <a:latin typeface="Calibri"/>
                <a:cs typeface="Arial" pitchFamily="34" charset="0"/>
              </a:rPr>
              <a:t>70% to 80%</a:t>
            </a:r>
          </a:p>
          <a:p>
            <a:pPr algn="ctr" defTabSz="457189">
              <a:defRPr/>
            </a:pPr>
            <a:r>
              <a:rPr lang="en-US" sz="1600" b="1">
                <a:solidFill>
                  <a:schemeClr val="bg1"/>
                </a:solidFill>
                <a:latin typeface="Calibri"/>
                <a:cs typeface="Arial" pitchFamily="34" charset="0"/>
              </a:rPr>
              <a:t>of IIJA Project Costs</a:t>
            </a:r>
          </a:p>
          <a:p>
            <a:pPr algn="ctr" defTabSz="457189">
              <a:defRPr/>
            </a:pPr>
            <a:r>
              <a:rPr lang="en-US" sz="1600" b="1">
                <a:solidFill>
                  <a:schemeClr val="bg1"/>
                </a:solidFill>
                <a:latin typeface="Calibri"/>
                <a:cs typeface="Arial" pitchFamily="34" charset="0"/>
              </a:rPr>
              <a:t>for Major Const.</a:t>
            </a:r>
          </a:p>
        </p:txBody>
      </p:sp>
      <p:sp>
        <p:nvSpPr>
          <p:cNvPr id="9" name="Rounded Rectangle 131">
            <a:extLst>
              <a:ext uri="{FF2B5EF4-FFF2-40B4-BE49-F238E27FC236}">
                <a16:creationId xmlns:a16="http://schemas.microsoft.com/office/drawing/2014/main" id="{0D0A2480-4336-31C5-D47B-F2102E7583E4}"/>
              </a:ext>
            </a:extLst>
          </p:cNvPr>
          <p:cNvSpPr/>
          <p:nvPr/>
        </p:nvSpPr>
        <p:spPr bwMode="auto">
          <a:xfrm>
            <a:off x="10128546" y="872128"/>
            <a:ext cx="1832765" cy="1121087"/>
          </a:xfrm>
          <a:prstGeom prst="roundRect">
            <a:avLst/>
          </a:prstGeom>
          <a:solidFill>
            <a:schemeClr val="accent1">
              <a:lumMod val="5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bg1"/>
                </a:solidFill>
                <a:latin typeface="Calibri"/>
                <a:cs typeface="Arial" pitchFamily="34" charset="0"/>
              </a:rPr>
              <a:t>80% or more</a:t>
            </a:r>
          </a:p>
          <a:p>
            <a:pPr algn="ctr" defTabSz="457189">
              <a:defRPr/>
            </a:pPr>
            <a:r>
              <a:rPr lang="en-US" sz="1600" b="1">
                <a:solidFill>
                  <a:schemeClr val="bg1"/>
                </a:solidFill>
                <a:latin typeface="Calibri"/>
                <a:cs typeface="Arial" pitchFamily="34" charset="0"/>
              </a:rPr>
              <a:t>Of IIJA Project Costs</a:t>
            </a:r>
          </a:p>
          <a:p>
            <a:pPr algn="ctr" defTabSz="457189">
              <a:defRPr/>
            </a:pPr>
            <a:r>
              <a:rPr lang="en-US" sz="1600" b="1">
                <a:solidFill>
                  <a:schemeClr val="bg1"/>
                </a:solidFill>
                <a:latin typeface="Calibri"/>
                <a:cs typeface="Arial" pitchFamily="34" charset="0"/>
              </a:rPr>
              <a:t>For Major Const.</a:t>
            </a:r>
          </a:p>
        </p:txBody>
      </p:sp>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1948034496"/>
                  </p:ext>
                </p:extLst>
              </p:nvPr>
            </p:nvGraphicFramePr>
            <p:xfrm>
              <a:off x="810924" y="418727"/>
              <a:ext cx="9254837" cy="635729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10924" y="418727"/>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DB9D148-4624-9F42-6A8C-26E194155BFF}"/>
              </a:ext>
            </a:extLst>
          </p:cNvPr>
          <p:cNvSpPr txBox="1"/>
          <p:nvPr/>
        </p:nvSpPr>
        <p:spPr>
          <a:xfrm>
            <a:off x="48827" y="6284774"/>
            <a:ext cx="10826696"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Source: Data from the Federal Highway Administration. Project commitments are included if the base year of the award, with type of work identified by the state DOT.  </a:t>
            </a:r>
          </a:p>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Major construction includes reconstruction work, added capacity, and new construction.  Data through April 30, 2024.  </a:t>
            </a:r>
          </a:p>
        </p:txBody>
      </p:sp>
      <p:sp>
        <p:nvSpPr>
          <p:cNvPr id="10" name="Rounded Rectangle 131">
            <a:extLst>
              <a:ext uri="{FF2B5EF4-FFF2-40B4-BE49-F238E27FC236}">
                <a16:creationId xmlns:a16="http://schemas.microsoft.com/office/drawing/2014/main" id="{C431F135-14C5-FC05-7A37-38F02E49E9F9}"/>
              </a:ext>
            </a:extLst>
          </p:cNvPr>
          <p:cNvSpPr/>
          <p:nvPr/>
        </p:nvSpPr>
        <p:spPr bwMode="auto">
          <a:xfrm>
            <a:off x="10128546" y="3220340"/>
            <a:ext cx="1832763" cy="986705"/>
          </a:xfrm>
          <a:prstGeom prst="roundRect">
            <a:avLst/>
          </a:prstGeom>
          <a:solidFill>
            <a:schemeClr val="accent1">
              <a:lumMod val="40000"/>
              <a:lumOff val="6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tx1"/>
                </a:solidFill>
                <a:latin typeface="Calibri"/>
                <a:cs typeface="Arial" pitchFamily="34" charset="0"/>
              </a:rPr>
              <a:t>65% to 70%</a:t>
            </a:r>
          </a:p>
          <a:p>
            <a:pPr algn="ctr" defTabSz="457189">
              <a:defRPr/>
            </a:pPr>
            <a:r>
              <a:rPr lang="en-US" sz="1600" b="1">
                <a:solidFill>
                  <a:schemeClr val="tx1"/>
                </a:solidFill>
                <a:latin typeface="Calibri"/>
                <a:cs typeface="Arial" pitchFamily="34" charset="0"/>
              </a:rPr>
              <a:t>Of IIJA Project Costs </a:t>
            </a:r>
          </a:p>
          <a:p>
            <a:pPr algn="ctr" defTabSz="457189">
              <a:defRPr/>
            </a:pPr>
            <a:r>
              <a:rPr lang="en-US" sz="1600" b="1">
                <a:solidFill>
                  <a:schemeClr val="tx1"/>
                </a:solidFill>
                <a:latin typeface="Calibri"/>
                <a:cs typeface="Arial" pitchFamily="34" charset="0"/>
              </a:rPr>
              <a:t>For Major Const.</a:t>
            </a:r>
          </a:p>
        </p:txBody>
      </p:sp>
      <p:sp>
        <p:nvSpPr>
          <p:cNvPr id="12" name="Rounded Rectangle 131">
            <a:extLst>
              <a:ext uri="{FF2B5EF4-FFF2-40B4-BE49-F238E27FC236}">
                <a16:creationId xmlns:a16="http://schemas.microsoft.com/office/drawing/2014/main" id="{41EFAFBF-BBC9-844B-8FD0-0F419A3F252A}"/>
              </a:ext>
            </a:extLst>
          </p:cNvPr>
          <p:cNvSpPr/>
          <p:nvPr/>
        </p:nvSpPr>
        <p:spPr bwMode="auto">
          <a:xfrm>
            <a:off x="10160000" y="4377383"/>
            <a:ext cx="1832763" cy="986705"/>
          </a:xfrm>
          <a:prstGeom prst="roundRect">
            <a:avLst/>
          </a:prstGeom>
          <a:solidFill>
            <a:schemeClr val="accent1">
              <a:lumMod val="20000"/>
              <a:lumOff val="8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tx1"/>
                </a:solidFill>
                <a:latin typeface="Calibri"/>
                <a:cs typeface="Arial" pitchFamily="34" charset="0"/>
              </a:rPr>
              <a:t>65% or Less</a:t>
            </a:r>
          </a:p>
          <a:p>
            <a:pPr algn="ctr" defTabSz="457189">
              <a:defRPr/>
            </a:pPr>
            <a:r>
              <a:rPr lang="en-US" sz="1600" b="1">
                <a:solidFill>
                  <a:schemeClr val="tx1"/>
                </a:solidFill>
                <a:latin typeface="Calibri"/>
                <a:cs typeface="Arial" pitchFamily="34" charset="0"/>
              </a:rPr>
              <a:t>of IIJA Project Costs </a:t>
            </a:r>
          </a:p>
          <a:p>
            <a:pPr algn="ctr" defTabSz="457189">
              <a:defRPr/>
            </a:pPr>
            <a:r>
              <a:rPr lang="en-US" sz="1600" b="1">
                <a:solidFill>
                  <a:schemeClr val="tx1"/>
                </a:solidFill>
                <a:latin typeface="Calibri"/>
                <a:cs typeface="Arial" pitchFamily="34" charset="0"/>
              </a:rPr>
              <a:t>for Major Const.</a:t>
            </a:r>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4790" y="6273955"/>
            <a:ext cx="1772648" cy="393922"/>
          </a:xfrm>
          <a:prstGeom prst="rect">
            <a:avLst/>
          </a:prstGeom>
          <a:solidFill>
            <a:schemeClr val="bg1"/>
          </a:solidFill>
        </p:spPr>
      </p:pic>
    </p:spTree>
    <p:extLst>
      <p:ext uri="{BB962C8B-B14F-4D97-AF65-F5344CB8AC3E}">
        <p14:creationId xmlns:p14="http://schemas.microsoft.com/office/powerpoint/2010/main" val="22156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a:solidFill>
                  <a:schemeClr val="tx2"/>
                </a:solidFill>
              </a:rPr>
              <a:t>Traditional Spend-Out of Federal Highway Funds</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a:t>Source: U.S. Congressional Budget Office, FHWA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10</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97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8737B9-F4E1-41F2-9DB4-D72966694307}"/>
              </a:ext>
            </a:extLst>
          </p:cNvPr>
          <p:cNvSpPr txBox="1"/>
          <p:nvPr/>
        </p:nvSpPr>
        <p:spPr>
          <a:xfrm>
            <a:off x="754700" y="404911"/>
            <a:ext cx="10251440" cy="830997"/>
          </a:xfrm>
          <a:prstGeom prst="rect">
            <a:avLst/>
          </a:prstGeom>
          <a:noFill/>
        </p:spPr>
        <p:txBody>
          <a:bodyPr wrap="square">
            <a:spAutoFit/>
          </a:bodyPr>
          <a:lstStyle/>
          <a:p>
            <a:pPr algn="ctr"/>
            <a:r>
              <a:rPr lang="en-US" sz="2400" b="1">
                <a:solidFill>
                  <a:schemeClr val="tx2"/>
                </a:solidFill>
              </a:rPr>
              <a:t>Market Impact of the </a:t>
            </a:r>
            <a:r>
              <a:rPr lang="en-US" sz="2400" b="1" u="sng">
                <a:solidFill>
                  <a:schemeClr val="tx2"/>
                </a:solidFill>
              </a:rPr>
              <a:t>Increase</a:t>
            </a:r>
            <a:r>
              <a:rPr lang="en-US" sz="2400" b="1">
                <a:solidFill>
                  <a:schemeClr val="tx2"/>
                </a:solidFill>
              </a:rPr>
              <a:t> in IIJA Federal-Aid Highway Investment</a:t>
            </a:r>
          </a:p>
          <a:p>
            <a:pPr algn="ctr"/>
            <a:r>
              <a:rPr lang="en-US" sz="2400" b="1">
                <a:solidFill>
                  <a:schemeClr val="tx2"/>
                </a:solidFill>
              </a:rPr>
              <a:t>Depends on Program Details</a:t>
            </a:r>
          </a:p>
        </p:txBody>
      </p:sp>
      <p:sp>
        <p:nvSpPr>
          <p:cNvPr id="8" name="Rectangle 7">
            <a:extLst>
              <a:ext uri="{FF2B5EF4-FFF2-40B4-BE49-F238E27FC236}">
                <a16:creationId xmlns:a16="http://schemas.microsoft.com/office/drawing/2014/main" id="{2F0E5CD1-023F-4DA1-8EC9-35D053C303D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F9D57CE-E09E-4D5E-885B-89BAA305E94A}"/>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RTBA Logo'16-CMYK.jpg">
            <a:extLst>
              <a:ext uri="{FF2B5EF4-FFF2-40B4-BE49-F238E27FC236}">
                <a16:creationId xmlns:a16="http://schemas.microsoft.com/office/drawing/2014/main" id="{D53B055F-113E-4F8F-B8D9-C46C1F398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4375" y="6129235"/>
            <a:ext cx="2363531" cy="525229"/>
          </a:xfrm>
          <a:prstGeom prst="rect">
            <a:avLst/>
          </a:prstGeom>
        </p:spPr>
      </p:pic>
      <p:sp>
        <p:nvSpPr>
          <p:cNvPr id="4" name="Content Placeholder 4">
            <a:extLst>
              <a:ext uri="{FF2B5EF4-FFF2-40B4-BE49-F238E27FC236}">
                <a16:creationId xmlns:a16="http://schemas.microsoft.com/office/drawing/2014/main" id="{4D03C483-0AF1-CC24-B617-FF1BC71A9404}"/>
              </a:ext>
            </a:extLst>
          </p:cNvPr>
          <p:cNvSpPr>
            <a:spLocks noGrp="1"/>
          </p:cNvSpPr>
          <p:nvPr>
            <p:ph idx="1"/>
          </p:nvPr>
        </p:nvSpPr>
        <p:spPr>
          <a:xfrm>
            <a:off x="6175517" y="1046860"/>
            <a:ext cx="5618451" cy="5155802"/>
          </a:xfrm>
        </p:spPr>
        <p:txBody>
          <a:bodyPr>
            <a:normAutofit/>
          </a:bodyPr>
          <a:lstStyle/>
          <a:p>
            <a:pPr marL="0" indent="0">
              <a:buNone/>
            </a:pPr>
            <a:endParaRPr lang="en-US" sz="2000" b="1" dirty="0">
              <a:solidFill>
                <a:schemeClr val="tx2"/>
              </a:solidFill>
            </a:endParaRPr>
          </a:p>
          <a:p>
            <a:pPr lvl="1">
              <a:buFont typeface="Arial" panose="020B0604020202020204" pitchFamily="34" charset="0"/>
              <a:buChar char="•"/>
            </a:pPr>
            <a:r>
              <a:rPr lang="en-US" sz="1600" dirty="0">
                <a:solidFill>
                  <a:schemeClr val="tx2"/>
                </a:solidFill>
              </a:rPr>
              <a:t>The Infrastructure Investment &amp; Jobs Act (IIJA) provides an average of $70B in annual federal-aid highway program authorizations for FY 2022 to FY 2026, a significant increase from $49B in FY 2021.</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The impact of this additional $21B in new funding depends on specific program details.</a:t>
            </a:r>
          </a:p>
          <a:p>
            <a:pPr lvl="1">
              <a:buFont typeface="Arial" panose="020B0604020202020204" pitchFamily="34" charset="0"/>
              <a:buChar char="•"/>
            </a:pPr>
            <a:endParaRPr lang="en-US" sz="1000" dirty="0">
              <a:solidFill>
                <a:schemeClr val="tx2"/>
              </a:solidFill>
            </a:endParaRPr>
          </a:p>
          <a:p>
            <a:pPr lvl="1">
              <a:buFont typeface="Arial" panose="020B0604020202020204" pitchFamily="34" charset="0"/>
              <a:buChar char="•"/>
            </a:pPr>
            <a:r>
              <a:rPr lang="en-US" sz="1600" dirty="0">
                <a:solidFill>
                  <a:schemeClr val="tx2"/>
                </a:solidFill>
              </a:rPr>
              <a:t>Most core highway formula funds ($9.5B, 45% of average increase) must be committed to projects within the first year of availability.</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States can commit new bridge and electric vehicle formula program funds ($6.5B) over a four-year period.</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Depending on the source of funding, U.S. Department of Transportation (DOT) controlled grants ($5.1B) can take longer to enter the project pipeline.</a:t>
            </a:r>
          </a:p>
          <a:p>
            <a:pPr marL="457200" lvl="1" indent="0">
              <a:buNone/>
            </a:pPr>
            <a:endParaRPr lang="en-US" sz="1600" dirty="0">
              <a:solidFill>
                <a:schemeClr val="tx2"/>
              </a:solidFill>
            </a:endParaRPr>
          </a:p>
          <a:p>
            <a:pPr marL="0" indent="0">
              <a:buNone/>
            </a:pPr>
            <a:endParaRPr lang="en-US" sz="2800" dirty="0"/>
          </a:p>
        </p:txBody>
      </p:sp>
      <p:sp>
        <p:nvSpPr>
          <p:cNvPr id="11" name="TextBox 10">
            <a:extLst>
              <a:ext uri="{FF2B5EF4-FFF2-40B4-BE49-F238E27FC236}">
                <a16:creationId xmlns:a16="http://schemas.microsoft.com/office/drawing/2014/main" id="{9061F3A8-B1F5-229D-E69C-20C7AD4C4100}"/>
              </a:ext>
            </a:extLst>
          </p:cNvPr>
          <p:cNvSpPr txBox="1"/>
          <p:nvPr/>
        </p:nvSpPr>
        <p:spPr>
          <a:xfrm>
            <a:off x="65385" y="6233082"/>
            <a:ext cx="9420359" cy="384721"/>
          </a:xfrm>
          <a:prstGeom prst="rect">
            <a:avLst/>
          </a:prstGeom>
          <a:noFill/>
        </p:spPr>
        <p:txBody>
          <a:bodyPr wrap="square" rtlCol="0">
            <a:spAutoFit/>
          </a:bodyPr>
          <a:lstStyle/>
          <a:p>
            <a:pPr>
              <a:defRPr/>
            </a:pPr>
            <a:r>
              <a:rPr lang="en-US" sz="950" b="1" dirty="0">
                <a:solidFill>
                  <a:prstClr val="black"/>
                </a:solidFill>
                <a:latin typeface="Calibri"/>
              </a:rPr>
              <a:t>Source: </a:t>
            </a:r>
            <a:r>
              <a:rPr lang="en-US" sz="950" dirty="0">
                <a:solidFill>
                  <a:prstClr val="black"/>
                </a:solidFill>
                <a:latin typeface="Calibri"/>
              </a:rPr>
              <a:t>ARTBA’s IIJA Analysis report, totals may not add up due to rounding and do not include budget authority subject to appropriation from the General Fund.  Discretionary programs include project-focused national grants and other programs, such as National Significant Freight &amp; Highway Projects, the Bridge Investment grants and PROTECT discretionary grants.  </a:t>
            </a:r>
          </a:p>
        </p:txBody>
      </p:sp>
      <p:graphicFrame>
        <p:nvGraphicFramePr>
          <p:cNvPr id="14" name="Chart 13">
            <a:extLst>
              <a:ext uri="{FF2B5EF4-FFF2-40B4-BE49-F238E27FC236}">
                <a16:creationId xmlns:a16="http://schemas.microsoft.com/office/drawing/2014/main" id="{1D595EBC-465F-293C-F831-50B2CDD1A5E7}"/>
              </a:ext>
            </a:extLst>
          </p:cNvPr>
          <p:cNvGraphicFramePr/>
          <p:nvPr>
            <p:extLst>
              <p:ext uri="{D42A27DB-BD31-4B8C-83A1-F6EECF244321}">
                <p14:modId xmlns:p14="http://schemas.microsoft.com/office/powerpoint/2010/main" val="1139758798"/>
              </p:ext>
            </p:extLst>
          </p:nvPr>
        </p:nvGraphicFramePr>
        <p:xfrm>
          <a:off x="477146" y="1159445"/>
          <a:ext cx="5698372" cy="4956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71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States Have Committed 48% of Available Bridge Formula Funds </a:t>
            </a:r>
            <a:br>
              <a:rPr lang="en-US" sz="2400" b="1" dirty="0">
                <a:solidFill>
                  <a:schemeClr val="tx2"/>
                </a:solidFill>
              </a:rPr>
            </a:br>
            <a:r>
              <a:rPr lang="en-US" sz="2400" b="1" dirty="0">
                <a:solidFill>
                  <a:schemeClr val="tx2"/>
                </a:solidFill>
              </a:rPr>
              <a:t>as of July 31, 2024</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1460487305"/>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369332"/>
          </a:xfrm>
          <a:prstGeom prst="rect">
            <a:avLst/>
          </a:prstGeom>
          <a:noFill/>
          <a:ln w="9525">
            <a:noFill/>
            <a:miter lim="800000"/>
            <a:headEnd/>
            <a:tailEnd/>
          </a:ln>
        </p:spPr>
        <p:txBody>
          <a:bodyPr wrap="square">
            <a:spAutoFit/>
          </a:bodyPr>
          <a:lstStyle/>
          <a:p>
            <a:r>
              <a:rPr lang="en-US" sz="900"/>
              <a:t>Source: ARTBA analysis of data from Dodge Data Analytics.  Includes state and local government contract awards. </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12</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10112"/>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50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13</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7C40B11-7984-4207-9D95-F64181E7B5F8}"/>
              </a:ext>
            </a:extLst>
          </p:cNvPr>
          <p:cNvGraphicFramePr/>
          <p:nvPr>
            <p:extLst>
              <p:ext uri="{D42A27DB-BD31-4B8C-83A1-F6EECF244321}">
                <p14:modId xmlns:p14="http://schemas.microsoft.com/office/powerpoint/2010/main" val="3575354892"/>
              </p:ext>
            </p:extLst>
          </p:nvPr>
        </p:nvGraphicFramePr>
        <p:xfrm>
          <a:off x="943362" y="1062608"/>
          <a:ext cx="6916189" cy="55444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2375167-714C-46D6-B786-E17E1D6BAA96}"/>
              </a:ext>
            </a:extLst>
          </p:cNvPr>
          <p:cNvSpPr txBox="1"/>
          <p:nvPr/>
        </p:nvSpPr>
        <p:spPr>
          <a:xfrm>
            <a:off x="210092" y="523129"/>
            <a:ext cx="11869721" cy="461665"/>
          </a:xfrm>
          <a:prstGeom prst="rect">
            <a:avLst/>
          </a:prstGeom>
          <a:noFill/>
        </p:spPr>
        <p:txBody>
          <a:bodyPr wrap="square">
            <a:spAutoFit/>
          </a:bodyPr>
          <a:lstStyle/>
          <a:p>
            <a:pPr algn="ctr"/>
            <a:r>
              <a:rPr lang="en-US" sz="2400" b="1" dirty="0">
                <a:solidFill>
                  <a:schemeClr val="tx2"/>
                </a:solidFill>
              </a:rPr>
              <a:t>US. DOT has Announced $29.6B in Major Discretionary Grants</a:t>
            </a:r>
          </a:p>
        </p:txBody>
      </p:sp>
      <p:sp>
        <p:nvSpPr>
          <p:cNvPr id="14" name="TextBox 13">
            <a:extLst>
              <a:ext uri="{FF2B5EF4-FFF2-40B4-BE49-F238E27FC236}">
                <a16:creationId xmlns:a16="http://schemas.microsoft.com/office/drawing/2014/main" id="{5D60D639-F0D9-4ADD-B653-7E44C7E44FB6}"/>
              </a:ext>
            </a:extLst>
          </p:cNvPr>
          <p:cNvSpPr txBox="1"/>
          <p:nvPr/>
        </p:nvSpPr>
        <p:spPr>
          <a:xfrm>
            <a:off x="65312" y="6420088"/>
            <a:ext cx="11869720" cy="246221"/>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 ARTBA analysis of data provided by </a:t>
            </a:r>
            <a:r>
              <a:rPr lang="en-US" sz="1000" kern="0" dirty="0">
                <a:solidFill>
                  <a:prstClr val="black"/>
                </a:solidFill>
              </a:rPr>
              <a:t>U.S. DOT</a:t>
            </a:r>
            <a:endParaRPr kumimoji="0" lang="en-US" sz="1000" b="0" i="0" u="none" strike="noStrike" kern="0" cap="none" spc="0" normalizeH="0" baseline="0" noProof="0" dirty="0">
              <a:ln>
                <a:noFill/>
              </a:ln>
              <a:solidFill>
                <a:prstClr val="black"/>
              </a:solidFill>
              <a:effectLst/>
              <a:uLnTx/>
              <a:uFillTx/>
            </a:endParaRPr>
          </a:p>
        </p:txBody>
      </p:sp>
      <p:sp>
        <p:nvSpPr>
          <p:cNvPr id="5" name="Content Placeholder 4">
            <a:extLst>
              <a:ext uri="{FF2B5EF4-FFF2-40B4-BE49-F238E27FC236}">
                <a16:creationId xmlns:a16="http://schemas.microsoft.com/office/drawing/2014/main" id="{931D3FEF-D5CC-C69E-C5B1-CBB790ED9754}"/>
              </a:ext>
            </a:extLst>
          </p:cNvPr>
          <p:cNvSpPr txBox="1">
            <a:spLocks/>
          </p:cNvSpPr>
          <p:nvPr/>
        </p:nvSpPr>
        <p:spPr>
          <a:xfrm>
            <a:off x="7589520" y="1271846"/>
            <a:ext cx="4204448" cy="493081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U.S. Department of Transportation (DOT) grants under the Infrastructure Investment and Jobs Act (IIJA) account for 13% of total funding under the bill.</a:t>
            </a:r>
          </a:p>
          <a:p>
            <a:pPr lvl="1">
              <a:buFont typeface="Arial" panose="020B0604020202020204" pitchFamily="34" charset="0"/>
              <a:buChar char="•"/>
            </a:pPr>
            <a:endParaRPr lang="en-US" sz="1800"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Formula funds account for the remaining 87% of IIJA funding over the five-year period FY 2022 to FY 2026.</a:t>
            </a:r>
          </a:p>
          <a:p>
            <a:pPr lvl="1">
              <a:buFont typeface="Arial" panose="020B0604020202020204" pitchFamily="34" charset="0"/>
              <a:buChar char="•"/>
            </a:pPr>
            <a:endParaRPr lang="en-US" sz="1050"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The U.S. DOT has announced $29.6B in highway and bridge grants under major programs.</a:t>
            </a:r>
          </a:p>
          <a:p>
            <a:pPr marL="457200" lvl="1" indent="0">
              <a:buFont typeface="Arial"/>
              <a:buNone/>
            </a:pPr>
            <a:endParaRPr lang="en-US" sz="1600" dirty="0">
              <a:solidFill>
                <a:schemeClr val="tx1">
                  <a:lumMod val="75000"/>
                  <a:lumOff val="25000"/>
                </a:schemeClr>
              </a:solidFill>
            </a:endParaRPr>
          </a:p>
          <a:p>
            <a:pPr marL="0" indent="0">
              <a:buFont typeface="Arial"/>
              <a:buNone/>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66425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Traditional Spend-Out of Federal Highway Funds versus Spend-Out of </a:t>
            </a:r>
            <a:br>
              <a:rPr lang="en-US" sz="2400" b="1" dirty="0">
                <a:solidFill>
                  <a:schemeClr val="tx2"/>
                </a:solidFill>
              </a:rPr>
            </a:br>
            <a:r>
              <a:rPr lang="en-US" sz="2400" b="1" dirty="0">
                <a:solidFill>
                  <a:schemeClr val="tx2"/>
                </a:solidFill>
              </a:rPr>
              <a:t>FY 2022 New Projects </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dirty="0"/>
              <a:t>Source: U.S. Congressional Budget Office, ARTBA Analysis of U.S. Treasury Data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14</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32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Traditional Spend-Out of Federal Highway Funds versus Spend-Out of </a:t>
            </a:r>
            <a:br>
              <a:rPr lang="en-US" sz="2400" b="1" dirty="0">
                <a:solidFill>
                  <a:schemeClr val="tx2"/>
                </a:solidFill>
              </a:rPr>
            </a:br>
            <a:r>
              <a:rPr lang="en-US" sz="2400" b="1" dirty="0">
                <a:solidFill>
                  <a:schemeClr val="tx2"/>
                </a:solidFill>
              </a:rPr>
              <a:t>FY 2022 New Projects for Reconstruction, New Construction</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dirty="0"/>
              <a:t>Source: U.S. Congressional Budget Office, ARTBA Analysis of U.S. Treasury Data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15</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1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Box 277">
            <a:extLst>
              <a:ext uri="{FF2B5EF4-FFF2-40B4-BE49-F238E27FC236}">
                <a16:creationId xmlns:a16="http://schemas.microsoft.com/office/drawing/2014/main" id="{3866A07A-7DB2-474D-AF2B-C089D52E4584}"/>
              </a:ext>
            </a:extLst>
          </p:cNvPr>
          <p:cNvSpPr txBox="1"/>
          <p:nvPr/>
        </p:nvSpPr>
        <p:spPr>
          <a:xfrm>
            <a:off x="204549" y="6410607"/>
            <a:ext cx="6426833" cy="253916"/>
          </a:xfrm>
          <a:prstGeom prst="rect">
            <a:avLst/>
          </a:prstGeom>
          <a:noFill/>
        </p:spPr>
        <p:txBody>
          <a:bodyPr wrap="square" rtlCol="0">
            <a:spAutoFit/>
          </a:bodyPr>
          <a:lstStyle/>
          <a:p>
            <a:pPr defTabSz="914400">
              <a:defRPr/>
            </a:pPr>
            <a:r>
              <a:rPr lang="en-US" sz="1050">
                <a:solidFill>
                  <a:prstClr val="black"/>
                </a:solidFill>
                <a:latin typeface="Calibri"/>
              </a:rPr>
              <a:t>Source: ARTBA Transportation Infrastructure Advocacy Center</a:t>
            </a:r>
          </a:p>
        </p:txBody>
      </p:sp>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0" y="384712"/>
            <a:ext cx="100843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a:solidFill>
                  <a:schemeClr val="tx2"/>
                </a:solidFill>
                <a:latin typeface="Calibri"/>
              </a:rPr>
              <a:t>26 States Approved </a:t>
            </a:r>
            <a:r>
              <a:rPr lang="en-US" altLang="en-US" sz="2200" b="1" u="sng">
                <a:solidFill>
                  <a:schemeClr val="tx2"/>
                </a:solidFill>
                <a:latin typeface="Calibri"/>
              </a:rPr>
              <a:t>$23 Billion</a:t>
            </a:r>
            <a:r>
              <a:rPr lang="en-US" altLang="en-US" sz="2200" b="1">
                <a:solidFill>
                  <a:schemeClr val="tx2"/>
                </a:solidFill>
                <a:latin typeface="Calibri"/>
              </a:rPr>
              <a:t> in Transportation-Related Funding Measures in 2023</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16</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649" y="5988285"/>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315872964"/>
                  </p:ext>
                </p:extLst>
              </p:nvPr>
            </p:nvGraphicFramePr>
            <p:xfrm>
              <a:off x="-314036" y="871837"/>
              <a:ext cx="7359241" cy="555324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314036" y="871837"/>
                <a:ext cx="7359241" cy="5553248"/>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541941BF-510D-AAF2-D2DB-A44BA0D84DC3}"/>
              </a:ext>
            </a:extLst>
          </p:cNvPr>
          <p:cNvGraphicFramePr/>
          <p:nvPr>
            <p:extLst>
              <p:ext uri="{D42A27DB-BD31-4B8C-83A1-F6EECF244321}">
                <p14:modId xmlns:p14="http://schemas.microsoft.com/office/powerpoint/2010/main" val="4293916898"/>
              </p:ext>
            </p:extLst>
          </p:nvPr>
        </p:nvGraphicFramePr>
        <p:xfrm>
          <a:off x="6890326" y="1058855"/>
          <a:ext cx="5449455" cy="4725708"/>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C79A4630-9908-3E85-3E4B-BA12D438AFF7}"/>
              </a:ext>
            </a:extLst>
          </p:cNvPr>
          <p:cNvSpPr txBox="1"/>
          <p:nvPr/>
        </p:nvSpPr>
        <p:spPr>
          <a:xfrm>
            <a:off x="540326" y="1073437"/>
            <a:ext cx="6350000" cy="369332"/>
          </a:xfrm>
          <a:prstGeom prst="rect">
            <a:avLst/>
          </a:prstGeom>
          <a:noFill/>
        </p:spPr>
        <p:txBody>
          <a:bodyPr wrap="square">
            <a:spAutoFit/>
          </a:bodyPr>
          <a:lstStyle/>
          <a:p>
            <a:pPr algn="ctr" rtl="0">
              <a:defRPr sz="1862" b="1" i="0" u="none" strike="noStrike" kern="1200" spc="0" baseline="0">
                <a:solidFill>
                  <a:srgbClr val="1F497D"/>
                </a:solidFill>
                <a:latin typeface="+mn-lt"/>
                <a:ea typeface="+mn-ea"/>
                <a:cs typeface="+mn-cs"/>
              </a:defRPr>
            </a:pPr>
            <a:r>
              <a:rPr lang="en-US" sz="1800" b="1" u="sng">
                <a:solidFill>
                  <a:schemeClr val="tx2"/>
                </a:solidFill>
              </a:rPr>
              <a:t>States With Approved Measures</a:t>
            </a:r>
            <a:endParaRPr lang="en-US" sz="1800" b="1">
              <a:solidFill>
                <a:schemeClr val="tx2"/>
              </a:solidFill>
            </a:endParaRPr>
          </a:p>
        </p:txBody>
      </p:sp>
    </p:spTree>
    <p:extLst>
      <p:ext uri="{BB962C8B-B14F-4D97-AF65-F5344CB8AC3E}">
        <p14:creationId xmlns:p14="http://schemas.microsoft.com/office/powerpoint/2010/main" val="391988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Box 277">
            <a:extLst>
              <a:ext uri="{FF2B5EF4-FFF2-40B4-BE49-F238E27FC236}">
                <a16:creationId xmlns:a16="http://schemas.microsoft.com/office/drawing/2014/main" id="{3866A07A-7DB2-474D-AF2B-C089D52E4584}"/>
              </a:ext>
            </a:extLst>
          </p:cNvPr>
          <p:cNvSpPr txBox="1"/>
          <p:nvPr/>
        </p:nvSpPr>
        <p:spPr>
          <a:xfrm>
            <a:off x="204549" y="6410607"/>
            <a:ext cx="6426833" cy="253916"/>
          </a:xfrm>
          <a:prstGeom prst="rect">
            <a:avLst/>
          </a:prstGeom>
          <a:noFill/>
        </p:spPr>
        <p:txBody>
          <a:bodyPr wrap="square" rtlCol="0">
            <a:spAutoFit/>
          </a:bodyPr>
          <a:lstStyle/>
          <a:p>
            <a:pPr defTabSz="914400">
              <a:defRPr/>
            </a:pPr>
            <a:r>
              <a:rPr lang="en-US" sz="1050">
                <a:solidFill>
                  <a:prstClr val="black"/>
                </a:solidFill>
                <a:latin typeface="Calibri"/>
              </a:rPr>
              <a:t>Source: ARTBA Transportation Infrastructure Advocacy Center</a:t>
            </a:r>
          </a:p>
        </p:txBody>
      </p:sp>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0" y="384712"/>
            <a:ext cx="100843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10 States Approved </a:t>
            </a:r>
            <a:r>
              <a:rPr lang="en-US" altLang="en-US" sz="2200" b="1" u="sng" dirty="0">
                <a:solidFill>
                  <a:schemeClr val="tx2"/>
                </a:solidFill>
                <a:latin typeface="Calibri"/>
              </a:rPr>
              <a:t>$6.5 Billion</a:t>
            </a:r>
            <a:r>
              <a:rPr lang="en-US" altLang="en-US" sz="2200" b="1" dirty="0">
                <a:solidFill>
                  <a:schemeClr val="tx2"/>
                </a:solidFill>
                <a:latin typeface="Calibri"/>
              </a:rPr>
              <a:t> in Transportation-Related Funding Measures in 2024</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17</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649" y="5988285"/>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722706699"/>
                  </p:ext>
                </p:extLst>
              </p:nvPr>
            </p:nvGraphicFramePr>
            <p:xfrm>
              <a:off x="-314036" y="871837"/>
              <a:ext cx="7359241" cy="555324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314036" y="871837"/>
                <a:ext cx="7359241" cy="5553248"/>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541941BF-510D-AAF2-D2DB-A44BA0D84DC3}"/>
              </a:ext>
            </a:extLst>
          </p:cNvPr>
          <p:cNvGraphicFramePr/>
          <p:nvPr>
            <p:extLst>
              <p:ext uri="{D42A27DB-BD31-4B8C-83A1-F6EECF244321}">
                <p14:modId xmlns:p14="http://schemas.microsoft.com/office/powerpoint/2010/main" val="482867330"/>
              </p:ext>
            </p:extLst>
          </p:nvPr>
        </p:nvGraphicFramePr>
        <p:xfrm>
          <a:off x="6890326" y="1058855"/>
          <a:ext cx="5449455" cy="4725708"/>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C79A4630-9908-3E85-3E4B-BA12D438AFF7}"/>
              </a:ext>
            </a:extLst>
          </p:cNvPr>
          <p:cNvSpPr txBox="1"/>
          <p:nvPr/>
        </p:nvSpPr>
        <p:spPr>
          <a:xfrm>
            <a:off x="540326" y="1073437"/>
            <a:ext cx="6350000" cy="369332"/>
          </a:xfrm>
          <a:prstGeom prst="rect">
            <a:avLst/>
          </a:prstGeom>
          <a:noFill/>
        </p:spPr>
        <p:txBody>
          <a:bodyPr wrap="square">
            <a:spAutoFit/>
          </a:bodyPr>
          <a:lstStyle/>
          <a:p>
            <a:pPr algn="ctr" rtl="0">
              <a:defRPr sz="1862" b="1" i="0" u="none" strike="noStrike" kern="1200" spc="0" baseline="0">
                <a:solidFill>
                  <a:srgbClr val="1F497D"/>
                </a:solidFill>
                <a:latin typeface="+mn-lt"/>
                <a:ea typeface="+mn-ea"/>
                <a:cs typeface="+mn-cs"/>
              </a:defRPr>
            </a:pPr>
            <a:r>
              <a:rPr lang="en-US" sz="1800" b="1" u="sng">
                <a:solidFill>
                  <a:schemeClr val="tx2"/>
                </a:solidFill>
              </a:rPr>
              <a:t>States With Approved Measures</a:t>
            </a:r>
            <a:endParaRPr lang="en-US" sz="1800" b="1">
              <a:solidFill>
                <a:schemeClr val="tx2"/>
              </a:solidFill>
            </a:endParaRPr>
          </a:p>
        </p:txBody>
      </p:sp>
    </p:spTree>
    <p:extLst>
      <p:ext uri="{BB962C8B-B14F-4D97-AF65-F5344CB8AC3E}">
        <p14:creationId xmlns:p14="http://schemas.microsoft.com/office/powerpoint/2010/main" val="360828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41735" y="490833"/>
            <a:ext cx="9983018" cy="670023"/>
          </a:xfrm>
        </p:spPr>
        <p:txBody>
          <a:bodyPr vert="horz" lIns="91440" tIns="45720" rIns="91440" bIns="45720" rtlCol="0" anchor="ctr">
            <a:noAutofit/>
          </a:bodyPr>
          <a:lstStyle/>
          <a:p>
            <a:r>
              <a:rPr lang="en-US" sz="2800" b="1">
                <a:solidFill>
                  <a:schemeClr val="tx2"/>
                </a:solidFill>
              </a:rPr>
              <a:t>State DOT Budget Capacity Leveling Off After Major Increases</a:t>
            </a:r>
          </a:p>
        </p:txBody>
      </p:sp>
      <p:pic>
        <p:nvPicPr>
          <p:cNvPr id="10" name="Picture 9" descr="ARTBA Logo'16-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141" y="6159655"/>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364165"/>
            <a:ext cx="806762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Source: ARTBA analysis of state legislative budgets and DOT work programs.  Some FY 2025 data is preliminary, with totals missing for Wyoming and Oklahoma. </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68D065-E4EF-AB7A-F2B5-D86ADCCFE216}"/>
              </a:ext>
            </a:extLst>
          </p:cNvPr>
          <p:cNvGraphicFramePr/>
          <p:nvPr>
            <p:extLst>
              <p:ext uri="{D42A27DB-BD31-4B8C-83A1-F6EECF244321}">
                <p14:modId xmlns:p14="http://schemas.microsoft.com/office/powerpoint/2010/main" val="772794558"/>
              </p:ext>
            </p:extLst>
          </p:nvPr>
        </p:nvGraphicFramePr>
        <p:xfrm>
          <a:off x="81980" y="1178270"/>
          <a:ext cx="11807913" cy="49987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F98DEAC-4215-AE3F-B1D7-13171836DC7C}"/>
              </a:ext>
            </a:extLst>
          </p:cNvPr>
          <p:cNvSpPr txBox="1"/>
          <p:nvPr/>
        </p:nvSpPr>
        <p:spPr>
          <a:xfrm>
            <a:off x="7169213" y="1347952"/>
            <a:ext cx="2261114" cy="738664"/>
          </a:xfrm>
          <a:prstGeom prst="rect">
            <a:avLst/>
          </a:prstGeom>
          <a:solidFill>
            <a:srgbClr val="FFFF66"/>
          </a:solidFill>
          <a:ln>
            <a:solidFill>
              <a:schemeClr val="tx1"/>
            </a:solidFill>
          </a:ln>
        </p:spPr>
        <p:txBody>
          <a:bodyPr wrap="square" rtlCol="0">
            <a:spAutoFit/>
          </a:bodyPr>
          <a:lstStyle/>
          <a:p>
            <a:pPr algn="ctr"/>
            <a:r>
              <a:rPr lang="en-US" sz="1400" b="1"/>
              <a:t>Capital spending up by </a:t>
            </a:r>
          </a:p>
          <a:p>
            <a:pPr algn="ctr"/>
            <a:r>
              <a:rPr lang="en-US" sz="1400" b="1" u="sng"/>
              <a:t>over one-third</a:t>
            </a:r>
            <a:r>
              <a:rPr lang="en-US" sz="1400" b="1"/>
              <a:t> (39%) </a:t>
            </a:r>
          </a:p>
          <a:p>
            <a:pPr algn="ctr"/>
            <a:r>
              <a:rPr lang="en-US" sz="1400" b="1"/>
              <a:t>2021-2024</a:t>
            </a:r>
          </a:p>
        </p:txBody>
      </p:sp>
      <p:cxnSp>
        <p:nvCxnSpPr>
          <p:cNvPr id="5" name="Straight Arrow Connector 4">
            <a:extLst>
              <a:ext uri="{FF2B5EF4-FFF2-40B4-BE49-F238E27FC236}">
                <a16:creationId xmlns:a16="http://schemas.microsoft.com/office/drawing/2014/main" id="{1485E422-C6D5-31C2-9160-6CD1152F19AB}"/>
              </a:ext>
            </a:extLst>
          </p:cNvPr>
          <p:cNvCxnSpPr>
            <a:cxnSpLocks/>
          </p:cNvCxnSpPr>
          <p:nvPr/>
        </p:nvCxnSpPr>
        <p:spPr>
          <a:xfrm flipH="1">
            <a:off x="6659381" y="2079233"/>
            <a:ext cx="652681" cy="15310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F5C6B0F-BAE5-5357-A60A-B4D4F0823151}"/>
              </a:ext>
            </a:extLst>
          </p:cNvPr>
          <p:cNvCxnSpPr>
            <a:cxnSpLocks/>
          </p:cNvCxnSpPr>
          <p:nvPr/>
        </p:nvCxnSpPr>
        <p:spPr>
          <a:xfrm>
            <a:off x="9261796" y="2086616"/>
            <a:ext cx="678363" cy="1003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1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5FC6A-D700-1112-5BD8-D69D952D6041}"/>
              </a:ext>
            </a:extLst>
          </p:cNvPr>
          <p:cNvSpPr>
            <a:spLocks noGrp="1"/>
          </p:cNvSpPr>
          <p:nvPr>
            <p:ph type="sldNum" sz="quarter" idx="12"/>
          </p:nvPr>
        </p:nvSpPr>
        <p:spPr/>
        <p:txBody>
          <a:bodyPr/>
          <a:lstStyle/>
          <a:p>
            <a:fld id="{D09FE687-A47E-DF40-A57C-7D6EEB8025E5}" type="slidenum">
              <a:rPr lang="en-US" smtClean="0"/>
              <a:t>1</a:t>
            </a:fld>
            <a:endParaRPr lang="en-US"/>
          </a:p>
        </p:txBody>
      </p:sp>
      <p:grpSp>
        <p:nvGrpSpPr>
          <p:cNvPr id="22" name="Group 21" descr="SmartArt Process diagram">
            <a:extLst>
              <a:ext uri="{FF2B5EF4-FFF2-40B4-BE49-F238E27FC236}">
                <a16:creationId xmlns:a16="http://schemas.microsoft.com/office/drawing/2014/main" id="{61A6CE13-BA28-AA67-B4B6-48D97F26D363}"/>
              </a:ext>
            </a:extLst>
          </p:cNvPr>
          <p:cNvGrpSpPr/>
          <p:nvPr/>
        </p:nvGrpSpPr>
        <p:grpSpPr>
          <a:xfrm>
            <a:off x="672081" y="-866215"/>
            <a:ext cx="9655543" cy="5097013"/>
            <a:chOff x="817244" y="-183945"/>
            <a:chExt cx="9655543" cy="5097013"/>
          </a:xfrm>
        </p:grpSpPr>
        <p:sp>
          <p:nvSpPr>
            <p:cNvPr id="26" name="Freeform: Shape 25">
              <a:extLst>
                <a:ext uri="{FF2B5EF4-FFF2-40B4-BE49-F238E27FC236}">
                  <a16:creationId xmlns:a16="http://schemas.microsoft.com/office/drawing/2014/main" id="{CD2D9468-65DB-38C9-70FB-CE36AFC133F0}"/>
                </a:ext>
              </a:extLst>
            </p:cNvPr>
            <p:cNvSpPr/>
            <p:nvPr/>
          </p:nvSpPr>
          <p:spPr>
            <a:xfrm>
              <a:off x="817244" y="2702346"/>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0 w 2239374"/>
                <a:gd name="connsiteY5"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374" h="810000">
                  <a:moveTo>
                    <a:pt x="0" y="0"/>
                  </a:moveTo>
                  <a:lnTo>
                    <a:pt x="2036874" y="0"/>
                  </a:lnTo>
                  <a:lnTo>
                    <a:pt x="2239374" y="405000"/>
                  </a:lnTo>
                  <a:lnTo>
                    <a:pt x="2036874" y="810000"/>
                  </a:lnTo>
                  <a:lnTo>
                    <a:pt x="0" y="810000"/>
                  </a:lnTo>
                  <a:lnTo>
                    <a:pt x="0" y="0"/>
                  </a:lnTo>
                  <a:close/>
                </a:path>
              </a:pathLst>
            </a:custGeom>
            <a:solidFill>
              <a:srgbClr val="90C226"/>
            </a:solidFill>
            <a:ln w="19050" cap="rnd" cmpd="sng" algn="ctr">
              <a:solidFill>
                <a:srgbClr val="90C226"/>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250" tIns="190500" rIns="19650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Federal &amp; State Funding</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27" name="Rectangle 26">
              <a:extLst>
                <a:ext uri="{FF2B5EF4-FFF2-40B4-BE49-F238E27FC236}">
                  <a16:creationId xmlns:a16="http://schemas.microsoft.com/office/drawing/2014/main" id="{510A04F9-5519-78BD-9279-2E60323DE7A4}"/>
                </a:ext>
              </a:extLst>
            </p:cNvPr>
            <p:cNvSpPr/>
            <p:nvPr/>
          </p:nvSpPr>
          <p:spPr>
            <a:xfrm>
              <a:off x="1006613" y="1258405"/>
              <a:ext cx="1818372" cy="22150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Rectangle 29">
              <a:extLst>
                <a:ext uri="{FF2B5EF4-FFF2-40B4-BE49-F238E27FC236}">
                  <a16:creationId xmlns:a16="http://schemas.microsoft.com/office/drawing/2014/main" id="{E7FAEFE0-774D-C05F-0BD4-9FFA9070F875}"/>
                </a:ext>
              </a:extLst>
            </p:cNvPr>
            <p:cNvSpPr/>
            <p:nvPr/>
          </p:nvSpPr>
          <p:spPr>
            <a:xfrm>
              <a:off x="1004508" y="-183945"/>
              <a:ext cx="1818372" cy="22150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BBEC3D6E-9AFC-92D0-A5F1-C80661EE329F}"/>
                </a:ext>
              </a:extLst>
            </p:cNvPr>
            <p:cNvSpPr/>
            <p:nvPr/>
          </p:nvSpPr>
          <p:spPr>
            <a:xfrm>
              <a:off x="5087301"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E6B91E"/>
            </a:solidFill>
            <a:ln w="19050" cap="rnd" cmpd="sng" algn="ctr">
              <a:solidFill>
                <a:srgbClr val="E6B91E"/>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Contract Awards</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5" name="Freeform: Shape 34">
              <a:extLst>
                <a:ext uri="{FF2B5EF4-FFF2-40B4-BE49-F238E27FC236}">
                  <a16:creationId xmlns:a16="http://schemas.microsoft.com/office/drawing/2014/main" id="{3941F96C-C9A1-7B4D-BAC2-E5B586D35EDB}"/>
                </a:ext>
              </a:extLst>
            </p:cNvPr>
            <p:cNvSpPr/>
            <p:nvPr/>
          </p:nvSpPr>
          <p:spPr>
            <a:xfrm>
              <a:off x="7209038"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E76618"/>
            </a:solidFill>
            <a:ln w="19050" cap="rnd" cmpd="sng" algn="ctr">
              <a:solidFill>
                <a:srgbClr val="E76618"/>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Construction Activity</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ru-RU"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6" name="Rectangle 35">
              <a:extLst>
                <a:ext uri="{FF2B5EF4-FFF2-40B4-BE49-F238E27FC236}">
                  <a16:creationId xmlns:a16="http://schemas.microsoft.com/office/drawing/2014/main" id="{BDE67919-04C7-3664-4BD2-354FA56B29C3}"/>
                </a:ext>
              </a:extLst>
            </p:cNvPr>
            <p:cNvSpPr/>
            <p:nvPr/>
          </p:nvSpPr>
          <p:spPr>
            <a:xfrm>
              <a:off x="6242429" y="319608"/>
              <a:ext cx="1818372" cy="1806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24F015F8-91E2-EFB9-175A-05031451050D}"/>
                </a:ext>
              </a:extLst>
            </p:cNvPr>
            <p:cNvSpPr/>
            <p:nvPr/>
          </p:nvSpPr>
          <p:spPr>
            <a:xfrm>
              <a:off x="2961923"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C42F1A"/>
            </a:solidFill>
            <a:ln w="19050" cap="rnd" cmpd="sng" algn="ctr">
              <a:solidFill>
                <a:srgbClr val="C42F1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State </a:t>
              </a:r>
            </a:p>
            <a:p>
              <a:pPr marL="0" lvl="0" indent="0" algn="ctr" defTabSz="666750">
                <a:lnSpc>
                  <a:spcPct val="90000"/>
                </a:lnSpc>
                <a:spcBef>
                  <a:spcPct val="0"/>
                </a:spcBef>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Budgets</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a:p>
              <a:pPr marL="0" lvl="0" indent="0" algn="ctr" defTabSz="666750">
                <a:lnSpc>
                  <a:spcPct val="90000"/>
                </a:lnSpc>
                <a:spcBef>
                  <a:spcPct val="0"/>
                </a:spcBef>
                <a:spcAft>
                  <a:spcPct val="35000"/>
                </a:spcAft>
                <a:buNone/>
              </a:pPr>
              <a:endParaRPr lang="ru-RU"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9" name="Rectangle 38">
              <a:extLst>
                <a:ext uri="{FF2B5EF4-FFF2-40B4-BE49-F238E27FC236}">
                  <a16:creationId xmlns:a16="http://schemas.microsoft.com/office/drawing/2014/main" id="{8D48B515-F2F2-FD68-6E59-281AF5235FBB}"/>
                </a:ext>
              </a:extLst>
            </p:cNvPr>
            <p:cNvSpPr/>
            <p:nvPr/>
          </p:nvSpPr>
          <p:spPr>
            <a:xfrm>
              <a:off x="8654415" y="319608"/>
              <a:ext cx="1818372" cy="1806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7E1C6E62-CF30-8C4D-8BFD-FCEA67959D2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53F7E-CA39-71F3-3EA6-B153A62C9765}"/>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F7E3BE3-334D-569A-38CD-A7C4813DB02E}"/>
              </a:ext>
            </a:extLst>
          </p:cNvPr>
          <p:cNvSpPr txBox="1"/>
          <p:nvPr/>
        </p:nvSpPr>
        <p:spPr>
          <a:xfrm>
            <a:off x="-22286" y="956297"/>
            <a:ext cx="11999843" cy="523220"/>
          </a:xfrm>
          <a:prstGeom prst="rect">
            <a:avLst/>
          </a:prstGeom>
          <a:noFill/>
        </p:spPr>
        <p:txBody>
          <a:bodyPr wrap="square">
            <a:spAutoFit/>
          </a:bodyPr>
          <a:lstStyle/>
          <a:p>
            <a:pPr algn="ctr"/>
            <a:r>
              <a:rPr lang="en-US" sz="2800" b="1">
                <a:solidFill>
                  <a:schemeClr val="tx2"/>
                </a:solidFill>
              </a:rPr>
              <a:t>U.S. Highway &amp; Bridge Construction Market Pipeline </a:t>
            </a:r>
            <a:endParaRPr lang="en-US" sz="2800"/>
          </a:p>
        </p:txBody>
      </p:sp>
      <p:pic>
        <p:nvPicPr>
          <p:cNvPr id="24" name="Picture 23" descr="ARTBA Logo'16-CMYK.jpg">
            <a:extLst>
              <a:ext uri="{FF2B5EF4-FFF2-40B4-BE49-F238E27FC236}">
                <a16:creationId xmlns:a16="http://schemas.microsoft.com/office/drawing/2014/main" id="{7BF9D81D-F265-FE5F-5258-46DE11AF6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507" y="5984786"/>
            <a:ext cx="2363531" cy="525229"/>
          </a:xfrm>
          <a:prstGeom prst="rect">
            <a:avLst/>
          </a:prstGeom>
        </p:spPr>
      </p:pic>
      <p:pic>
        <p:nvPicPr>
          <p:cNvPr id="42" name="Graphic 41" descr="Bar graph with upward trend outline">
            <a:extLst>
              <a:ext uri="{FF2B5EF4-FFF2-40B4-BE49-F238E27FC236}">
                <a16:creationId xmlns:a16="http://schemas.microsoft.com/office/drawing/2014/main" id="{85AE24B8-6659-EB9F-9AC9-2C0D53D00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0592" y="3176189"/>
            <a:ext cx="914400" cy="914400"/>
          </a:xfrm>
          <a:prstGeom prst="rect">
            <a:avLst/>
          </a:prstGeom>
        </p:spPr>
      </p:pic>
      <p:pic>
        <p:nvPicPr>
          <p:cNvPr id="44" name="Graphic 43" descr="Traffic cone outline">
            <a:extLst>
              <a:ext uri="{FF2B5EF4-FFF2-40B4-BE49-F238E27FC236}">
                <a16:creationId xmlns:a16="http://schemas.microsoft.com/office/drawing/2014/main" id="{F0A4EA7A-0C21-0B23-1B7E-56C73D6D51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7833" y="3117356"/>
            <a:ext cx="914400" cy="914400"/>
          </a:xfrm>
          <a:prstGeom prst="rect">
            <a:avLst/>
          </a:prstGeom>
        </p:spPr>
      </p:pic>
      <p:pic>
        <p:nvPicPr>
          <p:cNvPr id="48" name="Graphic 47" descr="Road outline">
            <a:extLst>
              <a:ext uri="{FF2B5EF4-FFF2-40B4-BE49-F238E27FC236}">
                <a16:creationId xmlns:a16="http://schemas.microsoft.com/office/drawing/2014/main" id="{CCF46C90-16F1-17D1-AA13-CFE81DB142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3167745"/>
            <a:ext cx="914400" cy="914400"/>
          </a:xfrm>
          <a:prstGeom prst="rect">
            <a:avLst/>
          </a:prstGeom>
        </p:spPr>
      </p:pic>
      <p:pic>
        <p:nvPicPr>
          <p:cNvPr id="56" name="Graphic 55" descr="Bank outline">
            <a:extLst>
              <a:ext uri="{FF2B5EF4-FFF2-40B4-BE49-F238E27FC236}">
                <a16:creationId xmlns:a16="http://schemas.microsoft.com/office/drawing/2014/main" id="{0F14DA1A-9B85-A89D-10D3-2D57E8032C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5218" y="3133518"/>
            <a:ext cx="914400" cy="914400"/>
          </a:xfrm>
          <a:prstGeom prst="rect">
            <a:avLst/>
          </a:prstGeom>
        </p:spPr>
      </p:pic>
      <p:sp>
        <p:nvSpPr>
          <p:cNvPr id="5" name="Freeform: Shape 4">
            <a:extLst>
              <a:ext uri="{FF2B5EF4-FFF2-40B4-BE49-F238E27FC236}">
                <a16:creationId xmlns:a16="http://schemas.microsoft.com/office/drawing/2014/main" id="{34F01A8E-5DD1-6E81-07CB-2FBA7EA6FEE2}"/>
              </a:ext>
            </a:extLst>
          </p:cNvPr>
          <p:cNvSpPr/>
          <p:nvPr/>
        </p:nvSpPr>
        <p:spPr>
          <a:xfrm>
            <a:off x="9189253" y="2014680"/>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bg2">
              <a:lumMod val="10000"/>
            </a:schemeClr>
          </a:solidFill>
          <a:ln w="19050" cap="rnd" cmpd="sng" algn="ctr">
            <a:solidFill>
              <a:schemeClr val="tx1">
                <a:lumMod val="95000"/>
                <a:lumOff val="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dirty="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Materials Demand</a:t>
            </a:r>
          </a:p>
          <a:p>
            <a:pPr marL="0" lvl="0" indent="0" algn="ctr" defTabSz="666750">
              <a:lnSpc>
                <a:spcPct val="90000"/>
              </a:lnSpc>
              <a:spcBef>
                <a:spcPct val="0"/>
              </a:spcBef>
              <a:spcAft>
                <a:spcPct val="35000"/>
              </a:spcAft>
              <a:buNone/>
            </a:pPr>
            <a:endParaRPr lang="en-US" sz="1500" b="1" dirty="0">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ru-RU" sz="1500" b="1" kern="1200" dirty="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pic>
        <p:nvPicPr>
          <p:cNvPr id="11" name="Graphic 10" descr="Construction Barricade outline">
            <a:extLst>
              <a:ext uri="{FF2B5EF4-FFF2-40B4-BE49-F238E27FC236}">
                <a16:creationId xmlns:a16="http://schemas.microsoft.com/office/drawing/2014/main" id="{0FEDF264-996C-DC38-376B-E86309D6A3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0269" y="3049479"/>
            <a:ext cx="914400" cy="914400"/>
          </a:xfrm>
          <a:prstGeom prst="rect">
            <a:avLst/>
          </a:prstGeom>
        </p:spPr>
      </p:pic>
    </p:spTree>
    <p:extLst>
      <p:ext uri="{BB962C8B-B14F-4D97-AF65-F5344CB8AC3E}">
        <p14:creationId xmlns:p14="http://schemas.microsoft.com/office/powerpoint/2010/main" val="29292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Value of U.S. State &amp; Local Government Highway &amp; Bridge </a:t>
            </a:r>
            <a:br>
              <a:rPr lang="en-US" sz="2400" b="1" dirty="0">
                <a:solidFill>
                  <a:schemeClr val="tx2"/>
                </a:solidFill>
              </a:rPr>
            </a:br>
            <a:r>
              <a:rPr lang="en-US" sz="2400" b="1" dirty="0">
                <a:solidFill>
                  <a:schemeClr val="tx2"/>
                </a:solidFill>
              </a:rPr>
              <a:t>Contract Awards through August</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2893902816"/>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230832"/>
          </a:xfrm>
          <a:prstGeom prst="rect">
            <a:avLst/>
          </a:prstGeom>
          <a:noFill/>
          <a:ln w="9525">
            <a:noFill/>
            <a:miter lim="800000"/>
            <a:headEnd/>
            <a:tailEnd/>
          </a:ln>
        </p:spPr>
        <p:txBody>
          <a:bodyPr wrap="square">
            <a:spAutoFit/>
          </a:bodyPr>
          <a:lstStyle/>
          <a:p>
            <a:r>
              <a:rPr lang="en-US" sz="900" dirty="0"/>
              <a:t>Source: ARTBA analysis of data from Dodge Data Analytics</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19</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8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Value of U.S. Highway &amp; Bridge Construction Activity </a:t>
            </a:r>
            <a:r>
              <a:rPr lang="en-US" sz="2400" b="1" u="sng" dirty="0">
                <a:solidFill>
                  <a:schemeClr val="tx2"/>
                </a:solidFill>
              </a:rPr>
              <a:t>Up 11%</a:t>
            </a:r>
            <a:r>
              <a:rPr lang="en-US" sz="2400" b="1" dirty="0">
                <a:solidFill>
                  <a:schemeClr val="tx2"/>
                </a:solidFill>
              </a:rPr>
              <a:t> through August</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557176740"/>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230832"/>
          </a:xfrm>
          <a:prstGeom prst="rect">
            <a:avLst/>
          </a:prstGeom>
          <a:noFill/>
          <a:ln w="9525">
            <a:noFill/>
            <a:miter lim="800000"/>
            <a:headEnd/>
            <a:tailEnd/>
          </a:ln>
        </p:spPr>
        <p:txBody>
          <a:bodyPr wrap="square">
            <a:spAutoFit/>
          </a:bodyPr>
          <a:lstStyle/>
          <a:p>
            <a:r>
              <a:rPr lang="en-US" sz="900"/>
              <a:t>Source: ARTBA analysis of data from U.S. Census Bureau, Value of Construction Put in Place</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20</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5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24" y="244581"/>
            <a:ext cx="10158152" cy="1040607"/>
          </a:xfrm>
        </p:spPr>
        <p:txBody>
          <a:bodyPr vert="horz" lIns="68580" tIns="34290" rIns="68580" bIns="34290" rtlCol="0" anchor="ctr">
            <a:noAutofit/>
          </a:bodyPr>
          <a:lstStyle/>
          <a:p>
            <a:r>
              <a:rPr lang="en-US" sz="2400" b="1" dirty="0">
                <a:solidFill>
                  <a:schemeClr val="tx2"/>
                </a:solidFill>
              </a:rPr>
              <a:t>July Employment by </a:t>
            </a:r>
            <a:br>
              <a:rPr lang="en-US" sz="2400" b="1" dirty="0">
                <a:solidFill>
                  <a:schemeClr val="tx2"/>
                </a:solidFill>
              </a:rPr>
            </a:br>
            <a:r>
              <a:rPr lang="en-US" sz="2400" b="1" dirty="0">
                <a:solidFill>
                  <a:schemeClr val="tx2"/>
                </a:solidFill>
              </a:rPr>
              <a:t>Highway, Street, &amp; Bridge Contractors Employment up 40k Since 2021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44899"/>
              </p:ext>
            </p:extLst>
          </p:nvPr>
        </p:nvGraphicFramePr>
        <p:xfrm>
          <a:off x="193964" y="1201295"/>
          <a:ext cx="11443854" cy="473764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415" y="6138627"/>
            <a:ext cx="1772648" cy="393922"/>
          </a:xfrm>
          <a:prstGeom prst="rect">
            <a:avLst/>
          </a:prstGeom>
        </p:spPr>
      </p:pic>
      <p:sp>
        <p:nvSpPr>
          <p:cNvPr id="7" name="TextBox 131"/>
          <p:cNvSpPr txBox="1">
            <a:spLocks noChangeArrowheads="1"/>
          </p:cNvSpPr>
          <p:nvPr/>
        </p:nvSpPr>
        <p:spPr bwMode="auto">
          <a:xfrm>
            <a:off x="575892" y="6220172"/>
            <a:ext cx="5085352" cy="230832"/>
          </a:xfrm>
          <a:prstGeom prst="rect">
            <a:avLst/>
          </a:prstGeom>
          <a:noFill/>
          <a:ln w="9525">
            <a:noFill/>
            <a:miter lim="800000"/>
            <a:headEnd/>
            <a:tailEnd/>
          </a:ln>
        </p:spPr>
        <p:txBody>
          <a:bodyPr wrap="square">
            <a:spAutoFit/>
          </a:bodyPr>
          <a:lstStyle/>
          <a:p>
            <a:r>
              <a:rPr lang="en-US" sz="900"/>
              <a:t>Source: U.S Bureau of Labor Statistics, Current Employment Situation</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21</a:t>
            </a:fld>
            <a:endParaRPr lang="en-US"/>
          </a:p>
        </p:txBody>
      </p:sp>
      <p:sp>
        <p:nvSpPr>
          <p:cNvPr id="10" name="Rectangle 9">
            <a:extLst>
              <a:ext uri="{FF2B5EF4-FFF2-40B4-BE49-F238E27FC236}">
                <a16:creationId xmlns:a16="http://schemas.microsoft.com/office/drawing/2014/main" id="{A877D229-C9E5-4BA6-81F1-32A0C3089D8A}"/>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9197BE7-68BF-4179-B1E3-43B618B20CDC}"/>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7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830945" y="328474"/>
            <a:ext cx="1028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a:solidFill>
                  <a:schemeClr val="tx2"/>
                </a:solidFill>
                <a:latin typeface="Calibri"/>
              </a:rPr>
              <a:t>States With Increased Demand for </a:t>
            </a:r>
            <a:r>
              <a:rPr lang="en-US" altLang="en-US" sz="2200" b="1" u="sng">
                <a:solidFill>
                  <a:schemeClr val="tx2"/>
                </a:solidFill>
                <a:latin typeface="Calibri"/>
              </a:rPr>
              <a:t>Volume</a:t>
            </a:r>
            <a:r>
              <a:rPr lang="en-US" altLang="en-US" sz="2200" b="1">
                <a:solidFill>
                  <a:schemeClr val="tx2"/>
                </a:solidFill>
                <a:latin typeface="Calibri"/>
              </a:rPr>
              <a:t> of Asphalt </a:t>
            </a:r>
            <a:r>
              <a:rPr lang="en-US" altLang="en-US" sz="2200" b="1" u="sng">
                <a:solidFill>
                  <a:schemeClr val="tx2"/>
                </a:solidFill>
                <a:latin typeface="Calibri"/>
              </a:rPr>
              <a:t>Materials</a:t>
            </a:r>
          </a:p>
          <a:p>
            <a:pPr algn="ctr" eaLnBrk="1" hangingPunct="1">
              <a:defRPr/>
            </a:pPr>
            <a:r>
              <a:rPr lang="en-US" altLang="en-US" sz="2200" b="1">
                <a:solidFill>
                  <a:schemeClr val="tx2"/>
                </a:solidFill>
                <a:latin typeface="Calibri"/>
              </a:rPr>
              <a:t>in </a:t>
            </a:r>
            <a:r>
              <a:rPr lang="en-US" altLang="en-US" sz="2200" b="1" u="sng">
                <a:solidFill>
                  <a:schemeClr val="tx2"/>
                </a:solidFill>
                <a:latin typeface="Calibri"/>
              </a:rPr>
              <a:t>State DOT</a:t>
            </a:r>
            <a:r>
              <a:rPr lang="en-US" altLang="en-US" sz="2200" b="1">
                <a:solidFill>
                  <a:schemeClr val="tx2"/>
                </a:solidFill>
                <a:latin typeface="Calibri"/>
              </a:rPr>
              <a:t> Project Bids, Average for 2022-2023 vs 2021</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22</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6276327"/>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3444691265"/>
                  </p:ext>
                </p:extLst>
              </p:nvPr>
            </p:nvGraphicFramePr>
            <p:xfrm>
              <a:off x="830945" y="606972"/>
              <a:ext cx="9254837" cy="63572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30945" y="606972"/>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31">
            <a:extLst>
              <a:ext uri="{FF2B5EF4-FFF2-40B4-BE49-F238E27FC236}">
                <a16:creationId xmlns:a16="http://schemas.microsoft.com/office/drawing/2014/main" id="{1B6E1CA6-27A8-086D-FA3B-B5E1580B4DDD}"/>
              </a:ext>
            </a:extLst>
          </p:cNvPr>
          <p:cNvSpPr txBox="1">
            <a:spLocks noChangeArrowheads="1"/>
          </p:cNvSpPr>
          <p:nvPr/>
        </p:nvSpPr>
        <p:spPr bwMode="auto">
          <a:xfrm>
            <a:off x="78647" y="6439417"/>
            <a:ext cx="8767179" cy="230832"/>
          </a:xfrm>
          <a:prstGeom prst="rect">
            <a:avLst/>
          </a:prstGeom>
          <a:noFill/>
          <a:ln w="9525">
            <a:noFill/>
            <a:miter lim="800000"/>
            <a:headEnd/>
            <a:tailEnd/>
          </a:ln>
        </p:spPr>
        <p:txBody>
          <a:bodyPr wrap="square">
            <a:spAutoFit/>
          </a:bodyPr>
          <a:lstStyle/>
          <a:p>
            <a:r>
              <a:rPr lang="en-US" sz="900"/>
              <a:t>Source: ARTBA analysis of state DOT bid tab data, weighted index of major asphalt materials.  Does not include direct purchases made by DOTs or materials in design-build projects.  </a:t>
            </a:r>
          </a:p>
        </p:txBody>
      </p:sp>
    </p:spTree>
    <p:extLst>
      <p:ext uri="{BB962C8B-B14F-4D97-AF65-F5344CB8AC3E}">
        <p14:creationId xmlns:p14="http://schemas.microsoft.com/office/powerpoint/2010/main" val="64112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830945" y="328474"/>
            <a:ext cx="1028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States With Increased Demand for </a:t>
            </a:r>
            <a:r>
              <a:rPr lang="en-US" altLang="en-US" sz="2200" b="1" u="sng" dirty="0">
                <a:solidFill>
                  <a:schemeClr val="tx2"/>
                </a:solidFill>
                <a:latin typeface="Calibri"/>
              </a:rPr>
              <a:t>Volume</a:t>
            </a:r>
            <a:r>
              <a:rPr lang="en-US" altLang="en-US" sz="2200" b="1" dirty="0">
                <a:solidFill>
                  <a:schemeClr val="tx2"/>
                </a:solidFill>
                <a:latin typeface="Calibri"/>
              </a:rPr>
              <a:t> of Concrete </a:t>
            </a:r>
            <a:r>
              <a:rPr lang="en-US" altLang="en-US" sz="2200" b="1" u="sng" dirty="0">
                <a:solidFill>
                  <a:schemeClr val="tx2"/>
                </a:solidFill>
                <a:latin typeface="Calibri"/>
              </a:rPr>
              <a:t>Materials</a:t>
            </a:r>
          </a:p>
          <a:p>
            <a:pPr algn="ctr" eaLnBrk="1" hangingPunct="1">
              <a:defRPr/>
            </a:pPr>
            <a:r>
              <a:rPr lang="en-US" altLang="en-US" sz="2200" b="1" dirty="0">
                <a:solidFill>
                  <a:schemeClr val="tx2"/>
                </a:solidFill>
                <a:latin typeface="Calibri"/>
              </a:rPr>
              <a:t>in </a:t>
            </a:r>
            <a:r>
              <a:rPr lang="en-US" altLang="en-US" sz="2200" b="1" u="sng" dirty="0">
                <a:solidFill>
                  <a:schemeClr val="tx2"/>
                </a:solidFill>
                <a:latin typeface="Calibri"/>
              </a:rPr>
              <a:t>State DOT</a:t>
            </a:r>
            <a:r>
              <a:rPr lang="en-US" altLang="en-US" sz="2200" b="1" dirty="0">
                <a:solidFill>
                  <a:schemeClr val="tx2"/>
                </a:solidFill>
                <a:latin typeface="Calibri"/>
              </a:rPr>
              <a:t> Project Bids, 2022-2023 Average vs 2021</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23</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6276327"/>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2148373747"/>
                  </p:ext>
                </p:extLst>
              </p:nvPr>
            </p:nvGraphicFramePr>
            <p:xfrm>
              <a:off x="830945" y="606972"/>
              <a:ext cx="9254837" cy="63572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30945" y="606972"/>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31">
            <a:extLst>
              <a:ext uri="{FF2B5EF4-FFF2-40B4-BE49-F238E27FC236}">
                <a16:creationId xmlns:a16="http://schemas.microsoft.com/office/drawing/2014/main" id="{1B6E1CA6-27A8-086D-FA3B-B5E1580B4DDD}"/>
              </a:ext>
            </a:extLst>
          </p:cNvPr>
          <p:cNvSpPr txBox="1">
            <a:spLocks noChangeArrowheads="1"/>
          </p:cNvSpPr>
          <p:nvPr/>
        </p:nvSpPr>
        <p:spPr bwMode="auto">
          <a:xfrm>
            <a:off x="0" y="6356351"/>
            <a:ext cx="8767179" cy="369332"/>
          </a:xfrm>
          <a:prstGeom prst="rect">
            <a:avLst/>
          </a:prstGeom>
          <a:noFill/>
          <a:ln w="9525">
            <a:noFill/>
            <a:miter lim="800000"/>
            <a:headEnd/>
            <a:tailEnd/>
          </a:ln>
        </p:spPr>
        <p:txBody>
          <a:bodyPr wrap="square">
            <a:spAutoFit/>
          </a:bodyPr>
          <a:lstStyle/>
          <a:p>
            <a:r>
              <a:rPr lang="en-US" sz="900"/>
              <a:t>Source: ARTBA analysis of state DOT bid tab data, weighted index of major cement and concrete materials.  Does not include direct purchases made by DOTs or materials in design-build projects.  </a:t>
            </a:r>
          </a:p>
        </p:txBody>
      </p:sp>
    </p:spTree>
    <p:extLst>
      <p:ext uri="{BB962C8B-B14F-4D97-AF65-F5344CB8AC3E}">
        <p14:creationId xmlns:p14="http://schemas.microsoft.com/office/powerpoint/2010/main" val="283653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9F95B-70A1-1D86-0CD4-64A2C55192A9}"/>
              </a:ext>
            </a:extLst>
          </p:cNvPr>
          <p:cNvSpPr>
            <a:spLocks noGrp="1"/>
          </p:cNvSpPr>
          <p:nvPr>
            <p:ph type="sldNum" sz="quarter" idx="12"/>
          </p:nvPr>
        </p:nvSpPr>
        <p:spPr/>
        <p:txBody>
          <a:bodyPr/>
          <a:lstStyle/>
          <a:p>
            <a:fld id="{D09FE687-A47E-DF40-A57C-7D6EEB8025E5}" type="slidenum">
              <a:rPr lang="en-US" smtClean="0"/>
              <a:t>24</a:t>
            </a:fld>
            <a:endParaRPr lang="en-US"/>
          </a:p>
        </p:txBody>
      </p:sp>
      <p:pic>
        <p:nvPicPr>
          <p:cNvPr id="3" name="Picture 2">
            <a:extLst>
              <a:ext uri="{FF2B5EF4-FFF2-40B4-BE49-F238E27FC236}">
                <a16:creationId xmlns:a16="http://schemas.microsoft.com/office/drawing/2014/main" id="{217F8BDD-B0C3-B37A-F8AE-95E80824A074}"/>
              </a:ext>
            </a:extLst>
          </p:cNvPr>
          <p:cNvPicPr>
            <a:picLocks noChangeAspect="1"/>
          </p:cNvPicPr>
          <p:nvPr/>
        </p:nvPicPr>
        <p:blipFill rotWithShape="1">
          <a:blip r:embed="rId3"/>
          <a:srcRect l="14058" t="11266" b="3655"/>
          <a:stretch/>
        </p:blipFill>
        <p:spPr>
          <a:xfrm>
            <a:off x="1430867" y="727522"/>
            <a:ext cx="9690538" cy="6048495"/>
          </a:xfrm>
          <a:prstGeom prst="rect">
            <a:avLst/>
          </a:prstGeom>
        </p:spPr>
      </p:pic>
      <p:sp>
        <p:nvSpPr>
          <p:cNvPr id="4" name="Rectangle 3">
            <a:extLst>
              <a:ext uri="{FF2B5EF4-FFF2-40B4-BE49-F238E27FC236}">
                <a16:creationId xmlns:a16="http://schemas.microsoft.com/office/drawing/2014/main" id="{AECBFF2B-4A36-4756-9C1B-4B2B4CDEBEE0}"/>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1841FCA-A516-291F-6388-51DCB179E237}"/>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FC51C862-136B-36DB-9B7F-19BCE0B09E97}"/>
              </a:ext>
            </a:extLst>
          </p:cNvPr>
          <p:cNvSpPr txBox="1">
            <a:spLocks noChangeArrowheads="1"/>
          </p:cNvSpPr>
          <p:nvPr/>
        </p:nvSpPr>
        <p:spPr>
          <a:xfrm>
            <a:off x="442318" y="215488"/>
            <a:ext cx="11523704" cy="6700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a:solidFill>
                  <a:schemeClr val="tx2"/>
                </a:solidFill>
              </a:rPr>
              <a:t>Location of New Project Commitments Supported by Infrastructure Investment &amp; Jobs Act</a:t>
            </a:r>
          </a:p>
        </p:txBody>
      </p:sp>
      <p:sp>
        <p:nvSpPr>
          <p:cNvPr id="7" name="TextBox 6">
            <a:extLst>
              <a:ext uri="{FF2B5EF4-FFF2-40B4-BE49-F238E27FC236}">
                <a16:creationId xmlns:a16="http://schemas.microsoft.com/office/drawing/2014/main" id="{CEA88D2D-6CED-78E1-0C21-B57486EB9DE1}"/>
              </a:ext>
            </a:extLst>
          </p:cNvPr>
          <p:cNvSpPr txBox="1"/>
          <p:nvPr/>
        </p:nvSpPr>
        <p:spPr>
          <a:xfrm>
            <a:off x="0" y="6463128"/>
            <a:ext cx="3306672" cy="230832"/>
          </a:xfrm>
          <a:prstGeom prst="rect">
            <a:avLst/>
          </a:prstGeom>
          <a:noFill/>
        </p:spPr>
        <p:txBody>
          <a:bodyPr wrap="square" rtlCol="0">
            <a:spAutoFit/>
          </a:bodyPr>
          <a:lstStyle/>
          <a:p>
            <a:r>
              <a:rPr lang="en-US" sz="900"/>
              <a:t>Source: U.S. DOT data, does not include statewide projects.</a:t>
            </a:r>
          </a:p>
        </p:txBody>
      </p:sp>
    </p:spTree>
    <p:extLst>
      <p:ext uri="{BB962C8B-B14F-4D97-AF65-F5344CB8AC3E}">
        <p14:creationId xmlns:p14="http://schemas.microsoft.com/office/powerpoint/2010/main" val="86570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E061-4A6D-CBC1-8533-E38258930DB2}"/>
              </a:ext>
            </a:extLst>
          </p:cNvPr>
          <p:cNvSpPr>
            <a:spLocks noGrp="1"/>
          </p:cNvSpPr>
          <p:nvPr>
            <p:ph type="ctrTitle" idx="4294967295"/>
          </p:nvPr>
        </p:nvSpPr>
        <p:spPr>
          <a:xfrm>
            <a:off x="892963" y="620110"/>
            <a:ext cx="4129788" cy="1734621"/>
          </a:xfrm>
        </p:spPr>
        <p:txBody>
          <a:bodyPr vert="horz" lIns="91440" tIns="45720" rIns="91440" bIns="45720" rtlCol="0" anchor="b">
            <a:normAutofit fontScale="90000"/>
          </a:bodyPr>
          <a:lstStyle/>
          <a:p>
            <a:r>
              <a:rPr lang="en-US" sz="3200"/>
              <a:t>Local Headlines </a:t>
            </a:r>
            <a:br>
              <a:rPr lang="en-US" sz="3200"/>
            </a:br>
            <a:r>
              <a:rPr lang="en-US" sz="3200"/>
              <a:t>Show the Value of Infrastructure Investment</a:t>
            </a:r>
          </a:p>
        </p:txBody>
      </p:sp>
      <p:grpSp>
        <p:nvGrpSpPr>
          <p:cNvPr id="30" name="Group 29">
            <a:extLst>
              <a:ext uri="{FF2B5EF4-FFF2-40B4-BE49-F238E27FC236}">
                <a16:creationId xmlns:a16="http://schemas.microsoft.com/office/drawing/2014/main" id="{361165CF-801E-8EC9-DE7D-2E1A0E2F302D}"/>
              </a:ext>
            </a:extLst>
          </p:cNvPr>
          <p:cNvGrpSpPr/>
          <p:nvPr/>
        </p:nvGrpSpPr>
        <p:grpSpPr>
          <a:xfrm>
            <a:off x="-92729" y="2216611"/>
            <a:ext cx="7292332" cy="2682254"/>
            <a:chOff x="-592844" y="2384309"/>
            <a:chExt cx="7292332" cy="2682254"/>
          </a:xfrm>
        </p:grpSpPr>
        <p:grpSp>
          <p:nvGrpSpPr>
            <p:cNvPr id="17" name="Group 16">
              <a:extLst>
                <a:ext uri="{FF2B5EF4-FFF2-40B4-BE49-F238E27FC236}">
                  <a16:creationId xmlns:a16="http://schemas.microsoft.com/office/drawing/2014/main" id="{6A24E7AF-64C6-E545-CEF3-26E2575CDD41}"/>
                </a:ext>
              </a:extLst>
            </p:cNvPr>
            <p:cNvGrpSpPr/>
            <p:nvPr/>
          </p:nvGrpSpPr>
          <p:grpSpPr>
            <a:xfrm>
              <a:off x="-592844" y="2384309"/>
              <a:ext cx="7292332" cy="2682254"/>
              <a:chOff x="-506863" y="2243466"/>
              <a:chExt cx="7302754" cy="2377288"/>
            </a:xfrm>
          </p:grpSpPr>
          <p:pic>
            <p:nvPicPr>
              <p:cNvPr id="11" name="Picture 10" descr="A collection of white pieces of paper&#10;&#10;Description automatically generated">
                <a:extLst>
                  <a:ext uri="{FF2B5EF4-FFF2-40B4-BE49-F238E27FC236}">
                    <a16:creationId xmlns:a16="http://schemas.microsoft.com/office/drawing/2014/main" id="{69F2EC4F-2507-1B05-0D7C-6B0115F02DB6}"/>
                  </a:ext>
                </a:extLst>
              </p:cNvPr>
              <p:cNvPicPr>
                <a:picLocks noChangeAspect="1"/>
              </p:cNvPicPr>
              <p:nvPr/>
            </p:nvPicPr>
            <p:blipFill rotWithShape="1">
              <a:blip r:embed="rId3">
                <a:extLst>
                  <a:ext uri="{28A0092B-C50C-407E-A947-70E740481C1C}">
                    <a14:useLocalDpi xmlns:a14="http://schemas.microsoft.com/office/drawing/2010/main" val="0"/>
                  </a:ext>
                </a:extLst>
              </a:blip>
              <a:srcRect r="49248" b="77898"/>
              <a:stretch/>
            </p:blipFill>
            <p:spPr>
              <a:xfrm>
                <a:off x="-506863" y="2243466"/>
                <a:ext cx="7302754" cy="2377288"/>
              </a:xfrm>
              <a:prstGeom prst="rect">
                <a:avLst/>
              </a:prstGeom>
            </p:spPr>
          </p:pic>
          <p:sp>
            <p:nvSpPr>
              <p:cNvPr id="7" name="TextBox 6">
                <a:extLst>
                  <a:ext uri="{FF2B5EF4-FFF2-40B4-BE49-F238E27FC236}">
                    <a16:creationId xmlns:a16="http://schemas.microsoft.com/office/drawing/2014/main" id="{ED4D9BCD-A7B2-3391-0BC0-ECF36BBD264D}"/>
                  </a:ext>
                </a:extLst>
              </p:cNvPr>
              <p:cNvSpPr txBox="1"/>
              <p:nvPr/>
            </p:nvSpPr>
            <p:spPr>
              <a:xfrm>
                <a:off x="320247" y="2918503"/>
                <a:ext cx="6107836"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Overdue roads project in southwest Omaha getting underway </a:t>
                </a:r>
              </a:p>
            </p:txBody>
          </p:sp>
          <p:sp>
            <p:nvSpPr>
              <p:cNvPr id="9" name="TextBox 8">
                <a:extLst>
                  <a:ext uri="{FF2B5EF4-FFF2-40B4-BE49-F238E27FC236}">
                    <a16:creationId xmlns:a16="http://schemas.microsoft.com/office/drawing/2014/main" id="{C62521CE-DE33-7223-44FB-71D88722CEC8}"/>
                  </a:ext>
                </a:extLst>
              </p:cNvPr>
              <p:cNvSpPr txBox="1"/>
              <p:nvPr/>
            </p:nvSpPr>
            <p:spPr>
              <a:xfrm>
                <a:off x="306408" y="3477024"/>
                <a:ext cx="5540968" cy="5182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“...we’ve been working on this one for over a decade…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it’s time to build it.” </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pic>
          <p:nvPicPr>
            <p:cNvPr id="23" name="Picture 22" descr="A black and white logo&#10;&#10;Description automatically generated">
              <a:extLst>
                <a:ext uri="{FF2B5EF4-FFF2-40B4-BE49-F238E27FC236}">
                  <a16:creationId xmlns:a16="http://schemas.microsoft.com/office/drawing/2014/main" id="{F45F3E83-3367-7AFD-D306-1CAFC6638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131" y="3626202"/>
              <a:ext cx="481326" cy="732566"/>
            </a:xfrm>
            <a:prstGeom prst="rect">
              <a:avLst/>
            </a:prstGeom>
          </p:spPr>
        </p:pic>
      </p:grpSp>
      <p:grpSp>
        <p:nvGrpSpPr>
          <p:cNvPr id="18" name="Group 17">
            <a:extLst>
              <a:ext uri="{FF2B5EF4-FFF2-40B4-BE49-F238E27FC236}">
                <a16:creationId xmlns:a16="http://schemas.microsoft.com/office/drawing/2014/main" id="{D90A34D5-59AF-B5EB-115C-5295B0D52C40}"/>
              </a:ext>
            </a:extLst>
          </p:cNvPr>
          <p:cNvGrpSpPr/>
          <p:nvPr/>
        </p:nvGrpSpPr>
        <p:grpSpPr>
          <a:xfrm>
            <a:off x="5022751" y="91046"/>
            <a:ext cx="6321000" cy="2566313"/>
            <a:chOff x="1270821" y="2937828"/>
            <a:chExt cx="6630494" cy="2292654"/>
          </a:xfrm>
        </p:grpSpPr>
        <p:pic>
          <p:nvPicPr>
            <p:cNvPr id="3" name="Picture 2" descr="A collection of white pieces of paper&#10;&#10;Description automatically generated">
              <a:extLst>
                <a:ext uri="{FF2B5EF4-FFF2-40B4-BE49-F238E27FC236}">
                  <a16:creationId xmlns:a16="http://schemas.microsoft.com/office/drawing/2014/main" id="{E1CA6A74-C9DF-92E1-A80C-706BB5646AB0}"/>
                </a:ext>
              </a:extLst>
            </p:cNvPr>
            <p:cNvPicPr>
              <a:picLocks noChangeAspect="1"/>
            </p:cNvPicPr>
            <p:nvPr/>
          </p:nvPicPr>
          <p:blipFill rotWithShape="1">
            <a:blip r:embed="rId3">
              <a:extLst>
                <a:ext uri="{28A0092B-C50C-407E-A947-70E740481C1C}">
                  <a14:useLocalDpi xmlns:a14="http://schemas.microsoft.com/office/drawing/2010/main" val="0"/>
                </a:ext>
              </a:extLst>
            </a:blip>
            <a:srcRect t="76641" r="48873" b="2508"/>
            <a:stretch/>
          </p:blipFill>
          <p:spPr>
            <a:xfrm>
              <a:off x="1270821" y="2937828"/>
              <a:ext cx="6613788" cy="2292654"/>
            </a:xfrm>
            <a:prstGeom prst="rect">
              <a:avLst/>
            </a:prstGeom>
          </p:spPr>
        </p:pic>
        <p:sp>
          <p:nvSpPr>
            <p:cNvPr id="10" name="TextBox 9">
              <a:extLst>
                <a:ext uri="{FF2B5EF4-FFF2-40B4-BE49-F238E27FC236}">
                  <a16:creationId xmlns:a16="http://schemas.microsoft.com/office/drawing/2014/main" id="{78CAA2B9-9505-ABF1-3173-C7ABF0B627D5}"/>
                </a:ext>
              </a:extLst>
            </p:cNvPr>
            <p:cNvSpPr txBox="1"/>
            <p:nvPr/>
          </p:nvSpPr>
          <p:spPr>
            <a:xfrm>
              <a:off x="1793479" y="3337851"/>
              <a:ext cx="6107836"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The deadliest interchange in Georgia is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getting a change that should save lives</a:t>
              </a:r>
            </a:p>
          </p:txBody>
        </p:sp>
        <p:sp>
          <p:nvSpPr>
            <p:cNvPr id="12" name="TextBox 11">
              <a:extLst>
                <a:ext uri="{FF2B5EF4-FFF2-40B4-BE49-F238E27FC236}">
                  <a16:creationId xmlns:a16="http://schemas.microsoft.com/office/drawing/2014/main" id="{33BB1BF3-9E8B-99BF-4D90-0310DE6AD2A7}"/>
                </a:ext>
              </a:extLst>
            </p:cNvPr>
            <p:cNvSpPr txBox="1"/>
            <p:nvPr/>
          </p:nvSpPr>
          <p:spPr>
            <a:xfrm>
              <a:off x="1932954" y="3916809"/>
              <a:ext cx="5540968" cy="522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“...the most important highway construction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project in literally, the history of our county.”</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grpSp>
        <p:nvGrpSpPr>
          <p:cNvPr id="19" name="Group 18">
            <a:extLst>
              <a:ext uri="{FF2B5EF4-FFF2-40B4-BE49-F238E27FC236}">
                <a16:creationId xmlns:a16="http://schemas.microsoft.com/office/drawing/2014/main" id="{A9F67561-304E-1B7A-E97A-16784EB59887}"/>
              </a:ext>
            </a:extLst>
          </p:cNvPr>
          <p:cNvGrpSpPr/>
          <p:nvPr/>
        </p:nvGrpSpPr>
        <p:grpSpPr>
          <a:xfrm>
            <a:off x="6130548" y="2003997"/>
            <a:ext cx="7157307" cy="2508627"/>
            <a:chOff x="6516211" y="2401071"/>
            <a:chExt cx="6635483" cy="2186175"/>
          </a:xfrm>
        </p:grpSpPr>
        <p:pic>
          <p:nvPicPr>
            <p:cNvPr id="5" name="Picture 4" descr="A collection of white pieces of paper&#10;&#10;Description automatically generated">
              <a:extLst>
                <a:ext uri="{FF2B5EF4-FFF2-40B4-BE49-F238E27FC236}">
                  <a16:creationId xmlns:a16="http://schemas.microsoft.com/office/drawing/2014/main" id="{49B2A527-A4D8-3244-BA37-4D86D231DD57}"/>
                </a:ext>
              </a:extLst>
            </p:cNvPr>
            <p:cNvPicPr>
              <a:picLocks noChangeAspect="1"/>
            </p:cNvPicPr>
            <p:nvPr/>
          </p:nvPicPr>
          <p:blipFill rotWithShape="1">
            <a:blip r:embed="rId3">
              <a:extLst>
                <a:ext uri="{28A0092B-C50C-407E-A947-70E740481C1C}">
                  <a14:useLocalDpi xmlns:a14="http://schemas.microsoft.com/office/drawing/2010/main" val="0"/>
                </a:ext>
              </a:extLst>
            </a:blip>
            <a:srcRect l="50769" t="55546" r="1760" b="21388"/>
            <a:stretch/>
          </p:blipFill>
          <p:spPr>
            <a:xfrm>
              <a:off x="6516211" y="2401071"/>
              <a:ext cx="5695192" cy="2186175"/>
            </a:xfrm>
            <a:prstGeom prst="rect">
              <a:avLst/>
            </a:prstGeom>
          </p:spPr>
        </p:pic>
        <p:sp>
          <p:nvSpPr>
            <p:cNvPr id="15" name="TextBox 14">
              <a:extLst>
                <a:ext uri="{FF2B5EF4-FFF2-40B4-BE49-F238E27FC236}">
                  <a16:creationId xmlns:a16="http://schemas.microsoft.com/office/drawing/2014/main" id="{FE72FF1C-0656-995A-40C6-FA629C572615}"/>
                </a:ext>
              </a:extLst>
            </p:cNvPr>
            <p:cNvSpPr txBox="1"/>
            <p:nvPr/>
          </p:nvSpPr>
          <p:spPr>
            <a:xfrm>
              <a:off x="7043858" y="2918349"/>
              <a:ext cx="6107836" cy="602033"/>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Louisiana's Nelson Road extension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project is ‘game-changer’ </a:t>
              </a:r>
            </a:p>
          </p:txBody>
        </p:sp>
        <p:sp>
          <p:nvSpPr>
            <p:cNvPr id="16" name="TextBox 15">
              <a:extLst>
                <a:ext uri="{FF2B5EF4-FFF2-40B4-BE49-F238E27FC236}">
                  <a16:creationId xmlns:a16="http://schemas.microsoft.com/office/drawing/2014/main" id="{07C5C0CE-4DA6-6C03-AA9D-7853D6F22A24}"/>
                </a:ext>
              </a:extLst>
            </p:cNvPr>
            <p:cNvSpPr txBox="1"/>
            <p:nvPr/>
          </p:nvSpPr>
          <p:spPr>
            <a:xfrm>
              <a:off x="7043858" y="3510759"/>
              <a:ext cx="5540968" cy="512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 game-changer...will expand our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opportunities to host large-scale meetings.” </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pic>
        <p:nvPicPr>
          <p:cNvPr id="8" name="Picture 7">
            <a:extLst>
              <a:ext uri="{FF2B5EF4-FFF2-40B4-BE49-F238E27FC236}">
                <a16:creationId xmlns:a16="http://schemas.microsoft.com/office/drawing/2014/main" id="{8D5C8DC3-71CB-624A-A7FD-E062CF1CA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458" y="3032178"/>
            <a:ext cx="725294" cy="725294"/>
          </a:xfrm>
          <a:prstGeom prst="rect">
            <a:avLst/>
          </a:prstGeom>
        </p:spPr>
      </p:pic>
      <p:sp>
        <p:nvSpPr>
          <p:cNvPr id="21" name="TextBox 20">
            <a:extLst>
              <a:ext uri="{FF2B5EF4-FFF2-40B4-BE49-F238E27FC236}">
                <a16:creationId xmlns:a16="http://schemas.microsoft.com/office/drawing/2014/main" id="{695D9CD6-136F-CD4C-9E47-480148E334D2}"/>
              </a:ext>
            </a:extLst>
          </p:cNvPr>
          <p:cNvSpPr txBox="1"/>
          <p:nvPr/>
        </p:nvSpPr>
        <p:spPr>
          <a:xfrm>
            <a:off x="8094562" y="3827965"/>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06/27/2023</a:t>
            </a:r>
          </a:p>
        </p:txBody>
      </p:sp>
      <p:pic>
        <p:nvPicPr>
          <p:cNvPr id="24" name="Picture 23">
            <a:extLst>
              <a:ext uri="{FF2B5EF4-FFF2-40B4-BE49-F238E27FC236}">
                <a16:creationId xmlns:a16="http://schemas.microsoft.com/office/drawing/2014/main" id="{1D04BA2D-A8A0-7847-9E01-E2D660F23F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409" y="1238035"/>
            <a:ext cx="1220116" cy="504180"/>
          </a:xfrm>
          <a:prstGeom prst="rect">
            <a:avLst/>
          </a:prstGeom>
        </p:spPr>
      </p:pic>
      <p:sp>
        <p:nvSpPr>
          <p:cNvPr id="34" name="TextBox 33">
            <a:extLst>
              <a:ext uri="{FF2B5EF4-FFF2-40B4-BE49-F238E27FC236}">
                <a16:creationId xmlns:a16="http://schemas.microsoft.com/office/drawing/2014/main" id="{0A128444-80E0-D64A-9FC0-77069653D8DE}"/>
              </a:ext>
            </a:extLst>
          </p:cNvPr>
          <p:cNvSpPr txBox="1"/>
          <p:nvPr/>
        </p:nvSpPr>
        <p:spPr>
          <a:xfrm>
            <a:off x="5772995" y="1809947"/>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05/18/2022</a:t>
            </a:r>
          </a:p>
        </p:txBody>
      </p:sp>
      <p:sp>
        <p:nvSpPr>
          <p:cNvPr id="37" name="TextBox 36">
            <a:extLst>
              <a:ext uri="{FF2B5EF4-FFF2-40B4-BE49-F238E27FC236}">
                <a16:creationId xmlns:a16="http://schemas.microsoft.com/office/drawing/2014/main" id="{29E15068-403E-6A4E-829B-614538E74161}"/>
              </a:ext>
            </a:extLst>
          </p:cNvPr>
          <p:cNvSpPr txBox="1"/>
          <p:nvPr/>
        </p:nvSpPr>
        <p:spPr>
          <a:xfrm>
            <a:off x="892963" y="4176695"/>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09/05/2022</a:t>
            </a:r>
          </a:p>
        </p:txBody>
      </p:sp>
      <p:pic>
        <p:nvPicPr>
          <p:cNvPr id="38" name="Picture 37" descr="A collection of white pieces of paper&#10;&#10;Description automatically generated">
            <a:extLst>
              <a:ext uri="{FF2B5EF4-FFF2-40B4-BE49-F238E27FC236}">
                <a16:creationId xmlns:a16="http://schemas.microsoft.com/office/drawing/2014/main" id="{A3E7318F-C7C7-C343-8C5A-D54564A5C3DA}"/>
              </a:ext>
            </a:extLst>
          </p:cNvPr>
          <p:cNvPicPr>
            <a:picLocks noChangeAspect="1"/>
          </p:cNvPicPr>
          <p:nvPr/>
        </p:nvPicPr>
        <p:blipFill rotWithShape="1">
          <a:blip r:embed="rId3">
            <a:extLst>
              <a:ext uri="{28A0092B-C50C-407E-A947-70E740481C1C}">
                <a14:useLocalDpi xmlns:a14="http://schemas.microsoft.com/office/drawing/2010/main" val="0"/>
              </a:ext>
            </a:extLst>
          </a:blip>
          <a:srcRect t="76641" r="48873" b="2508"/>
          <a:stretch/>
        </p:blipFill>
        <p:spPr>
          <a:xfrm>
            <a:off x="3985171" y="4400153"/>
            <a:ext cx="6428864" cy="2566313"/>
          </a:xfrm>
          <a:prstGeom prst="rect">
            <a:avLst/>
          </a:prstGeom>
        </p:spPr>
      </p:pic>
      <p:sp>
        <p:nvSpPr>
          <p:cNvPr id="40" name="TextBox 39">
            <a:extLst>
              <a:ext uri="{FF2B5EF4-FFF2-40B4-BE49-F238E27FC236}">
                <a16:creationId xmlns:a16="http://schemas.microsoft.com/office/drawing/2014/main" id="{CDCD8180-B5A7-1D47-9CA8-9BD06BBC46B3}"/>
              </a:ext>
            </a:extLst>
          </p:cNvPr>
          <p:cNvSpPr txBox="1"/>
          <p:nvPr/>
        </p:nvSpPr>
        <p:spPr>
          <a:xfrm>
            <a:off x="4609487" y="4832524"/>
            <a:ext cx="5937058"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Highway 404 project to help reduce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crashes on New Mexico’s Anthony Gap</a:t>
            </a:r>
          </a:p>
        </p:txBody>
      </p:sp>
      <p:sp>
        <p:nvSpPr>
          <p:cNvPr id="41" name="TextBox 40">
            <a:extLst>
              <a:ext uri="{FF2B5EF4-FFF2-40B4-BE49-F238E27FC236}">
                <a16:creationId xmlns:a16="http://schemas.microsoft.com/office/drawing/2014/main" id="{8BEBBE07-BC00-6844-8446-8EC6EC1D7BE3}"/>
              </a:ext>
            </a:extLst>
          </p:cNvPr>
          <p:cNvSpPr txBox="1"/>
          <p:nvPr/>
        </p:nvSpPr>
        <p:spPr>
          <a:xfrm>
            <a:off x="4477953" y="5499324"/>
            <a:ext cx="4308273" cy="584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“...that area has been scary... I'm just really happy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that they're finally doing something about it...”</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pic>
        <p:nvPicPr>
          <p:cNvPr id="43" name="Picture 42">
            <a:extLst>
              <a:ext uri="{FF2B5EF4-FFF2-40B4-BE49-F238E27FC236}">
                <a16:creationId xmlns:a16="http://schemas.microsoft.com/office/drawing/2014/main" id="{6BB4D487-E546-CA4F-9A5D-2EBEFC36B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917" y="5756012"/>
            <a:ext cx="1112181" cy="308069"/>
          </a:xfrm>
          <a:prstGeom prst="rect">
            <a:avLst/>
          </a:prstGeom>
        </p:spPr>
      </p:pic>
      <p:sp>
        <p:nvSpPr>
          <p:cNvPr id="44" name="TextBox 43">
            <a:extLst>
              <a:ext uri="{FF2B5EF4-FFF2-40B4-BE49-F238E27FC236}">
                <a16:creationId xmlns:a16="http://schemas.microsoft.com/office/drawing/2014/main" id="{1653DFEB-0322-3D48-AB29-B717494F7869}"/>
              </a:ext>
            </a:extLst>
          </p:cNvPr>
          <p:cNvSpPr txBox="1"/>
          <p:nvPr/>
        </p:nvSpPr>
        <p:spPr>
          <a:xfrm>
            <a:off x="4609487" y="6110600"/>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02/24/2023</a:t>
            </a:r>
          </a:p>
        </p:txBody>
      </p:sp>
    </p:spTree>
    <p:extLst>
      <p:ext uri="{BB962C8B-B14F-4D97-AF65-F5344CB8AC3E}">
        <p14:creationId xmlns:p14="http://schemas.microsoft.com/office/powerpoint/2010/main" val="4468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1" fill="hold" nodeType="withEffect">
                                  <p:stCondLst>
                                    <p:cond delay="500"/>
                                  </p:stCondLst>
                                  <p:childTnLst>
                                    <p:set>
                                      <p:cBhvr>
                                        <p:cTn id="8" dur="1" fill="hold">
                                          <p:stCondLst>
                                            <p:cond delay="0"/>
                                          </p:stCondLst>
                                        </p:cTn>
                                        <p:tgtEl>
                                          <p:spTgt spid="30"/>
                                        </p:tgtEl>
                                        <p:attrNameLst>
                                          <p:attrName>style.visibility</p:attrName>
                                        </p:attrNameLst>
                                      </p:cBhvr>
                                      <p:to>
                                        <p:strVal val="visible"/>
                                      </p:to>
                                    </p:set>
                                    <p:anim calcmode="lin" valueType="num">
                                      <p:cBhvr additive="base">
                                        <p:cTn id="9" dur="1000" fill="hold"/>
                                        <p:tgtEl>
                                          <p:spTgt spid="30"/>
                                        </p:tgtEl>
                                        <p:attrNameLst>
                                          <p:attrName>ppt_x</p:attrName>
                                        </p:attrNameLst>
                                      </p:cBhvr>
                                      <p:tavLst>
                                        <p:tav tm="0">
                                          <p:val>
                                            <p:strVal val="#ppt_x"/>
                                          </p:val>
                                        </p:tav>
                                        <p:tav tm="100000">
                                          <p:val>
                                            <p:strVal val="#ppt_x"/>
                                          </p:val>
                                        </p:tav>
                                      </p:tavLst>
                                    </p:anim>
                                    <p:anim calcmode="lin" valueType="num">
                                      <p:cBhvr additive="base">
                                        <p:cTn id="10"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4"/>
            <a:ext cx="9961418" cy="562670"/>
          </a:xfrm>
        </p:spPr>
        <p:txBody>
          <a:bodyPr vert="horz" lIns="68580" tIns="34290" rIns="68580" bIns="34290" rtlCol="0" anchor="ctr">
            <a:noAutofit/>
          </a:bodyPr>
          <a:lstStyle/>
          <a:p>
            <a:r>
              <a:rPr lang="en-US" sz="2400" b="1">
                <a:solidFill>
                  <a:schemeClr val="tx2"/>
                </a:solidFill>
              </a:rPr>
              <a:t>ARTBA Resources</a:t>
            </a:r>
            <a:endParaRPr lang="en-US" sz="2400" b="1" dirty="0">
              <a:solidFill>
                <a:schemeClr val="tx2"/>
              </a:solidFill>
            </a:endParaRP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26</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605F071-57A5-C8C0-472D-6884E817EC28}"/>
              </a:ext>
            </a:extLst>
          </p:cNvPr>
          <p:cNvPicPr>
            <a:picLocks noChangeAspect="1"/>
          </p:cNvPicPr>
          <p:nvPr/>
        </p:nvPicPr>
        <p:blipFill>
          <a:blip r:embed="rId3"/>
          <a:srcRect l="9738"/>
          <a:stretch/>
        </p:blipFill>
        <p:spPr>
          <a:xfrm>
            <a:off x="249878" y="832084"/>
            <a:ext cx="6025738" cy="3856630"/>
          </a:xfrm>
          <a:prstGeom prst="rect">
            <a:avLst/>
          </a:prstGeom>
        </p:spPr>
      </p:pic>
      <p:pic>
        <p:nvPicPr>
          <p:cNvPr id="14" name="Picture 13">
            <a:extLst>
              <a:ext uri="{FF2B5EF4-FFF2-40B4-BE49-F238E27FC236}">
                <a16:creationId xmlns:a16="http://schemas.microsoft.com/office/drawing/2014/main" id="{8C8C02B0-CDF4-F3F3-3B15-CB3F1E119408}"/>
              </a:ext>
            </a:extLst>
          </p:cNvPr>
          <p:cNvPicPr>
            <a:picLocks noChangeAspect="1"/>
          </p:cNvPicPr>
          <p:nvPr/>
        </p:nvPicPr>
        <p:blipFill>
          <a:blip r:embed="rId4"/>
          <a:stretch>
            <a:fillRect/>
          </a:stretch>
        </p:blipFill>
        <p:spPr>
          <a:xfrm>
            <a:off x="6455230" y="953984"/>
            <a:ext cx="5611586" cy="2953282"/>
          </a:xfrm>
          <a:prstGeom prst="rect">
            <a:avLst/>
          </a:prstGeom>
        </p:spPr>
      </p:pic>
      <p:pic>
        <p:nvPicPr>
          <p:cNvPr id="16" name="Picture 15">
            <a:extLst>
              <a:ext uri="{FF2B5EF4-FFF2-40B4-BE49-F238E27FC236}">
                <a16:creationId xmlns:a16="http://schemas.microsoft.com/office/drawing/2014/main" id="{1CBFA35D-ADFC-DA7A-B13C-7EAF74E8294C}"/>
              </a:ext>
            </a:extLst>
          </p:cNvPr>
          <p:cNvPicPr>
            <a:picLocks noChangeAspect="1"/>
          </p:cNvPicPr>
          <p:nvPr/>
        </p:nvPicPr>
        <p:blipFill>
          <a:blip r:embed="rId5"/>
          <a:srcRect l="6367" t="31402" r="8937"/>
          <a:stretch/>
        </p:blipFill>
        <p:spPr>
          <a:xfrm>
            <a:off x="6827204" y="4290621"/>
            <a:ext cx="3584121" cy="2258553"/>
          </a:xfrm>
          <a:prstGeom prst="rect">
            <a:avLst/>
          </a:prstGeom>
        </p:spPr>
      </p:pic>
      <p:pic>
        <p:nvPicPr>
          <p:cNvPr id="8" name="Picture 7" descr="ARTBA Logo'16-CMY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pic>
        <p:nvPicPr>
          <p:cNvPr id="18" name="Picture 17">
            <a:extLst>
              <a:ext uri="{FF2B5EF4-FFF2-40B4-BE49-F238E27FC236}">
                <a16:creationId xmlns:a16="http://schemas.microsoft.com/office/drawing/2014/main" id="{D7317C30-90C2-FF26-4B11-C1D3EFD154AD}"/>
              </a:ext>
            </a:extLst>
          </p:cNvPr>
          <p:cNvPicPr>
            <a:picLocks noChangeAspect="1"/>
          </p:cNvPicPr>
          <p:nvPr/>
        </p:nvPicPr>
        <p:blipFill>
          <a:blip r:embed="rId7"/>
          <a:stretch>
            <a:fillRect/>
          </a:stretch>
        </p:blipFill>
        <p:spPr>
          <a:xfrm>
            <a:off x="1057108" y="4661111"/>
            <a:ext cx="4262958" cy="1864637"/>
          </a:xfrm>
          <a:prstGeom prst="rect">
            <a:avLst/>
          </a:prstGeom>
        </p:spPr>
      </p:pic>
    </p:spTree>
    <p:extLst>
      <p:ext uri="{BB962C8B-B14F-4D97-AF65-F5344CB8AC3E}">
        <p14:creationId xmlns:p14="http://schemas.microsoft.com/office/powerpoint/2010/main" val="67374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7058-1783-4A62-ACFE-FB13F720FB8B}"/>
              </a:ext>
            </a:extLst>
          </p:cNvPr>
          <p:cNvSpPr>
            <a:spLocks noGrp="1"/>
          </p:cNvSpPr>
          <p:nvPr>
            <p:ph type="title"/>
          </p:nvPr>
        </p:nvSpPr>
        <p:spPr>
          <a:xfrm>
            <a:off x="7464614" y="692458"/>
            <a:ext cx="4361626" cy="3980615"/>
          </a:xfrm>
        </p:spPr>
        <p:txBody>
          <a:bodyPr vert="horz" lIns="91440" tIns="45720" rIns="91440" bIns="45720" rtlCol="0" anchor="b">
            <a:normAutofit/>
          </a:bodyPr>
          <a:lstStyle/>
          <a:p>
            <a:pPr algn="l" defTabSz="914400">
              <a:lnSpc>
                <a:spcPct val="90000"/>
              </a:lnSpc>
            </a:pPr>
            <a:r>
              <a:rPr lang="en-US" sz="2800" b="1" dirty="0"/>
              <a:t>Alison Premo Black</a:t>
            </a:r>
            <a:br>
              <a:rPr lang="en-US" sz="2800" b="1" dirty="0"/>
            </a:br>
            <a:r>
              <a:rPr lang="en-US" sz="2800" b="1" dirty="0">
                <a:hlinkClick r:id="rId3"/>
              </a:rPr>
              <a:t>ablack@artba.org</a:t>
            </a:r>
            <a:br>
              <a:rPr lang="en-US" sz="2800" b="1" dirty="0"/>
            </a:br>
            <a:br>
              <a:rPr lang="en-US" sz="2800" b="1" dirty="0"/>
            </a:br>
            <a:r>
              <a:rPr lang="en-US" sz="2800" b="1" dirty="0"/>
              <a:t>Josh Hurwitz</a:t>
            </a:r>
            <a:br>
              <a:rPr lang="en-US" sz="2800" b="1" dirty="0"/>
            </a:br>
            <a:r>
              <a:rPr lang="en-US" sz="2800" b="1" dirty="0">
                <a:hlinkClick r:id="rId4"/>
              </a:rPr>
              <a:t>jhurwitz@artba.org</a:t>
            </a:r>
            <a:r>
              <a:rPr lang="en-US" sz="2800" b="1" dirty="0"/>
              <a:t> </a:t>
            </a:r>
            <a:br>
              <a:rPr lang="en-US" sz="2800" b="1" dirty="0"/>
            </a:br>
            <a:br>
              <a:rPr lang="en-US" sz="2800" b="1" dirty="0"/>
            </a:br>
            <a:br>
              <a:rPr lang="en-US" sz="2800" b="1" dirty="0"/>
            </a:br>
            <a:br>
              <a:rPr lang="en-US" sz="2800" b="1" dirty="0"/>
            </a:br>
            <a:r>
              <a:rPr lang="en-US" sz="2800" b="1" dirty="0"/>
              <a:t>economics.artba.org</a:t>
            </a:r>
          </a:p>
        </p:txBody>
      </p:sp>
      <p:pic>
        <p:nvPicPr>
          <p:cNvPr id="7" name="Content Placeholder 6">
            <a:extLst>
              <a:ext uri="{FF2B5EF4-FFF2-40B4-BE49-F238E27FC236}">
                <a16:creationId xmlns:a16="http://schemas.microsoft.com/office/drawing/2014/main" id="{8667456F-97D7-43EB-93B0-AA6CCBC9C8B1}"/>
              </a:ext>
            </a:extLst>
          </p:cNvPr>
          <p:cNvPicPr>
            <a:picLocks noGrp="1" noChangeAspect="1"/>
          </p:cNvPicPr>
          <p:nvPr>
            <p:ph idx="1"/>
          </p:nvPr>
        </p:nvPicPr>
        <p:blipFill rotWithShape="1">
          <a:blip r:embed="rId5"/>
          <a:srcRect t="2156" r="3" b="76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9167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37511" y="-397739"/>
            <a:ext cx="6898396" cy="7653479"/>
            <a:chOff x="0" y="0"/>
            <a:chExt cx="587584" cy="651900"/>
          </a:xfrm>
        </p:grpSpPr>
        <p:sp>
          <p:nvSpPr>
            <p:cNvPr id="3" name="Freeform 3"/>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4" name="TextBox 4"/>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5" name="Group 5"/>
          <p:cNvGrpSpPr/>
          <p:nvPr/>
        </p:nvGrpSpPr>
        <p:grpSpPr>
          <a:xfrm>
            <a:off x="870637" y="937199"/>
            <a:ext cx="5048562" cy="50485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7" name="TextBox 7"/>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8" name="Group 8"/>
          <p:cNvGrpSpPr>
            <a:grpSpLocks noChangeAspect="1"/>
          </p:cNvGrpSpPr>
          <p:nvPr/>
        </p:nvGrpSpPr>
        <p:grpSpPr>
          <a:xfrm>
            <a:off x="1061032" y="1161757"/>
            <a:ext cx="4599465" cy="459944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r="-25046"/>
              </a:stretch>
            </a:blipFill>
          </p:spPr>
          <p:txBody>
            <a:bodyPr/>
            <a:lstStyle/>
            <a:p>
              <a:endParaRPr lang="en-US" sz="1200"/>
            </a:p>
          </p:txBody>
        </p:sp>
      </p:grpSp>
      <p:sp>
        <p:nvSpPr>
          <p:cNvPr id="10" name="TextBox 10"/>
          <p:cNvSpPr txBox="1"/>
          <p:nvPr/>
        </p:nvSpPr>
        <p:spPr>
          <a:xfrm>
            <a:off x="6453276" y="3034929"/>
            <a:ext cx="5180601" cy="767198"/>
          </a:xfrm>
          <a:prstGeom prst="rect">
            <a:avLst/>
          </a:prstGeom>
        </p:spPr>
        <p:txBody>
          <a:bodyPr lIns="0" tIns="0" rIns="0" bIns="0" rtlCol="0" anchor="t">
            <a:spAutoFit/>
          </a:bodyPr>
          <a:lstStyle/>
          <a:p>
            <a:pPr>
              <a:lnSpc>
                <a:spcPts val="6472"/>
              </a:lnSpc>
            </a:pPr>
            <a:r>
              <a:rPr lang="en-US" sz="4866" b="1">
                <a:solidFill>
                  <a:srgbClr val="1D1D1D"/>
                </a:solidFill>
                <a:latin typeface="Open Sans 1 Ultra-Bold"/>
                <a:ea typeface="Open Sans 1 Ultra-Bold"/>
                <a:cs typeface="Open Sans 1 Ultra-Bold"/>
                <a:sym typeface="Open Sans 1 Ultra-Bold"/>
              </a:rPr>
              <a:t>Any Questions? </a:t>
            </a:r>
          </a:p>
        </p:txBody>
      </p:sp>
      <p:sp>
        <p:nvSpPr>
          <p:cNvPr id="11" name="Freeform 11"/>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2" name="Freeform 12"/>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4"/>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C9ECF5-C3C5-1A99-756F-731964C5A771}"/>
              </a:ext>
            </a:extLst>
          </p:cNvPr>
          <p:cNvSpPr>
            <a:spLocks noGrp="1"/>
          </p:cNvSpPr>
          <p:nvPr>
            <p:ph idx="1"/>
          </p:nvPr>
        </p:nvSpPr>
        <p:spPr>
          <a:xfrm>
            <a:off x="301497" y="1199707"/>
            <a:ext cx="5880342" cy="5329280"/>
          </a:xfrm>
        </p:spPr>
        <p:txBody>
          <a:bodyPr>
            <a:normAutofit lnSpcReduction="10000"/>
          </a:bodyPr>
          <a:lstStyle/>
          <a:p>
            <a:pPr marL="0" indent="0">
              <a:buNone/>
            </a:pPr>
            <a:endParaRPr lang="en-US" sz="1400" b="1">
              <a:solidFill>
                <a:schemeClr val="tx2"/>
              </a:solidFill>
            </a:endParaRPr>
          </a:p>
          <a:p>
            <a:pPr marL="0" indent="0">
              <a:buNone/>
            </a:pPr>
            <a:r>
              <a:rPr lang="en-US" sz="2000" b="1">
                <a:solidFill>
                  <a:schemeClr val="tx2"/>
                </a:solidFill>
              </a:rPr>
              <a:t>July 2022: </a:t>
            </a:r>
          </a:p>
          <a:p>
            <a:pPr marL="0" indent="0">
              <a:buNone/>
            </a:pPr>
            <a:r>
              <a:rPr lang="en-US" sz="1600">
                <a:solidFill>
                  <a:schemeClr val="tx2"/>
                </a:solidFill>
              </a:rPr>
              <a:t>The project is advertised and goes out to bid. </a:t>
            </a:r>
          </a:p>
          <a:p>
            <a:pPr marL="0" indent="0">
              <a:buNone/>
            </a:pPr>
            <a:r>
              <a:rPr lang="en-US" sz="1600" u="sng">
                <a:solidFill>
                  <a:schemeClr val="tx2"/>
                </a:solidFill>
              </a:rPr>
              <a:t>Walsh Construction</a:t>
            </a:r>
            <a:r>
              <a:rPr lang="en-US" sz="1600">
                <a:solidFill>
                  <a:schemeClr val="tx2"/>
                </a:solidFill>
              </a:rPr>
              <a:t> bids </a:t>
            </a:r>
            <a:r>
              <a:rPr lang="en-US" sz="1600" u="sng">
                <a:solidFill>
                  <a:schemeClr val="tx2"/>
                </a:solidFill>
              </a:rPr>
              <a:t>$496 million</a:t>
            </a:r>
            <a:r>
              <a:rPr lang="en-US" sz="1600">
                <a:solidFill>
                  <a:schemeClr val="tx2"/>
                </a:solidFill>
              </a:rPr>
              <a:t> and receives the </a:t>
            </a:r>
          </a:p>
          <a:p>
            <a:pPr marL="0" indent="0">
              <a:buNone/>
            </a:pPr>
            <a:r>
              <a:rPr lang="en-US" sz="1600" u="sng">
                <a:solidFill>
                  <a:schemeClr val="tx2"/>
                </a:solidFill>
              </a:rPr>
              <a:t>contract award</a:t>
            </a:r>
            <a:r>
              <a:rPr lang="en-US" sz="1600">
                <a:solidFill>
                  <a:schemeClr val="tx2"/>
                </a:solidFill>
              </a:rPr>
              <a:t>.  </a:t>
            </a:r>
          </a:p>
          <a:p>
            <a:pPr marL="0" indent="0">
              <a:buNone/>
            </a:pPr>
            <a:endParaRPr lang="en-US" sz="1600">
              <a:solidFill>
                <a:schemeClr val="tx2"/>
              </a:solidFill>
            </a:endParaRPr>
          </a:p>
          <a:p>
            <a:pPr marL="0" indent="0">
              <a:buNone/>
            </a:pPr>
            <a:r>
              <a:rPr lang="en-US" sz="2000" b="1">
                <a:solidFill>
                  <a:schemeClr val="tx2"/>
                </a:solidFill>
              </a:rPr>
              <a:t>Sep. 2022: </a:t>
            </a:r>
          </a:p>
          <a:p>
            <a:pPr marL="0" indent="0">
              <a:buNone/>
            </a:pPr>
            <a:r>
              <a:rPr lang="en-US" sz="1600">
                <a:solidFill>
                  <a:schemeClr val="tx2"/>
                </a:solidFill>
              </a:rPr>
              <a:t>Illinois DOT </a:t>
            </a:r>
            <a:r>
              <a:rPr lang="en-US" sz="1600" u="sng">
                <a:solidFill>
                  <a:schemeClr val="tx2"/>
                </a:solidFill>
              </a:rPr>
              <a:t>commits $198 million</a:t>
            </a:r>
            <a:r>
              <a:rPr lang="en-US" sz="1600">
                <a:solidFill>
                  <a:schemeClr val="tx2"/>
                </a:solidFill>
              </a:rPr>
              <a:t> in federal aid highway funds </a:t>
            </a:r>
          </a:p>
          <a:p>
            <a:pPr marL="0" indent="0">
              <a:buNone/>
            </a:pPr>
            <a:r>
              <a:rPr lang="en-US" sz="1600">
                <a:solidFill>
                  <a:schemeClr val="tx2"/>
                </a:solidFill>
              </a:rPr>
              <a:t>to the project.</a:t>
            </a:r>
            <a:endParaRPr lang="en-US" sz="1600" u="sng">
              <a:solidFill>
                <a:schemeClr val="tx2"/>
              </a:solidFill>
            </a:endParaRPr>
          </a:p>
          <a:p>
            <a:pPr marL="0" indent="0">
              <a:buNone/>
            </a:pPr>
            <a:endParaRPr kumimoji="0" lang="en-US" sz="14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a:ln>
                  <a:noFill/>
                </a:ln>
                <a:solidFill>
                  <a:srgbClr val="1F497D"/>
                </a:solidFill>
                <a:effectLst/>
                <a:uLnTx/>
                <a:uFillTx/>
                <a:latin typeface="Calibri"/>
                <a:ea typeface="+mn-ea"/>
                <a:cs typeface="+mn-cs"/>
              </a:rPr>
              <a:t>March 2023 to 2025: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1F497D"/>
                </a:solidFill>
                <a:effectLst/>
                <a:uLnTx/>
                <a:uFillTx/>
                <a:latin typeface="Calibri"/>
                <a:ea typeface="+mn-ea"/>
                <a:cs typeface="+mn-cs"/>
              </a:rPr>
              <a:t>On-site construction work is expected to go through 2025.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a:solidFill>
                <a:srgbClr val="1F497D"/>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a:solidFill>
                  <a:srgbClr val="1F497D"/>
                </a:solidFill>
                <a:latin typeface="Calibri"/>
              </a:rPr>
              <a:t>As work is completed, Illinois pays Walsh Construction with state funds and requests </a:t>
            </a:r>
            <a:r>
              <a:rPr lang="en-US" sz="1600" u="sng">
                <a:solidFill>
                  <a:srgbClr val="1F497D"/>
                </a:solidFill>
                <a:latin typeface="Calibri"/>
              </a:rPr>
              <a:t>reimbursement</a:t>
            </a:r>
            <a:r>
              <a:rPr lang="en-US" sz="1600">
                <a:solidFill>
                  <a:srgbClr val="1F497D"/>
                </a:solidFill>
                <a:latin typeface="Calibri"/>
              </a:rPr>
              <a:t> from the U.S. Treasury for the federal share of the project.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600">
              <a:solidFill>
                <a:srgbClr val="1F497D"/>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a:solidFill>
                  <a:srgbClr val="1F497D"/>
                </a:solidFill>
                <a:latin typeface="Calibri"/>
              </a:rPr>
              <a:t>Project </a:t>
            </a:r>
            <a:r>
              <a:rPr lang="en-US" sz="1600" u="sng">
                <a:solidFill>
                  <a:srgbClr val="1F497D"/>
                </a:solidFill>
                <a:latin typeface="Calibri"/>
              </a:rPr>
              <a:t>outlays</a:t>
            </a:r>
            <a:r>
              <a:rPr lang="en-US" sz="1600">
                <a:solidFill>
                  <a:srgbClr val="1F497D"/>
                </a:solidFill>
                <a:latin typeface="Calibri"/>
              </a:rPr>
              <a:t> from the state to the contractor and federal-aid </a:t>
            </a:r>
            <a:r>
              <a:rPr lang="en-US" sz="1600" u="sng">
                <a:solidFill>
                  <a:srgbClr val="1F497D"/>
                </a:solidFill>
                <a:latin typeface="Calibri"/>
              </a:rPr>
              <a:t>reimbursements</a:t>
            </a:r>
            <a:r>
              <a:rPr lang="en-US" sz="1600">
                <a:solidFill>
                  <a:srgbClr val="1F497D"/>
                </a:solidFill>
                <a:latin typeface="Calibri"/>
              </a:rPr>
              <a:t> to Illinois continue until the project is complete.</a:t>
            </a:r>
            <a:endParaRPr kumimoji="0" lang="en-US" sz="1600" b="0" i="0" u="none" strike="noStrike" kern="1200" cap="none" spc="0" normalizeH="0" baseline="0" noProof="0">
              <a:ln>
                <a:noFill/>
              </a:ln>
              <a:solidFill>
                <a:srgbClr val="1F497D"/>
              </a:solidFill>
              <a:effectLst/>
              <a:uLnTx/>
              <a:uFillTx/>
              <a:latin typeface="Calibri"/>
              <a:ea typeface="+mn-ea"/>
              <a:cs typeface="+mn-cs"/>
            </a:endParaRPr>
          </a:p>
          <a:p>
            <a:pPr marL="0" indent="0">
              <a:buNone/>
            </a:pPr>
            <a:endParaRPr lang="en-US" sz="2800"/>
          </a:p>
        </p:txBody>
      </p:sp>
      <p:sp>
        <p:nvSpPr>
          <p:cNvPr id="28674" name="Rectangle 2"/>
          <p:cNvSpPr>
            <a:spLocks noGrp="1" noChangeArrowheads="1"/>
          </p:cNvSpPr>
          <p:nvPr>
            <p:ph type="title"/>
          </p:nvPr>
        </p:nvSpPr>
        <p:spPr/>
        <p:txBody>
          <a:bodyPr vert="horz" lIns="91440" tIns="45720" rIns="91440" bIns="45720" rtlCol="0" anchor="ctr">
            <a:noAutofit/>
          </a:bodyPr>
          <a:lstStyle/>
          <a:p>
            <a:r>
              <a:rPr lang="en-US" sz="2400" b="1">
                <a:solidFill>
                  <a:schemeClr val="tx2"/>
                </a:solidFill>
              </a:rPr>
              <a:t>New I-270 Mississippi River Chain of Rocks Bridge</a:t>
            </a:r>
            <a:br>
              <a:rPr lang="en-US" sz="2400" b="1">
                <a:solidFill>
                  <a:schemeClr val="tx2"/>
                </a:solidFill>
              </a:rPr>
            </a:br>
            <a:r>
              <a:rPr lang="en-US" sz="1800">
                <a:solidFill>
                  <a:schemeClr val="tx2"/>
                </a:solidFill>
              </a:rPr>
              <a:t>Expand Lanes on New Bridge, New Diverging Diamond Interchange</a:t>
            </a:r>
            <a:endParaRPr lang="en-US" sz="2400">
              <a:solidFill>
                <a:schemeClr val="tx2"/>
              </a:solidFill>
            </a:endParaRPr>
          </a:p>
        </p:txBody>
      </p:sp>
      <p:pic>
        <p:nvPicPr>
          <p:cNvPr id="10" name="Picture 9" descr="ARTBA Logo'16-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141" y="6003758"/>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413571"/>
            <a:ext cx="8611186" cy="230832"/>
          </a:xfrm>
          <a:prstGeom prst="rect">
            <a:avLst/>
          </a:prstGeom>
          <a:noFill/>
        </p:spPr>
        <p:txBody>
          <a:bodyPr wrap="square" rtlCol="0">
            <a:spAutoFit/>
          </a:bodyPr>
          <a:lstStyle/>
          <a:p>
            <a:r>
              <a:rPr lang="en-US" sz="900"/>
              <a:t>Source: Photo from Illinois DOT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7F38EC26-190D-E002-AB1A-B7D2A8700B99}"/>
              </a:ext>
            </a:extLst>
          </p:cNvPr>
          <p:cNvSpPr txBox="1">
            <a:spLocks/>
          </p:cNvSpPr>
          <p:nvPr/>
        </p:nvSpPr>
        <p:spPr>
          <a:xfrm>
            <a:off x="6177154" y="4280855"/>
            <a:ext cx="5880342" cy="12816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a:solidFill>
                  <a:schemeClr val="tx2"/>
                </a:solidFill>
              </a:rPr>
              <a:t>The bridge, opened in 1966, connects St. Louis and Madison County, Illinois.  The new bridge will open as four lanes and eventually will carry six lanes after I-270 east and west are widened..  </a:t>
            </a:r>
            <a:endParaRPr lang="en-US" sz="1100">
              <a:solidFill>
                <a:srgbClr val="1F497D"/>
              </a:solidFill>
              <a:latin typeface="Calibri"/>
            </a:endParaRPr>
          </a:p>
          <a:p>
            <a:pPr marL="0" indent="0">
              <a:buFont typeface="Arial"/>
              <a:buNone/>
            </a:pPr>
            <a:endParaRPr lang="en-US" sz="2800"/>
          </a:p>
        </p:txBody>
      </p:sp>
      <p:pic>
        <p:nvPicPr>
          <p:cNvPr id="4" name="Picture 3">
            <a:extLst>
              <a:ext uri="{FF2B5EF4-FFF2-40B4-BE49-F238E27FC236}">
                <a16:creationId xmlns:a16="http://schemas.microsoft.com/office/drawing/2014/main" id="{80A757AE-A0FD-C684-D435-4AE54BCAE322}"/>
              </a:ext>
            </a:extLst>
          </p:cNvPr>
          <p:cNvPicPr>
            <a:picLocks noChangeAspect="1"/>
          </p:cNvPicPr>
          <p:nvPr/>
        </p:nvPicPr>
        <p:blipFill>
          <a:blip r:embed="rId4"/>
          <a:stretch>
            <a:fillRect/>
          </a:stretch>
        </p:blipFill>
        <p:spPr>
          <a:xfrm>
            <a:off x="6109471" y="1980043"/>
            <a:ext cx="5943340" cy="2144915"/>
          </a:xfrm>
          <a:prstGeom prst="rect">
            <a:avLst/>
          </a:prstGeom>
        </p:spPr>
      </p:pic>
    </p:spTree>
    <p:extLst>
      <p:ext uri="{BB962C8B-B14F-4D97-AF65-F5344CB8AC3E}">
        <p14:creationId xmlns:p14="http://schemas.microsoft.com/office/powerpoint/2010/main" val="22500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792" y="3636184"/>
            <a:ext cx="7158990" cy="1183913"/>
            <a:chOff x="0" y="0"/>
            <a:chExt cx="10619629" cy="1756213"/>
          </a:xfrm>
        </p:grpSpPr>
        <p:sp>
          <p:nvSpPr>
            <p:cNvPr id="3" name="Freeform 3"/>
            <p:cNvSpPr/>
            <p:nvPr/>
          </p:nvSpPr>
          <p:spPr>
            <a:xfrm>
              <a:off x="0" y="0"/>
              <a:ext cx="10619629" cy="1756213"/>
            </a:xfrm>
            <a:custGeom>
              <a:avLst/>
              <a:gdLst/>
              <a:ahLst/>
              <a:cxnLst/>
              <a:rect l="l" t="t" r="r" b="b"/>
              <a:pathLst>
                <a:path w="10619629" h="1756213">
                  <a:moveTo>
                    <a:pt x="10495169" y="1756213"/>
                  </a:moveTo>
                  <a:lnTo>
                    <a:pt x="124460" y="1756213"/>
                  </a:lnTo>
                  <a:cubicBezTo>
                    <a:pt x="55880" y="1756213"/>
                    <a:pt x="0" y="1700333"/>
                    <a:pt x="0" y="1631753"/>
                  </a:cubicBezTo>
                  <a:lnTo>
                    <a:pt x="0" y="124460"/>
                  </a:lnTo>
                  <a:cubicBezTo>
                    <a:pt x="0" y="55880"/>
                    <a:pt x="55880" y="0"/>
                    <a:pt x="124460" y="0"/>
                  </a:cubicBezTo>
                  <a:lnTo>
                    <a:pt x="10495169" y="0"/>
                  </a:lnTo>
                  <a:cubicBezTo>
                    <a:pt x="10563749" y="0"/>
                    <a:pt x="10619629" y="55880"/>
                    <a:pt x="10619629" y="124460"/>
                  </a:cubicBezTo>
                  <a:lnTo>
                    <a:pt x="10619629" y="1631753"/>
                  </a:lnTo>
                  <a:cubicBezTo>
                    <a:pt x="10619629" y="1700333"/>
                    <a:pt x="10563749" y="1756213"/>
                    <a:pt x="10495169" y="1756213"/>
                  </a:cubicBezTo>
                  <a:close/>
                </a:path>
              </a:pathLst>
            </a:custGeom>
            <a:solidFill>
              <a:srgbClr val="EAAA00"/>
            </a:solidFill>
          </p:spPr>
          <p:txBody>
            <a:bodyPr/>
            <a:lstStyle/>
            <a:p>
              <a:endParaRPr lang="en-US" sz="1200"/>
            </a:p>
          </p:txBody>
        </p:sp>
      </p:grpSp>
      <p:grpSp>
        <p:nvGrpSpPr>
          <p:cNvPr id="4" name="Group 4"/>
          <p:cNvGrpSpPr/>
          <p:nvPr/>
        </p:nvGrpSpPr>
        <p:grpSpPr>
          <a:xfrm>
            <a:off x="-3137511" y="-397739"/>
            <a:ext cx="6898396" cy="7653479"/>
            <a:chOff x="0" y="0"/>
            <a:chExt cx="587584" cy="651900"/>
          </a:xfrm>
        </p:grpSpPr>
        <p:sp>
          <p:nvSpPr>
            <p:cNvPr id="5" name="Freeform 5"/>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6" name="TextBox 6"/>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7" name="Group 7"/>
          <p:cNvGrpSpPr/>
          <p:nvPr/>
        </p:nvGrpSpPr>
        <p:grpSpPr>
          <a:xfrm>
            <a:off x="778218" y="685800"/>
            <a:ext cx="5048562" cy="50485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9" name="TextBox 9"/>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10" name="Group 10"/>
          <p:cNvGrpSpPr>
            <a:grpSpLocks noChangeAspect="1"/>
          </p:cNvGrpSpPr>
          <p:nvPr/>
        </p:nvGrpSpPr>
        <p:grpSpPr>
          <a:xfrm>
            <a:off x="968614" y="910357"/>
            <a:ext cx="4599465" cy="459944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5073" b="-35200"/>
              </a:stretch>
            </a:blipFill>
          </p:spPr>
          <p:txBody>
            <a:bodyPr/>
            <a:lstStyle/>
            <a:p>
              <a:endParaRPr lang="en-US" sz="1200"/>
            </a:p>
          </p:txBody>
        </p:sp>
      </p:grpSp>
      <p:sp>
        <p:nvSpPr>
          <p:cNvPr id="12" name="Freeform 12"/>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3" name="Freeform 13"/>
          <p:cNvSpPr/>
          <p:nvPr/>
        </p:nvSpPr>
        <p:spPr>
          <a:xfrm>
            <a:off x="6101809" y="3865366"/>
            <a:ext cx="725548" cy="725548"/>
          </a:xfrm>
          <a:custGeom>
            <a:avLst/>
            <a:gdLst/>
            <a:ahLst/>
            <a:cxnLst/>
            <a:rect l="l" t="t" r="r" b="b"/>
            <a:pathLst>
              <a:path w="1088322" h="1088322">
                <a:moveTo>
                  <a:pt x="0" y="0"/>
                </a:moveTo>
                <a:lnTo>
                  <a:pt x="1088323" y="0"/>
                </a:lnTo>
                <a:lnTo>
                  <a:pt x="1088323" y="1088323"/>
                </a:lnTo>
                <a:lnTo>
                  <a:pt x="0" y="108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4" name="Freeform 14"/>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6"/>
            <a:stretch>
              <a:fillRect/>
            </a:stretch>
          </a:blipFill>
        </p:spPr>
        <p:txBody>
          <a:bodyPr/>
          <a:lstStyle/>
          <a:p>
            <a:endParaRPr lang="en-US" sz="1200"/>
          </a:p>
        </p:txBody>
      </p:sp>
      <p:sp>
        <p:nvSpPr>
          <p:cNvPr id="15" name="TextBox 15"/>
          <p:cNvSpPr txBox="1"/>
          <p:nvPr/>
        </p:nvSpPr>
        <p:spPr>
          <a:xfrm>
            <a:off x="7102387" y="4002782"/>
            <a:ext cx="4193431" cy="714811"/>
          </a:xfrm>
          <a:prstGeom prst="rect">
            <a:avLst/>
          </a:prstGeom>
        </p:spPr>
        <p:txBody>
          <a:bodyPr lIns="0" tIns="0" rIns="0" bIns="0" rtlCol="0" anchor="t">
            <a:spAutoFit/>
          </a:bodyPr>
          <a:lstStyle/>
          <a:p>
            <a:pPr>
              <a:lnSpc>
                <a:spcPts val="1901"/>
              </a:lnSpc>
            </a:pPr>
            <a:r>
              <a:rPr lang="en-US" sz="1533">
                <a:solidFill>
                  <a:srgbClr val="1D1D1D"/>
                </a:solidFill>
                <a:latin typeface="Open Sans 1"/>
                <a:ea typeface="Open Sans 1"/>
                <a:cs typeface="Open Sans 1"/>
                <a:sym typeface="Open Sans 1"/>
              </a:rPr>
              <a:t>Senior Vice President &amp; Chief Economist</a:t>
            </a:r>
          </a:p>
          <a:p>
            <a:pPr>
              <a:lnSpc>
                <a:spcPts val="1901"/>
              </a:lnSpc>
            </a:pPr>
            <a:r>
              <a:rPr lang="en-US" sz="1533">
                <a:solidFill>
                  <a:srgbClr val="1D1D1D"/>
                </a:solidFill>
                <a:latin typeface="Open Sans 1"/>
                <a:ea typeface="Open Sans 1"/>
                <a:cs typeface="Open Sans 1"/>
                <a:sym typeface="Open Sans 1"/>
              </a:rPr>
              <a:t>American Road &amp; Transportation Builders Association (ARTBA)</a:t>
            </a:r>
          </a:p>
        </p:txBody>
      </p:sp>
      <p:sp>
        <p:nvSpPr>
          <p:cNvPr id="16" name="TextBox 16"/>
          <p:cNvSpPr txBox="1"/>
          <p:nvPr/>
        </p:nvSpPr>
        <p:spPr>
          <a:xfrm>
            <a:off x="7102386" y="3707170"/>
            <a:ext cx="4086729" cy="264111"/>
          </a:xfrm>
          <a:prstGeom prst="rect">
            <a:avLst/>
          </a:prstGeom>
        </p:spPr>
        <p:txBody>
          <a:bodyPr lIns="0" tIns="0" rIns="0" bIns="0" rtlCol="0" anchor="t">
            <a:spAutoFit/>
          </a:bodyPr>
          <a:lstStyle/>
          <a:p>
            <a:pPr>
              <a:lnSpc>
                <a:spcPts val="2231"/>
              </a:lnSpc>
            </a:pPr>
            <a:r>
              <a:rPr lang="en-US" sz="1799" b="1">
                <a:solidFill>
                  <a:srgbClr val="1D1D1D"/>
                </a:solidFill>
                <a:latin typeface="Open Sans 1 Bold"/>
                <a:ea typeface="Open Sans 1 Bold"/>
                <a:cs typeface="Open Sans 1 Bold"/>
                <a:sym typeface="Open Sans 1 Bold"/>
              </a:rPr>
              <a:t>Alison Premo Black, PhD</a:t>
            </a:r>
          </a:p>
        </p:txBody>
      </p:sp>
      <p:sp>
        <p:nvSpPr>
          <p:cNvPr id="17" name="TextBox 17"/>
          <p:cNvSpPr txBox="1"/>
          <p:nvPr/>
        </p:nvSpPr>
        <p:spPr>
          <a:xfrm>
            <a:off x="6295748" y="1709098"/>
            <a:ext cx="4837825" cy="1089016"/>
          </a:xfrm>
          <a:prstGeom prst="rect">
            <a:avLst/>
          </a:prstGeom>
        </p:spPr>
        <p:txBody>
          <a:bodyPr lIns="0" tIns="0" rIns="0" bIns="0" rtlCol="0" anchor="t">
            <a:spAutoFit/>
          </a:bodyPr>
          <a:lstStyle/>
          <a:p>
            <a:pPr>
              <a:lnSpc>
                <a:spcPts val="9333"/>
              </a:lnSpc>
            </a:pPr>
            <a:r>
              <a:rPr lang="en-US" sz="6666" b="1" spc="-73">
                <a:solidFill>
                  <a:srgbClr val="582C83"/>
                </a:solidFill>
                <a:latin typeface="Open Sans 2 Bold"/>
                <a:ea typeface="Open Sans 2 Bold"/>
                <a:cs typeface="Open Sans 2 Bold"/>
                <a:sym typeface="Open Sans 2 Bold"/>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CC77D-B05B-52AA-5F60-86CC6C657D9B}"/>
              </a:ext>
            </a:extLst>
          </p:cNvPr>
          <p:cNvPicPr>
            <a:picLocks noChangeAspect="1"/>
          </p:cNvPicPr>
          <p:nvPr/>
        </p:nvPicPr>
        <p:blipFill rotWithShape="1">
          <a:blip r:embed="rId3"/>
          <a:srcRect t="17667"/>
          <a:stretch/>
        </p:blipFill>
        <p:spPr>
          <a:xfrm>
            <a:off x="8188390" y="1151526"/>
            <a:ext cx="3661169" cy="2244655"/>
          </a:xfrm>
          <a:prstGeom prst="rect">
            <a:avLst/>
          </a:prstGeom>
        </p:spPr>
      </p:pic>
      <p:pic>
        <p:nvPicPr>
          <p:cNvPr id="11" name="Picture 10">
            <a:extLst>
              <a:ext uri="{FF2B5EF4-FFF2-40B4-BE49-F238E27FC236}">
                <a16:creationId xmlns:a16="http://schemas.microsoft.com/office/drawing/2014/main" id="{6CD2E76F-ADD4-13B1-A5E2-C9051E1B8D29}"/>
              </a:ext>
            </a:extLst>
          </p:cNvPr>
          <p:cNvPicPr>
            <a:picLocks noChangeAspect="1"/>
          </p:cNvPicPr>
          <p:nvPr/>
        </p:nvPicPr>
        <p:blipFill>
          <a:blip r:embed="rId4"/>
          <a:stretch>
            <a:fillRect/>
          </a:stretch>
        </p:blipFill>
        <p:spPr>
          <a:xfrm rot="20873964">
            <a:off x="345240" y="1573401"/>
            <a:ext cx="7491166" cy="5213496"/>
          </a:xfrm>
          <a:prstGeom prst="rect">
            <a:avLst/>
          </a:prstGeom>
        </p:spPr>
      </p:pic>
      <p:sp>
        <p:nvSpPr>
          <p:cNvPr id="28674" name="Rectangle 2"/>
          <p:cNvSpPr>
            <a:spLocks noGrp="1" noChangeArrowheads="1"/>
          </p:cNvSpPr>
          <p:nvPr>
            <p:ph type="title"/>
          </p:nvPr>
        </p:nvSpPr>
        <p:spPr>
          <a:xfrm>
            <a:off x="609600" y="274638"/>
            <a:ext cx="10972800" cy="836407"/>
          </a:xfrm>
        </p:spPr>
        <p:txBody>
          <a:bodyPr vert="horz" lIns="91440" tIns="45720" rIns="91440" bIns="45720" rtlCol="0" anchor="ctr">
            <a:noAutofit/>
          </a:bodyPr>
          <a:lstStyle/>
          <a:p>
            <a:r>
              <a:rPr lang="en-US" sz="2400" b="1">
                <a:solidFill>
                  <a:schemeClr val="tx2"/>
                </a:solidFill>
              </a:rPr>
              <a:t>New I-270 Mississippi River Chain of Rocks Bridge</a:t>
            </a:r>
            <a:br>
              <a:rPr lang="en-US" sz="2400" b="1">
                <a:solidFill>
                  <a:schemeClr val="tx2"/>
                </a:solidFill>
              </a:rPr>
            </a:br>
            <a:r>
              <a:rPr lang="en-US" sz="1800">
                <a:solidFill>
                  <a:schemeClr val="tx2"/>
                </a:solidFill>
              </a:rPr>
              <a:t>Expand Lanes on New Bridge, New Diverging Diamond Interchange</a:t>
            </a:r>
            <a:endParaRPr lang="en-US" sz="2400">
              <a:solidFill>
                <a:schemeClr val="tx2"/>
              </a:solidFill>
            </a:endParaRPr>
          </a:p>
        </p:txBody>
      </p:sp>
      <p:pic>
        <p:nvPicPr>
          <p:cNvPr id="10" name="Picture 9" descr="ARTBA Logo'16-CMY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346" y="6210087"/>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6233652" y="6413570"/>
            <a:ext cx="2514694" cy="230832"/>
          </a:xfrm>
          <a:prstGeom prst="rect">
            <a:avLst/>
          </a:prstGeom>
          <a:noFill/>
        </p:spPr>
        <p:txBody>
          <a:bodyPr wrap="square" rtlCol="0">
            <a:spAutoFit/>
          </a:bodyPr>
          <a:lstStyle/>
          <a:p>
            <a:r>
              <a:rPr lang="en-US" sz="900"/>
              <a:t>Source: Photos from Illinois DOT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6567210-F349-902C-3DFD-DE599F05F287}"/>
              </a:ext>
            </a:extLst>
          </p:cNvPr>
          <p:cNvPicPr>
            <a:picLocks noChangeAspect="1"/>
          </p:cNvPicPr>
          <p:nvPr/>
        </p:nvPicPr>
        <p:blipFill rotWithShape="1">
          <a:blip r:embed="rId6"/>
          <a:srcRect l="7752" r="7997"/>
          <a:stretch/>
        </p:blipFill>
        <p:spPr>
          <a:xfrm rot="569343">
            <a:off x="7825448" y="3471720"/>
            <a:ext cx="4209327" cy="2577382"/>
          </a:xfrm>
          <a:prstGeom prst="rect">
            <a:avLst/>
          </a:prstGeom>
        </p:spPr>
      </p:pic>
    </p:spTree>
    <p:extLst>
      <p:ext uri="{BB962C8B-B14F-4D97-AF65-F5344CB8AC3E}">
        <p14:creationId xmlns:p14="http://schemas.microsoft.com/office/powerpoint/2010/main" val="83719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rtba\LOGOS\2016 ARTBA &amp; TDF Logos\ARTBA Logo'16-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377" y="5652873"/>
            <a:ext cx="1697663" cy="37725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64"/>
          <p:cNvGrpSpPr>
            <a:grpSpLocks noChangeAspect="1"/>
          </p:cNvGrpSpPr>
          <p:nvPr/>
        </p:nvGrpSpPr>
        <p:grpSpPr>
          <a:xfrm>
            <a:off x="2288875" y="4597002"/>
            <a:ext cx="1496414" cy="1113920"/>
            <a:chOff x="-377855" y="5841157"/>
            <a:chExt cx="3352490" cy="2232898"/>
          </a:xfrm>
          <a:solidFill>
            <a:schemeClr val="accent1">
              <a:lumMod val="50000"/>
            </a:schemeClr>
          </a:solidFill>
        </p:grpSpPr>
        <p:sp>
          <p:nvSpPr>
            <p:cNvPr id="19574" name="Freeform 118"/>
            <p:cNvSpPr>
              <a:spLocks/>
            </p:cNvSpPr>
            <p:nvPr/>
          </p:nvSpPr>
          <p:spPr bwMode="auto">
            <a:xfrm>
              <a:off x="625376" y="5841157"/>
              <a:ext cx="2349259" cy="1993883"/>
            </a:xfrm>
            <a:custGeom>
              <a:avLst/>
              <a:gdLst/>
              <a:ahLst/>
              <a:cxnLst>
                <a:cxn ang="0">
                  <a:pos x="342" y="720"/>
                </a:cxn>
                <a:cxn ang="0">
                  <a:pos x="608" y="951"/>
                </a:cxn>
                <a:cxn ang="0">
                  <a:pos x="419" y="1181"/>
                </a:cxn>
                <a:cxn ang="0">
                  <a:pos x="383" y="1027"/>
                </a:cxn>
                <a:cxn ang="0">
                  <a:pos x="117" y="1293"/>
                </a:cxn>
                <a:cxn ang="0">
                  <a:pos x="266" y="1524"/>
                </a:cxn>
                <a:cxn ang="0">
                  <a:pos x="644" y="1446"/>
                </a:cxn>
                <a:cxn ang="0">
                  <a:pos x="531" y="1748"/>
                </a:cxn>
                <a:cxn ang="0">
                  <a:pos x="419" y="1861"/>
                </a:cxn>
                <a:cxn ang="0">
                  <a:pos x="230" y="1937"/>
                </a:cxn>
                <a:cxn ang="0">
                  <a:pos x="153" y="2321"/>
                </a:cxn>
                <a:cxn ang="0">
                  <a:pos x="266" y="2546"/>
                </a:cxn>
                <a:cxn ang="0">
                  <a:pos x="531" y="2663"/>
                </a:cxn>
                <a:cxn ang="0">
                  <a:pos x="531" y="2853"/>
                </a:cxn>
                <a:cxn ang="0">
                  <a:pos x="839" y="2929"/>
                </a:cxn>
                <a:cxn ang="0">
                  <a:pos x="992" y="2965"/>
                </a:cxn>
                <a:cxn ang="0">
                  <a:pos x="685" y="3349"/>
                </a:cxn>
                <a:cxn ang="0">
                  <a:pos x="454" y="3497"/>
                </a:cxn>
                <a:cxn ang="0">
                  <a:pos x="76" y="3685"/>
                </a:cxn>
                <a:cxn ang="0">
                  <a:pos x="76" y="3804"/>
                </a:cxn>
                <a:cxn ang="0">
                  <a:pos x="685" y="3538"/>
                </a:cxn>
                <a:cxn ang="0">
                  <a:pos x="1482" y="2853"/>
                </a:cxn>
                <a:cxn ang="0">
                  <a:pos x="1412" y="2776"/>
                </a:cxn>
                <a:cxn ang="0">
                  <a:pos x="1826" y="2244"/>
                </a:cxn>
                <a:cxn ang="0">
                  <a:pos x="1712" y="2398"/>
                </a:cxn>
                <a:cxn ang="0">
                  <a:pos x="1748" y="2587"/>
                </a:cxn>
                <a:cxn ang="0">
                  <a:pos x="1712" y="2699"/>
                </a:cxn>
                <a:cxn ang="0">
                  <a:pos x="2055" y="2510"/>
                </a:cxn>
                <a:cxn ang="0">
                  <a:pos x="2055" y="2321"/>
                </a:cxn>
                <a:cxn ang="0">
                  <a:pos x="2546" y="2434"/>
                </a:cxn>
                <a:cxn ang="0">
                  <a:pos x="2889" y="2398"/>
                </a:cxn>
                <a:cxn ang="0">
                  <a:pos x="3462" y="2587"/>
                </a:cxn>
                <a:cxn ang="0">
                  <a:pos x="3650" y="2812"/>
                </a:cxn>
                <a:cxn ang="0">
                  <a:pos x="3957" y="3041"/>
                </a:cxn>
                <a:cxn ang="0">
                  <a:pos x="4484" y="3077"/>
                </a:cxn>
                <a:cxn ang="0">
                  <a:pos x="4413" y="2776"/>
                </a:cxn>
                <a:cxn ang="0">
                  <a:pos x="4182" y="2734"/>
                </a:cxn>
                <a:cxn ang="0">
                  <a:pos x="3875" y="2510"/>
                </a:cxn>
                <a:cxn ang="0">
                  <a:pos x="3497" y="2244"/>
                </a:cxn>
                <a:cxn ang="0">
                  <a:pos x="3343" y="2434"/>
                </a:cxn>
                <a:cxn ang="0">
                  <a:pos x="3077" y="2203"/>
                </a:cxn>
                <a:cxn ang="0">
                  <a:pos x="2777" y="1902"/>
                </a:cxn>
                <a:cxn ang="0">
                  <a:pos x="2434" y="495"/>
                </a:cxn>
                <a:cxn ang="0">
                  <a:pos x="2133" y="117"/>
                </a:cxn>
                <a:cxn ang="0">
                  <a:pos x="1636" y="117"/>
                </a:cxn>
                <a:cxn ang="0">
                  <a:pos x="1412" y="117"/>
                </a:cxn>
                <a:cxn ang="0">
                  <a:pos x="1063" y="0"/>
                </a:cxn>
                <a:cxn ang="0">
                  <a:pos x="839" y="76"/>
                </a:cxn>
                <a:cxn ang="0">
                  <a:pos x="573" y="307"/>
                </a:cxn>
                <a:cxn ang="0">
                  <a:pos x="454" y="495"/>
                </a:cxn>
                <a:cxn ang="0">
                  <a:pos x="230" y="608"/>
                </a:cxn>
              </a:cxnLst>
              <a:rect l="0" t="0" r="r" b="b"/>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path>
              </a:pathLst>
            </a:custGeom>
            <a:grpFill/>
            <a:ln w="0">
              <a:solidFill>
                <a:schemeClr val="tx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Over </a:t>
              </a:r>
            </a:p>
            <a:p>
              <a:pPr>
                <a:defRPr/>
              </a:pPr>
              <a:r>
                <a:rPr lang="en-US" sz="1200" b="1" dirty="0">
                  <a:solidFill>
                    <a:schemeClr val="bg1"/>
                  </a:solidFill>
                  <a:latin typeface="Calibri" pitchFamily="34" charset="0"/>
                  <a:cs typeface="Arial" pitchFamily="34" charset="0"/>
                </a:rPr>
                <a:t>    80%</a:t>
              </a:r>
            </a:p>
            <a:p>
              <a:pPr algn="ctr">
                <a:defRPr/>
              </a:pPr>
              <a:endParaRPr lang="en-US" sz="1200" b="1" dirty="0">
                <a:solidFill>
                  <a:schemeClr val="bg1"/>
                </a:solidFill>
                <a:latin typeface="Calibri" pitchFamily="34" charset="0"/>
                <a:cs typeface="Arial" pitchFamily="34" charset="0"/>
              </a:endParaRPr>
            </a:p>
          </p:txBody>
        </p:sp>
        <p:grpSp>
          <p:nvGrpSpPr>
            <p:cNvPr id="3" name="Group 162"/>
            <p:cNvGrpSpPr/>
            <p:nvPr/>
          </p:nvGrpSpPr>
          <p:grpSpPr>
            <a:xfrm>
              <a:off x="-377855" y="7838186"/>
              <a:ext cx="912028" cy="235869"/>
              <a:chOff x="-377855" y="7838186"/>
              <a:chExt cx="912028" cy="235869"/>
            </a:xfrm>
            <a:grpFill/>
          </p:grpSpPr>
          <p:sp>
            <p:nvSpPr>
              <p:cNvPr id="19576" name="Freeform 120"/>
              <p:cNvSpPr>
                <a:spLocks/>
              </p:cNvSpPr>
              <p:nvPr/>
            </p:nvSpPr>
            <p:spPr bwMode="auto">
              <a:xfrm>
                <a:off x="420956" y="7847620"/>
                <a:ext cx="113217" cy="75478"/>
              </a:xfrm>
              <a:custGeom>
                <a:avLst/>
                <a:gdLst/>
                <a:ahLst/>
                <a:cxnLst>
                  <a:cxn ang="0">
                    <a:pos x="187" y="8"/>
                  </a:cxn>
                  <a:cxn ang="0">
                    <a:pos x="157" y="6"/>
                  </a:cxn>
                  <a:cxn ang="0">
                    <a:pos x="126" y="5"/>
                  </a:cxn>
                  <a:cxn ang="0">
                    <a:pos x="104" y="6"/>
                  </a:cxn>
                  <a:cxn ang="0">
                    <a:pos x="89" y="9"/>
                  </a:cxn>
                  <a:cxn ang="0">
                    <a:pos x="77" y="17"/>
                  </a:cxn>
                  <a:cxn ang="0">
                    <a:pos x="72" y="28"/>
                  </a:cxn>
                  <a:cxn ang="0">
                    <a:pos x="73" y="47"/>
                  </a:cxn>
                  <a:cxn ang="0">
                    <a:pos x="69" y="57"/>
                  </a:cxn>
                  <a:cxn ang="0">
                    <a:pos x="57" y="56"/>
                  </a:cxn>
                  <a:cxn ang="0">
                    <a:pos x="45" y="61"/>
                  </a:cxn>
                  <a:cxn ang="0">
                    <a:pos x="34" y="71"/>
                  </a:cxn>
                  <a:cxn ang="0">
                    <a:pos x="26" y="90"/>
                  </a:cxn>
                  <a:cxn ang="0">
                    <a:pos x="22" y="111"/>
                  </a:cxn>
                  <a:cxn ang="0">
                    <a:pos x="16" y="114"/>
                  </a:cxn>
                  <a:cxn ang="0">
                    <a:pos x="7" y="119"/>
                  </a:cxn>
                  <a:cxn ang="0">
                    <a:pos x="1" y="124"/>
                  </a:cxn>
                  <a:cxn ang="0">
                    <a:pos x="3" y="131"/>
                  </a:cxn>
                  <a:cxn ang="0">
                    <a:pos x="6" y="132"/>
                  </a:cxn>
                  <a:cxn ang="0">
                    <a:pos x="6" y="135"/>
                  </a:cxn>
                  <a:cxn ang="0">
                    <a:pos x="12" y="137"/>
                  </a:cxn>
                  <a:cxn ang="0">
                    <a:pos x="14" y="137"/>
                  </a:cxn>
                  <a:cxn ang="0">
                    <a:pos x="12" y="139"/>
                  </a:cxn>
                  <a:cxn ang="0">
                    <a:pos x="21" y="142"/>
                  </a:cxn>
                  <a:cxn ang="0">
                    <a:pos x="36" y="141"/>
                  </a:cxn>
                  <a:cxn ang="0">
                    <a:pos x="44" y="139"/>
                  </a:cxn>
                  <a:cxn ang="0">
                    <a:pos x="56" y="128"/>
                  </a:cxn>
                  <a:cxn ang="0">
                    <a:pos x="75" y="114"/>
                  </a:cxn>
                  <a:cxn ang="0">
                    <a:pos x="105" y="95"/>
                  </a:cxn>
                  <a:cxn ang="0">
                    <a:pos x="130" y="80"/>
                  </a:cxn>
                  <a:cxn ang="0">
                    <a:pos x="142" y="72"/>
                  </a:cxn>
                  <a:cxn ang="0">
                    <a:pos x="156" y="58"/>
                  </a:cxn>
                  <a:cxn ang="0">
                    <a:pos x="174" y="45"/>
                  </a:cxn>
                  <a:cxn ang="0">
                    <a:pos x="191" y="39"/>
                  </a:cxn>
                  <a:cxn ang="0">
                    <a:pos x="205" y="33"/>
                  </a:cxn>
                  <a:cxn ang="0">
                    <a:pos x="211" y="28"/>
                  </a:cxn>
                  <a:cxn ang="0">
                    <a:pos x="215" y="21"/>
                  </a:cxn>
                  <a:cxn ang="0">
                    <a:pos x="214" y="15"/>
                  </a:cxn>
                  <a:cxn ang="0">
                    <a:pos x="212" y="8"/>
                  </a:cxn>
                  <a:cxn ang="0">
                    <a:pos x="209" y="2"/>
                  </a:cxn>
                  <a:cxn ang="0">
                    <a:pos x="205" y="1"/>
                  </a:cxn>
                  <a:cxn ang="0">
                    <a:pos x="200" y="3"/>
                  </a:cxn>
                </a:cxnLst>
                <a:rect l="0" t="0" r="r" b="b"/>
                <a:pathLst>
                  <a:path w="215" h="142">
                    <a:moveTo>
                      <a:pt x="200" y="7"/>
                    </a:moveTo>
                    <a:lnTo>
                      <a:pt x="187" y="8"/>
                    </a:lnTo>
                    <a:lnTo>
                      <a:pt x="173" y="7"/>
                    </a:lnTo>
                    <a:lnTo>
                      <a:pt x="157" y="6"/>
                    </a:lnTo>
                    <a:lnTo>
                      <a:pt x="142" y="5"/>
                    </a:lnTo>
                    <a:lnTo>
                      <a:pt x="126" y="5"/>
                    </a:lnTo>
                    <a:lnTo>
                      <a:pt x="110" y="5"/>
                    </a:lnTo>
                    <a:lnTo>
                      <a:pt x="104" y="6"/>
                    </a:lnTo>
                    <a:lnTo>
                      <a:pt x="96" y="7"/>
                    </a:lnTo>
                    <a:lnTo>
                      <a:pt x="89" y="9"/>
                    </a:lnTo>
                    <a:lnTo>
                      <a:pt x="83" y="12"/>
                    </a:lnTo>
                    <a:lnTo>
                      <a:pt x="77" y="17"/>
                    </a:lnTo>
                    <a:lnTo>
                      <a:pt x="73" y="22"/>
                    </a:lnTo>
                    <a:lnTo>
                      <a:pt x="72" y="28"/>
                    </a:lnTo>
                    <a:lnTo>
                      <a:pt x="71" y="33"/>
                    </a:lnTo>
                    <a:lnTo>
                      <a:pt x="73" y="47"/>
                    </a:lnTo>
                    <a:lnTo>
                      <a:pt x="76" y="60"/>
                    </a:lnTo>
                    <a:lnTo>
                      <a:pt x="69" y="57"/>
                    </a:lnTo>
                    <a:lnTo>
                      <a:pt x="63" y="54"/>
                    </a:lnTo>
                    <a:lnTo>
                      <a:pt x="57" y="56"/>
                    </a:lnTo>
                    <a:lnTo>
                      <a:pt x="51" y="58"/>
                    </a:lnTo>
                    <a:lnTo>
                      <a:pt x="45" y="61"/>
                    </a:lnTo>
                    <a:lnTo>
                      <a:pt x="40" y="66"/>
                    </a:lnTo>
                    <a:lnTo>
                      <a:pt x="34" y="71"/>
                    </a:lnTo>
                    <a:lnTo>
                      <a:pt x="30" y="78"/>
                    </a:lnTo>
                    <a:lnTo>
                      <a:pt x="26" y="90"/>
                    </a:lnTo>
                    <a:lnTo>
                      <a:pt x="23" y="107"/>
                    </a:lnTo>
                    <a:lnTo>
                      <a:pt x="22" y="111"/>
                    </a:lnTo>
                    <a:lnTo>
                      <a:pt x="20" y="113"/>
                    </a:lnTo>
                    <a:lnTo>
                      <a:pt x="16" y="114"/>
                    </a:lnTo>
                    <a:lnTo>
                      <a:pt x="12" y="117"/>
                    </a:lnTo>
                    <a:lnTo>
                      <a:pt x="7" y="119"/>
                    </a:lnTo>
                    <a:lnTo>
                      <a:pt x="3" y="121"/>
                    </a:lnTo>
                    <a:lnTo>
                      <a:pt x="1" y="124"/>
                    </a:lnTo>
                    <a:lnTo>
                      <a:pt x="0" y="131"/>
                    </a:lnTo>
                    <a:lnTo>
                      <a:pt x="3" y="131"/>
                    </a:lnTo>
                    <a:lnTo>
                      <a:pt x="5" y="131"/>
                    </a:lnTo>
                    <a:lnTo>
                      <a:pt x="6" y="132"/>
                    </a:lnTo>
                    <a:lnTo>
                      <a:pt x="7" y="133"/>
                    </a:lnTo>
                    <a:lnTo>
                      <a:pt x="6" y="135"/>
                    </a:lnTo>
                    <a:lnTo>
                      <a:pt x="5" y="137"/>
                    </a:lnTo>
                    <a:lnTo>
                      <a:pt x="12" y="137"/>
                    </a:lnTo>
                    <a:lnTo>
                      <a:pt x="17" y="137"/>
                    </a:lnTo>
                    <a:lnTo>
                      <a:pt x="14" y="137"/>
                    </a:lnTo>
                    <a:lnTo>
                      <a:pt x="12" y="138"/>
                    </a:lnTo>
                    <a:lnTo>
                      <a:pt x="12" y="139"/>
                    </a:lnTo>
                    <a:lnTo>
                      <a:pt x="12" y="142"/>
                    </a:lnTo>
                    <a:lnTo>
                      <a:pt x="21" y="142"/>
                    </a:lnTo>
                    <a:lnTo>
                      <a:pt x="32" y="142"/>
                    </a:lnTo>
                    <a:lnTo>
                      <a:pt x="36" y="141"/>
                    </a:lnTo>
                    <a:lnTo>
                      <a:pt x="41" y="140"/>
                    </a:lnTo>
                    <a:lnTo>
                      <a:pt x="44" y="139"/>
                    </a:lnTo>
                    <a:lnTo>
                      <a:pt x="47" y="137"/>
                    </a:lnTo>
                    <a:lnTo>
                      <a:pt x="56" y="128"/>
                    </a:lnTo>
                    <a:lnTo>
                      <a:pt x="66" y="121"/>
                    </a:lnTo>
                    <a:lnTo>
                      <a:pt x="75" y="114"/>
                    </a:lnTo>
                    <a:lnTo>
                      <a:pt x="85" y="108"/>
                    </a:lnTo>
                    <a:lnTo>
                      <a:pt x="105" y="95"/>
                    </a:lnTo>
                    <a:lnTo>
                      <a:pt x="124" y="83"/>
                    </a:lnTo>
                    <a:lnTo>
                      <a:pt x="130" y="80"/>
                    </a:lnTo>
                    <a:lnTo>
                      <a:pt x="136" y="77"/>
                    </a:lnTo>
                    <a:lnTo>
                      <a:pt x="142" y="72"/>
                    </a:lnTo>
                    <a:lnTo>
                      <a:pt x="147" y="68"/>
                    </a:lnTo>
                    <a:lnTo>
                      <a:pt x="156" y="58"/>
                    </a:lnTo>
                    <a:lnTo>
                      <a:pt x="165" y="48"/>
                    </a:lnTo>
                    <a:lnTo>
                      <a:pt x="174" y="45"/>
                    </a:lnTo>
                    <a:lnTo>
                      <a:pt x="183" y="42"/>
                    </a:lnTo>
                    <a:lnTo>
                      <a:pt x="191" y="39"/>
                    </a:lnTo>
                    <a:lnTo>
                      <a:pt x="200" y="36"/>
                    </a:lnTo>
                    <a:lnTo>
                      <a:pt x="205" y="33"/>
                    </a:lnTo>
                    <a:lnTo>
                      <a:pt x="208" y="30"/>
                    </a:lnTo>
                    <a:lnTo>
                      <a:pt x="211" y="28"/>
                    </a:lnTo>
                    <a:lnTo>
                      <a:pt x="214" y="25"/>
                    </a:lnTo>
                    <a:lnTo>
                      <a:pt x="215" y="21"/>
                    </a:lnTo>
                    <a:lnTo>
                      <a:pt x="215" y="18"/>
                    </a:lnTo>
                    <a:lnTo>
                      <a:pt x="214" y="15"/>
                    </a:lnTo>
                    <a:lnTo>
                      <a:pt x="212" y="12"/>
                    </a:lnTo>
                    <a:lnTo>
                      <a:pt x="212" y="8"/>
                    </a:lnTo>
                    <a:lnTo>
                      <a:pt x="211" y="5"/>
                    </a:lnTo>
                    <a:lnTo>
                      <a:pt x="209" y="2"/>
                    </a:lnTo>
                    <a:lnTo>
                      <a:pt x="207" y="1"/>
                    </a:lnTo>
                    <a:lnTo>
                      <a:pt x="205" y="1"/>
                    </a:lnTo>
                    <a:lnTo>
                      <a:pt x="200" y="0"/>
                    </a:lnTo>
                    <a:lnTo>
                      <a:pt x="200" y="3"/>
                    </a:lnTo>
                    <a:lnTo>
                      <a:pt x="200" y="7"/>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8" name="Freeform 122"/>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9" name="Freeform 123"/>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0" name="Freeform 124"/>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1" name="Freeform 125"/>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2" name="Freeform 126"/>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3" name="Freeform 127"/>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4" name="Freeform 128"/>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5" name="Freeform 129"/>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6" name="Freeform 130"/>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7" name="Freeform 131"/>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8" name="Freeform 132"/>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9" name="Freeform 133"/>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0" name="Freeform 134"/>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1" name="Freeform 135"/>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2" name="Freeform 136"/>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3" name="Freeform 137"/>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4" name="Freeform 138"/>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5" name="Freeform 139"/>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6" name="Freeform 140"/>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7" name="Freeform 141"/>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8" name="Freeform 142"/>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9" name="Freeform 143"/>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0" name="Freeform 144"/>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1" name="Freeform 145"/>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2" name="Freeform 146"/>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3" name="Freeform 147"/>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4" name="Freeform 148"/>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5" name="Freeform 149"/>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6" name="Freeform 150"/>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7" name="Freeform 151"/>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8" name="Freeform 152"/>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9" name="Freeform 153"/>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0" name="Freeform 154"/>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1" name="Freeform 155"/>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2" name="Freeform 156"/>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3" name="Freeform 157"/>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grpSp>
      <p:sp>
        <p:nvSpPr>
          <p:cNvPr id="19462" name="Freeform 6"/>
          <p:cNvSpPr>
            <a:spLocks/>
          </p:cNvSpPr>
          <p:nvPr/>
        </p:nvSpPr>
        <p:spPr bwMode="auto">
          <a:xfrm>
            <a:off x="2634778" y="1021556"/>
            <a:ext cx="889341" cy="724530"/>
          </a:xfrm>
          <a:custGeom>
            <a:avLst/>
            <a:gdLst/>
            <a:ahLst/>
            <a:cxnLst>
              <a:cxn ang="0">
                <a:pos x="30" y="951"/>
              </a:cxn>
              <a:cxn ang="0">
                <a:pos x="0" y="940"/>
              </a:cxn>
              <a:cxn ang="0">
                <a:pos x="18" y="881"/>
              </a:cxn>
              <a:cxn ang="0">
                <a:pos x="24" y="839"/>
              </a:cxn>
              <a:cxn ang="0">
                <a:pos x="35" y="821"/>
              </a:cxn>
              <a:cxn ang="0">
                <a:pos x="48" y="851"/>
              </a:cxn>
              <a:cxn ang="0">
                <a:pos x="35" y="881"/>
              </a:cxn>
              <a:cxn ang="0">
                <a:pos x="78" y="857"/>
              </a:cxn>
              <a:cxn ang="0">
                <a:pos x="71" y="828"/>
              </a:cxn>
              <a:cxn ang="0">
                <a:pos x="78" y="780"/>
              </a:cxn>
              <a:cxn ang="0">
                <a:pos x="53" y="715"/>
              </a:cxn>
              <a:cxn ang="0">
                <a:pos x="83" y="715"/>
              </a:cxn>
              <a:cxn ang="0">
                <a:pos x="131" y="697"/>
              </a:cxn>
              <a:cxn ang="0">
                <a:pos x="101" y="662"/>
              </a:cxn>
              <a:cxn ang="0">
                <a:pos x="65" y="674"/>
              </a:cxn>
              <a:cxn ang="0">
                <a:pos x="65" y="603"/>
              </a:cxn>
              <a:cxn ang="0">
                <a:pos x="71" y="520"/>
              </a:cxn>
              <a:cxn ang="0">
                <a:pos x="71" y="397"/>
              </a:cxn>
              <a:cxn ang="0">
                <a:pos x="48" y="255"/>
              </a:cxn>
              <a:cxn ang="0">
                <a:pos x="60" y="136"/>
              </a:cxn>
              <a:cxn ang="0">
                <a:pos x="272" y="220"/>
              </a:cxn>
              <a:cxn ang="0">
                <a:pos x="456" y="296"/>
              </a:cxn>
              <a:cxn ang="0">
                <a:pos x="544" y="332"/>
              </a:cxn>
              <a:cxn ang="0">
                <a:pos x="580" y="361"/>
              </a:cxn>
              <a:cxn ang="0">
                <a:pos x="580" y="484"/>
              </a:cxn>
              <a:cxn ang="0">
                <a:pos x="532" y="550"/>
              </a:cxn>
              <a:cxn ang="0">
                <a:pos x="538" y="603"/>
              </a:cxn>
              <a:cxn ang="0">
                <a:pos x="527" y="639"/>
              </a:cxn>
              <a:cxn ang="0">
                <a:pos x="544" y="674"/>
              </a:cxn>
              <a:cxn ang="0">
                <a:pos x="603" y="562"/>
              </a:cxn>
              <a:cxn ang="0">
                <a:pos x="638" y="502"/>
              </a:cxn>
              <a:cxn ang="0">
                <a:pos x="697" y="431"/>
              </a:cxn>
              <a:cxn ang="0">
                <a:pos x="633" y="237"/>
              </a:cxn>
              <a:cxn ang="0">
                <a:pos x="644" y="213"/>
              </a:cxn>
              <a:cxn ang="0">
                <a:pos x="692" y="166"/>
              </a:cxn>
              <a:cxn ang="0">
                <a:pos x="656" y="106"/>
              </a:cxn>
              <a:cxn ang="0">
                <a:pos x="644" y="0"/>
              </a:cxn>
              <a:cxn ang="0">
                <a:pos x="1478" y="220"/>
              </a:cxn>
              <a:cxn ang="0">
                <a:pos x="2145" y="373"/>
              </a:cxn>
              <a:cxn ang="0">
                <a:pos x="1902" y="1407"/>
              </a:cxn>
              <a:cxn ang="0">
                <a:pos x="1902" y="1442"/>
              </a:cxn>
              <a:cxn ang="0">
                <a:pos x="1927" y="1478"/>
              </a:cxn>
              <a:cxn ang="0">
                <a:pos x="1914" y="1495"/>
              </a:cxn>
              <a:cxn ang="0">
                <a:pos x="1902" y="1542"/>
              </a:cxn>
              <a:cxn ang="0">
                <a:pos x="1341" y="1435"/>
              </a:cxn>
              <a:cxn ang="0">
                <a:pos x="1270" y="1448"/>
              </a:cxn>
              <a:cxn ang="0">
                <a:pos x="1205" y="1435"/>
              </a:cxn>
              <a:cxn ang="0">
                <a:pos x="1152" y="1424"/>
              </a:cxn>
              <a:cxn ang="0">
                <a:pos x="1082" y="1424"/>
              </a:cxn>
              <a:cxn ang="0">
                <a:pos x="1004" y="1448"/>
              </a:cxn>
              <a:cxn ang="0">
                <a:pos x="905" y="1442"/>
              </a:cxn>
              <a:cxn ang="0">
                <a:pos x="845" y="1412"/>
              </a:cxn>
              <a:cxn ang="0">
                <a:pos x="692" y="1394"/>
              </a:cxn>
              <a:cxn ang="0">
                <a:pos x="532" y="1353"/>
              </a:cxn>
              <a:cxn ang="0">
                <a:pos x="367" y="1353"/>
              </a:cxn>
              <a:cxn ang="0">
                <a:pos x="272" y="1283"/>
              </a:cxn>
              <a:cxn ang="0">
                <a:pos x="284" y="1158"/>
              </a:cxn>
              <a:cxn ang="0">
                <a:pos x="213" y="1052"/>
              </a:cxn>
              <a:cxn ang="0">
                <a:pos x="160" y="1034"/>
              </a:cxn>
              <a:cxn ang="0">
                <a:pos x="83" y="987"/>
              </a:cxn>
            </a:cxnLst>
            <a:rect l="0" t="0" r="r" b="b"/>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59%</a:t>
            </a:r>
          </a:p>
        </p:txBody>
      </p:sp>
      <p:sp>
        <p:nvSpPr>
          <p:cNvPr id="19464" name="Freeform 8"/>
          <p:cNvSpPr>
            <a:spLocks/>
          </p:cNvSpPr>
          <p:nvPr/>
        </p:nvSpPr>
        <p:spPr bwMode="auto">
          <a:xfrm>
            <a:off x="2396204" y="1476657"/>
            <a:ext cx="1067959" cy="999545"/>
          </a:xfrm>
          <a:custGeom>
            <a:avLst/>
            <a:gdLst/>
            <a:ahLst/>
            <a:cxnLst>
              <a:cxn ang="0">
                <a:pos x="18" y="1601"/>
              </a:cxn>
              <a:cxn ang="0">
                <a:pos x="18" y="1477"/>
              </a:cxn>
              <a:cxn ang="0">
                <a:pos x="41" y="1376"/>
              </a:cxn>
              <a:cxn ang="0">
                <a:pos x="48" y="1223"/>
              </a:cxn>
              <a:cxn ang="0">
                <a:pos x="89" y="1188"/>
              </a:cxn>
              <a:cxn ang="0">
                <a:pos x="119" y="1135"/>
              </a:cxn>
              <a:cxn ang="0">
                <a:pos x="142" y="1069"/>
              </a:cxn>
              <a:cxn ang="0">
                <a:pos x="254" y="892"/>
              </a:cxn>
              <a:cxn ang="0">
                <a:pos x="396" y="549"/>
              </a:cxn>
              <a:cxn ang="0">
                <a:pos x="497" y="313"/>
              </a:cxn>
              <a:cxn ang="0">
                <a:pos x="573" y="77"/>
              </a:cxn>
              <a:cxn ang="0">
                <a:pos x="586" y="6"/>
              </a:cxn>
              <a:cxn ang="0">
                <a:pos x="644" y="6"/>
              </a:cxn>
              <a:cxn ang="0">
                <a:pos x="715" y="24"/>
              </a:cxn>
              <a:cxn ang="0">
                <a:pos x="744" y="65"/>
              </a:cxn>
              <a:cxn ang="0">
                <a:pos x="851" y="118"/>
              </a:cxn>
              <a:cxn ang="0">
                <a:pos x="851" y="195"/>
              </a:cxn>
              <a:cxn ang="0">
                <a:pos x="863" y="331"/>
              </a:cxn>
              <a:cxn ang="0">
                <a:pos x="1046" y="379"/>
              </a:cxn>
              <a:cxn ang="0">
                <a:pos x="1164" y="379"/>
              </a:cxn>
              <a:cxn ang="0">
                <a:pos x="1294" y="443"/>
              </a:cxn>
              <a:cxn ang="0">
                <a:pos x="1466" y="448"/>
              </a:cxn>
              <a:cxn ang="0">
                <a:pos x="1554" y="466"/>
              </a:cxn>
              <a:cxn ang="0">
                <a:pos x="1625" y="437"/>
              </a:cxn>
              <a:cxn ang="0">
                <a:pos x="1702" y="448"/>
              </a:cxn>
              <a:cxn ang="0">
                <a:pos x="1766" y="437"/>
              </a:cxn>
              <a:cxn ang="0">
                <a:pos x="1819" y="448"/>
              </a:cxn>
              <a:cxn ang="0">
                <a:pos x="1879" y="461"/>
              </a:cxn>
              <a:cxn ang="0">
                <a:pos x="2488" y="579"/>
              </a:cxn>
              <a:cxn ang="0">
                <a:pos x="2517" y="650"/>
              </a:cxn>
              <a:cxn ang="0">
                <a:pos x="2577" y="686"/>
              </a:cxn>
              <a:cxn ang="0">
                <a:pos x="2446" y="952"/>
              </a:cxn>
              <a:cxn ang="0">
                <a:pos x="2417" y="1004"/>
              </a:cxn>
              <a:cxn ang="0">
                <a:pos x="2339" y="1057"/>
              </a:cxn>
              <a:cxn ang="0">
                <a:pos x="2257" y="1217"/>
              </a:cxn>
              <a:cxn ang="0">
                <a:pos x="2310" y="1264"/>
              </a:cxn>
              <a:cxn ang="0">
                <a:pos x="2322" y="1317"/>
              </a:cxn>
              <a:cxn ang="0">
                <a:pos x="2304" y="1335"/>
              </a:cxn>
              <a:cxn ang="0">
                <a:pos x="2263" y="1436"/>
              </a:cxn>
              <a:cxn ang="0">
                <a:pos x="1241" y="1949"/>
              </a:cxn>
            </a:cxnLst>
            <a:rect l="0" t="0" r="r" b="b"/>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58%</a:t>
            </a:r>
          </a:p>
        </p:txBody>
      </p:sp>
      <p:sp>
        <p:nvSpPr>
          <p:cNvPr id="19466" name="Freeform 10"/>
          <p:cNvSpPr>
            <a:spLocks/>
          </p:cNvSpPr>
          <p:nvPr/>
        </p:nvSpPr>
        <p:spPr bwMode="auto">
          <a:xfrm>
            <a:off x="2306270" y="2226315"/>
            <a:ext cx="1062962" cy="2027009"/>
          </a:xfrm>
          <a:custGeom>
            <a:avLst/>
            <a:gdLst/>
            <a:ahLst/>
            <a:cxnLst>
              <a:cxn ang="0">
                <a:pos x="1447" y="4276"/>
              </a:cxn>
              <a:cxn ang="0">
                <a:pos x="1458" y="4212"/>
              </a:cxn>
              <a:cxn ang="0">
                <a:pos x="1429" y="4164"/>
              </a:cxn>
              <a:cxn ang="0">
                <a:pos x="1359" y="3887"/>
              </a:cxn>
              <a:cxn ang="0">
                <a:pos x="1211" y="3721"/>
              </a:cxn>
              <a:cxn ang="0">
                <a:pos x="1151" y="3657"/>
              </a:cxn>
              <a:cxn ang="0">
                <a:pos x="1116" y="3579"/>
              </a:cxn>
              <a:cxn ang="0">
                <a:pos x="927" y="3497"/>
              </a:cxn>
              <a:cxn ang="0">
                <a:pos x="791" y="3355"/>
              </a:cxn>
              <a:cxn ang="0">
                <a:pos x="537" y="3254"/>
              </a:cxn>
              <a:cxn ang="0">
                <a:pos x="525" y="3155"/>
              </a:cxn>
              <a:cxn ang="0">
                <a:pos x="555" y="3024"/>
              </a:cxn>
              <a:cxn ang="0">
                <a:pos x="502" y="2906"/>
              </a:cxn>
              <a:cxn ang="0">
                <a:pos x="525" y="2853"/>
              </a:cxn>
              <a:cxn ang="0">
                <a:pos x="384" y="2605"/>
              </a:cxn>
              <a:cxn ang="0">
                <a:pos x="289" y="2427"/>
              </a:cxn>
              <a:cxn ang="0">
                <a:pos x="331" y="2298"/>
              </a:cxn>
              <a:cxn ang="0">
                <a:pos x="349" y="2168"/>
              </a:cxn>
              <a:cxn ang="0">
                <a:pos x="230" y="2049"/>
              </a:cxn>
              <a:cxn ang="0">
                <a:pos x="236" y="1867"/>
              </a:cxn>
              <a:cxn ang="0">
                <a:pos x="271" y="1790"/>
              </a:cxn>
              <a:cxn ang="0">
                <a:pos x="295" y="1879"/>
              </a:cxn>
              <a:cxn ang="0">
                <a:pos x="354" y="1867"/>
              </a:cxn>
              <a:cxn ang="0">
                <a:pos x="331" y="1689"/>
              </a:cxn>
              <a:cxn ang="0">
                <a:pos x="283" y="1742"/>
              </a:cxn>
              <a:cxn ang="0">
                <a:pos x="182" y="1677"/>
              </a:cxn>
              <a:cxn ang="0">
                <a:pos x="159" y="1464"/>
              </a:cxn>
              <a:cxn ang="0">
                <a:pos x="23" y="1223"/>
              </a:cxn>
              <a:cxn ang="0">
                <a:pos x="35" y="1111"/>
              </a:cxn>
              <a:cxn ang="0">
                <a:pos x="94" y="957"/>
              </a:cxn>
              <a:cxn ang="0">
                <a:pos x="47" y="768"/>
              </a:cxn>
              <a:cxn ang="0">
                <a:pos x="5" y="685"/>
              </a:cxn>
              <a:cxn ang="0">
                <a:pos x="5" y="579"/>
              </a:cxn>
              <a:cxn ang="0">
                <a:pos x="159" y="360"/>
              </a:cxn>
              <a:cxn ang="0">
                <a:pos x="218" y="236"/>
              </a:cxn>
              <a:cxn ang="0">
                <a:pos x="230" y="23"/>
              </a:cxn>
              <a:cxn ang="0">
                <a:pos x="1146" y="1524"/>
              </a:cxn>
              <a:cxn ang="0">
                <a:pos x="2475" y="3556"/>
              </a:cxn>
              <a:cxn ang="0">
                <a:pos x="2498" y="3662"/>
              </a:cxn>
              <a:cxn ang="0">
                <a:pos x="2540" y="3751"/>
              </a:cxn>
              <a:cxn ang="0">
                <a:pos x="2563" y="3827"/>
              </a:cxn>
              <a:cxn ang="0">
                <a:pos x="2463" y="3869"/>
              </a:cxn>
              <a:cxn ang="0">
                <a:pos x="2333" y="4099"/>
              </a:cxn>
              <a:cxn ang="0">
                <a:pos x="2310" y="4152"/>
              </a:cxn>
              <a:cxn ang="0">
                <a:pos x="2297" y="4247"/>
              </a:cxn>
              <a:cxn ang="0">
                <a:pos x="2340" y="4324"/>
              </a:cxn>
              <a:cxn ang="0">
                <a:pos x="2292" y="4372"/>
              </a:cxn>
            </a:cxnLst>
            <a:rect l="0" t="0" r="r" b="b"/>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74%</a:t>
            </a:r>
          </a:p>
        </p:txBody>
      </p:sp>
      <p:sp>
        <p:nvSpPr>
          <p:cNvPr id="19468" name="Freeform 12"/>
          <p:cNvSpPr>
            <a:spLocks/>
          </p:cNvSpPr>
          <p:nvPr/>
        </p:nvSpPr>
        <p:spPr bwMode="auto">
          <a:xfrm>
            <a:off x="3265559" y="1193266"/>
            <a:ext cx="794412" cy="1437892"/>
          </a:xfrm>
          <a:custGeom>
            <a:avLst/>
            <a:gdLst/>
            <a:ahLst/>
            <a:cxnLst>
              <a:cxn ang="0">
                <a:pos x="160" y="2050"/>
              </a:cxn>
              <a:cxn ang="0">
                <a:pos x="201" y="1949"/>
              </a:cxn>
              <a:cxn ang="0">
                <a:pos x="219" y="1931"/>
              </a:cxn>
              <a:cxn ang="0">
                <a:pos x="207" y="1878"/>
              </a:cxn>
              <a:cxn ang="0">
                <a:pos x="154" y="1831"/>
              </a:cxn>
              <a:cxn ang="0">
                <a:pos x="236" y="1671"/>
              </a:cxn>
              <a:cxn ang="0">
                <a:pos x="314" y="1618"/>
              </a:cxn>
              <a:cxn ang="0">
                <a:pos x="343" y="1566"/>
              </a:cxn>
              <a:cxn ang="0">
                <a:pos x="474" y="1300"/>
              </a:cxn>
              <a:cxn ang="0">
                <a:pos x="414" y="1264"/>
              </a:cxn>
              <a:cxn ang="0">
                <a:pos x="385" y="1193"/>
              </a:cxn>
              <a:cxn ang="0">
                <a:pos x="390" y="1122"/>
              </a:cxn>
              <a:cxn ang="0">
                <a:pos x="378" y="1069"/>
              </a:cxn>
              <a:cxn ang="0">
                <a:pos x="390" y="1021"/>
              </a:cxn>
              <a:cxn ang="0">
                <a:pos x="614" y="0"/>
              </a:cxn>
              <a:cxn ang="0">
                <a:pos x="804" y="455"/>
              </a:cxn>
              <a:cxn ang="0">
                <a:pos x="863" y="626"/>
              </a:cxn>
              <a:cxn ang="0">
                <a:pos x="827" y="685"/>
              </a:cxn>
              <a:cxn ang="0">
                <a:pos x="880" y="750"/>
              </a:cxn>
              <a:cxn ang="0">
                <a:pos x="999" y="927"/>
              </a:cxn>
              <a:cxn ang="0">
                <a:pos x="1034" y="1028"/>
              </a:cxn>
              <a:cxn ang="0">
                <a:pos x="1075" y="1062"/>
              </a:cxn>
              <a:cxn ang="0">
                <a:pos x="1159" y="1092"/>
              </a:cxn>
              <a:cxn ang="0">
                <a:pos x="1099" y="1246"/>
              </a:cxn>
              <a:cxn ang="0">
                <a:pos x="1070" y="1329"/>
              </a:cxn>
              <a:cxn ang="0">
                <a:pos x="1075" y="1371"/>
              </a:cxn>
              <a:cxn ang="0">
                <a:pos x="1029" y="1435"/>
              </a:cxn>
              <a:cxn ang="0">
                <a:pos x="1017" y="1495"/>
              </a:cxn>
              <a:cxn ang="0">
                <a:pos x="1093" y="1541"/>
              </a:cxn>
              <a:cxn ang="0">
                <a:pos x="1187" y="1465"/>
              </a:cxn>
              <a:cxn ang="0">
                <a:pos x="1212" y="1506"/>
              </a:cxn>
              <a:cxn ang="0">
                <a:pos x="1235" y="1524"/>
              </a:cxn>
              <a:cxn ang="0">
                <a:pos x="1230" y="1653"/>
              </a:cxn>
              <a:cxn ang="0">
                <a:pos x="1283" y="1754"/>
              </a:cxn>
              <a:cxn ang="0">
                <a:pos x="1258" y="1820"/>
              </a:cxn>
              <a:cxn ang="0">
                <a:pos x="1324" y="1866"/>
              </a:cxn>
              <a:cxn ang="0">
                <a:pos x="1359" y="1931"/>
              </a:cxn>
              <a:cxn ang="0">
                <a:pos x="1347" y="1997"/>
              </a:cxn>
              <a:cxn ang="0">
                <a:pos x="1407" y="2068"/>
              </a:cxn>
              <a:cxn ang="0">
                <a:pos x="1448" y="2015"/>
              </a:cxn>
              <a:cxn ang="0">
                <a:pos x="1537" y="2043"/>
              </a:cxn>
              <a:cxn ang="0">
                <a:pos x="1584" y="2015"/>
              </a:cxn>
              <a:cxn ang="0">
                <a:pos x="1678" y="2038"/>
              </a:cxn>
              <a:cxn ang="0">
                <a:pos x="1725" y="2043"/>
              </a:cxn>
              <a:cxn ang="0">
                <a:pos x="1803" y="2015"/>
              </a:cxn>
              <a:cxn ang="0">
                <a:pos x="1879" y="2026"/>
              </a:cxn>
              <a:cxn ang="0">
                <a:pos x="1920" y="2102"/>
              </a:cxn>
              <a:cxn ang="0">
                <a:pos x="880" y="2948"/>
              </a:cxn>
            </a:cxnLst>
            <a:rect l="0" t="0" r="r" b="b"/>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dirty="0">
              <a:solidFill>
                <a:schemeClr val="bg1"/>
              </a:solidFill>
              <a:latin typeface="Calibri" pitchFamily="34" charset="0"/>
              <a:cs typeface="Arial" pitchFamily="34" charset="0"/>
            </a:endParaRPr>
          </a:p>
          <a:p>
            <a:pPr algn="ctr">
              <a:defRPr/>
            </a:pPr>
            <a:endParaRPr lang="en-US" sz="1200" b="1" dirty="0">
              <a:solidFill>
                <a:schemeClr val="bg1"/>
              </a:solidFill>
              <a:latin typeface="Calibri" pitchFamily="34" charset="0"/>
              <a:cs typeface="Arial" pitchFamily="34" charset="0"/>
            </a:endParaRPr>
          </a:p>
          <a:p>
            <a:pPr algn="ctr">
              <a:defRPr/>
            </a:pPr>
            <a:endParaRPr lang="en-US" sz="1200" b="1" dirty="0">
              <a:solidFill>
                <a:schemeClr val="bg1"/>
              </a:solidFill>
              <a:latin typeface="Calibri" pitchFamily="34" charset="0"/>
              <a:cs typeface="Arial" pitchFamily="34" charset="0"/>
            </a:endParaRPr>
          </a:p>
          <a:p>
            <a:pPr algn="ctr">
              <a:defRPr/>
            </a:pPr>
            <a:r>
              <a:rPr lang="en-US" sz="1200" b="1" dirty="0">
                <a:latin typeface="Calibri" pitchFamily="34" charset="0"/>
                <a:cs typeface="Arial" pitchFamily="34" charset="0"/>
              </a:rPr>
              <a:t>47%</a:t>
            </a:r>
          </a:p>
        </p:txBody>
      </p:sp>
      <p:sp>
        <p:nvSpPr>
          <p:cNvPr id="19470" name="Freeform 14"/>
          <p:cNvSpPr>
            <a:spLocks/>
          </p:cNvSpPr>
          <p:nvPr/>
        </p:nvSpPr>
        <p:spPr bwMode="auto">
          <a:xfrm>
            <a:off x="3597813" y="1223978"/>
            <a:ext cx="1358993" cy="963248"/>
          </a:xfrm>
          <a:custGeom>
            <a:avLst/>
            <a:gdLst/>
            <a:ahLst/>
            <a:cxnLst>
              <a:cxn ang="0">
                <a:pos x="1146" y="1837"/>
              </a:cxn>
              <a:cxn ang="0">
                <a:pos x="1087" y="2014"/>
              </a:cxn>
              <a:cxn ang="0">
                <a:pos x="1034" y="1920"/>
              </a:cxn>
              <a:cxn ang="0">
                <a:pos x="1004" y="1985"/>
              </a:cxn>
              <a:cxn ang="0">
                <a:pos x="910" y="1991"/>
              </a:cxn>
              <a:cxn ang="0">
                <a:pos x="797" y="1967"/>
              </a:cxn>
              <a:cxn ang="0">
                <a:pos x="762" y="1955"/>
              </a:cxn>
              <a:cxn ang="0">
                <a:pos x="703" y="1973"/>
              </a:cxn>
              <a:cxn ang="0">
                <a:pos x="621" y="1961"/>
              </a:cxn>
              <a:cxn ang="0">
                <a:pos x="567" y="1978"/>
              </a:cxn>
              <a:cxn ang="0">
                <a:pos x="543" y="1920"/>
              </a:cxn>
              <a:cxn ang="0">
                <a:pos x="550" y="1843"/>
              </a:cxn>
              <a:cxn ang="0">
                <a:pos x="484" y="1801"/>
              </a:cxn>
              <a:cxn ang="0">
                <a:pos x="472" y="1719"/>
              </a:cxn>
              <a:cxn ang="0">
                <a:pos x="443" y="1641"/>
              </a:cxn>
              <a:cxn ang="0">
                <a:pos x="426" y="1512"/>
              </a:cxn>
              <a:cxn ang="0">
                <a:pos x="419" y="1448"/>
              </a:cxn>
              <a:cxn ang="0">
                <a:pos x="396" y="1412"/>
              </a:cxn>
              <a:cxn ang="0">
                <a:pos x="372" y="1412"/>
              </a:cxn>
              <a:cxn ang="0">
                <a:pos x="271" y="1483"/>
              </a:cxn>
              <a:cxn ang="0">
                <a:pos x="230" y="1394"/>
              </a:cxn>
              <a:cxn ang="0">
                <a:pos x="225" y="1334"/>
              </a:cxn>
              <a:cxn ang="0">
                <a:pos x="271" y="1270"/>
              </a:cxn>
              <a:cxn ang="0">
                <a:pos x="271" y="1199"/>
              </a:cxn>
              <a:cxn ang="0">
                <a:pos x="289" y="1157"/>
              </a:cxn>
              <a:cxn ang="0">
                <a:pos x="337" y="1004"/>
              </a:cxn>
              <a:cxn ang="0">
                <a:pos x="271" y="963"/>
              </a:cxn>
              <a:cxn ang="0">
                <a:pos x="207" y="910"/>
              </a:cxn>
              <a:cxn ang="0">
                <a:pos x="147" y="756"/>
              </a:cxn>
              <a:cxn ang="0">
                <a:pos x="48" y="644"/>
              </a:cxn>
              <a:cxn ang="0">
                <a:pos x="41" y="602"/>
              </a:cxn>
              <a:cxn ang="0">
                <a:pos x="41" y="495"/>
              </a:cxn>
              <a:cxn ang="0">
                <a:pos x="65" y="0"/>
              </a:cxn>
              <a:cxn ang="0">
                <a:pos x="1169" y="188"/>
              </a:cxn>
              <a:cxn ang="0">
                <a:pos x="3279" y="461"/>
              </a:cxn>
              <a:cxn ang="0">
                <a:pos x="3149" y="2085"/>
              </a:cxn>
            </a:cxnLst>
            <a:rect l="0" t="0" r="r" b="b"/>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1" name="Freeform 15"/>
          <p:cNvSpPr>
            <a:spLocks/>
          </p:cNvSpPr>
          <p:nvPr/>
        </p:nvSpPr>
        <p:spPr bwMode="auto">
          <a:xfrm>
            <a:off x="3972536" y="2074148"/>
            <a:ext cx="929311" cy="857152"/>
          </a:xfrm>
          <a:custGeom>
            <a:avLst/>
            <a:gdLst/>
            <a:ahLst/>
            <a:cxnLst>
              <a:cxn ang="0">
                <a:pos x="2104" y="1855"/>
              </a:cxn>
              <a:cxn ang="0">
                <a:pos x="2175" y="1046"/>
              </a:cxn>
              <a:cxn ang="0">
                <a:pos x="2246" y="248"/>
              </a:cxn>
              <a:cxn ang="0">
                <a:pos x="243" y="0"/>
              </a:cxn>
              <a:cxn ang="0">
                <a:pos x="213" y="200"/>
              </a:cxn>
              <a:cxn ang="0">
                <a:pos x="66" y="1206"/>
              </a:cxn>
              <a:cxn ang="0">
                <a:pos x="0" y="1595"/>
              </a:cxn>
              <a:cxn ang="0">
                <a:pos x="598" y="1690"/>
              </a:cxn>
              <a:cxn ang="0">
                <a:pos x="2104" y="1855"/>
              </a:cxn>
            </a:cxnLst>
            <a:rect l="0" t="0" r="r" b="b"/>
            <a:pathLst>
              <a:path w="2246" h="1855">
                <a:moveTo>
                  <a:pt x="2104" y="1855"/>
                </a:moveTo>
                <a:lnTo>
                  <a:pt x="2175" y="1046"/>
                </a:lnTo>
                <a:lnTo>
                  <a:pt x="2246" y="248"/>
                </a:lnTo>
                <a:lnTo>
                  <a:pt x="243" y="0"/>
                </a:lnTo>
                <a:lnTo>
                  <a:pt x="213" y="200"/>
                </a:lnTo>
                <a:lnTo>
                  <a:pt x="66" y="1206"/>
                </a:lnTo>
                <a:lnTo>
                  <a:pt x="0" y="1595"/>
                </a:lnTo>
                <a:lnTo>
                  <a:pt x="598" y="1690"/>
                </a:lnTo>
                <a:lnTo>
                  <a:pt x="2104" y="1855"/>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4" name="Freeform 18"/>
          <p:cNvSpPr>
            <a:spLocks/>
          </p:cNvSpPr>
          <p:nvPr/>
        </p:nvSpPr>
        <p:spPr bwMode="auto">
          <a:xfrm>
            <a:off x="2780919" y="2378481"/>
            <a:ext cx="849370" cy="1457437"/>
          </a:xfrm>
          <a:custGeom>
            <a:avLst/>
            <a:gdLst/>
            <a:ahLst/>
            <a:cxnLst>
              <a:cxn ang="0">
                <a:pos x="307" y="0"/>
              </a:cxn>
              <a:cxn ang="0">
                <a:pos x="0" y="1194"/>
              </a:cxn>
              <a:cxn ang="0">
                <a:pos x="1329" y="3149"/>
              </a:cxn>
              <a:cxn ang="0">
                <a:pos x="1329" y="3126"/>
              </a:cxn>
              <a:cxn ang="0">
                <a:pos x="1341" y="3096"/>
              </a:cxn>
              <a:cxn ang="0">
                <a:pos x="1364" y="3020"/>
              </a:cxn>
              <a:cxn ang="0">
                <a:pos x="1352" y="2984"/>
              </a:cxn>
              <a:cxn ang="0">
                <a:pos x="1370" y="2795"/>
              </a:cxn>
              <a:cxn ang="0">
                <a:pos x="1359" y="2718"/>
              </a:cxn>
              <a:cxn ang="0">
                <a:pos x="1370" y="2700"/>
              </a:cxn>
              <a:cxn ang="0">
                <a:pos x="1417" y="2688"/>
              </a:cxn>
              <a:cxn ang="0">
                <a:pos x="1483" y="2706"/>
              </a:cxn>
              <a:cxn ang="0">
                <a:pos x="1506" y="2736"/>
              </a:cxn>
              <a:cxn ang="0">
                <a:pos x="1506" y="2747"/>
              </a:cxn>
              <a:cxn ang="0">
                <a:pos x="1529" y="2771"/>
              </a:cxn>
              <a:cxn ang="0">
                <a:pos x="1565" y="2771"/>
              </a:cxn>
              <a:cxn ang="0">
                <a:pos x="1625" y="2600"/>
              </a:cxn>
              <a:cxn ang="0">
                <a:pos x="1660" y="2387"/>
              </a:cxn>
              <a:cxn ang="0">
                <a:pos x="2049" y="385"/>
              </a:cxn>
              <a:cxn ang="0">
                <a:pos x="1169" y="208"/>
              </a:cxn>
              <a:cxn ang="0">
                <a:pos x="307" y="0"/>
              </a:cxn>
            </a:cxnLst>
            <a:rect l="0" t="0" r="r" b="b"/>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44%</a:t>
            </a:r>
          </a:p>
        </p:txBody>
      </p:sp>
      <p:sp>
        <p:nvSpPr>
          <p:cNvPr id="19476" name="Freeform 20"/>
          <p:cNvSpPr>
            <a:spLocks/>
          </p:cNvSpPr>
          <p:nvPr/>
        </p:nvSpPr>
        <p:spPr bwMode="auto">
          <a:xfrm>
            <a:off x="3220593" y="3484121"/>
            <a:ext cx="909326" cy="1171254"/>
          </a:xfrm>
          <a:custGeom>
            <a:avLst/>
            <a:gdLst/>
            <a:ahLst/>
            <a:cxnLst>
              <a:cxn ang="0">
                <a:pos x="1866" y="2535"/>
              </a:cxn>
              <a:cxn ang="0">
                <a:pos x="2192" y="254"/>
              </a:cxn>
              <a:cxn ang="0">
                <a:pos x="597" y="6"/>
              </a:cxn>
              <a:cxn ang="0">
                <a:pos x="597" y="0"/>
              </a:cxn>
              <a:cxn ang="0">
                <a:pos x="562" y="213"/>
              </a:cxn>
              <a:cxn ang="0">
                <a:pos x="502" y="384"/>
              </a:cxn>
              <a:cxn ang="0">
                <a:pos x="466" y="384"/>
              </a:cxn>
              <a:cxn ang="0">
                <a:pos x="443" y="360"/>
              </a:cxn>
              <a:cxn ang="0">
                <a:pos x="443" y="349"/>
              </a:cxn>
              <a:cxn ang="0">
                <a:pos x="420" y="319"/>
              </a:cxn>
              <a:cxn ang="0">
                <a:pos x="354" y="301"/>
              </a:cxn>
              <a:cxn ang="0">
                <a:pos x="307" y="313"/>
              </a:cxn>
              <a:cxn ang="0">
                <a:pos x="296" y="331"/>
              </a:cxn>
              <a:cxn ang="0">
                <a:pos x="307" y="408"/>
              </a:cxn>
              <a:cxn ang="0">
                <a:pos x="289" y="597"/>
              </a:cxn>
              <a:cxn ang="0">
                <a:pos x="301" y="633"/>
              </a:cxn>
              <a:cxn ang="0">
                <a:pos x="278" y="709"/>
              </a:cxn>
              <a:cxn ang="0">
                <a:pos x="266" y="739"/>
              </a:cxn>
              <a:cxn ang="0">
                <a:pos x="266" y="762"/>
              </a:cxn>
              <a:cxn ang="0">
                <a:pos x="266" y="821"/>
              </a:cxn>
              <a:cxn ang="0">
                <a:pos x="266" y="839"/>
              </a:cxn>
              <a:cxn ang="0">
                <a:pos x="266" y="857"/>
              </a:cxn>
              <a:cxn ang="0">
                <a:pos x="289" y="904"/>
              </a:cxn>
              <a:cxn ang="0">
                <a:pos x="289" y="945"/>
              </a:cxn>
              <a:cxn ang="0">
                <a:pos x="301" y="975"/>
              </a:cxn>
              <a:cxn ang="0">
                <a:pos x="313" y="1022"/>
              </a:cxn>
              <a:cxn ang="0">
                <a:pos x="331" y="1034"/>
              </a:cxn>
              <a:cxn ang="0">
                <a:pos x="354" y="1057"/>
              </a:cxn>
              <a:cxn ang="0">
                <a:pos x="354" y="1099"/>
              </a:cxn>
              <a:cxn ang="0">
                <a:pos x="354" y="1110"/>
              </a:cxn>
              <a:cxn ang="0">
                <a:pos x="337" y="1099"/>
              </a:cxn>
              <a:cxn ang="0">
                <a:pos x="301" y="1135"/>
              </a:cxn>
              <a:cxn ang="0">
                <a:pos x="254" y="1152"/>
              </a:cxn>
              <a:cxn ang="0">
                <a:pos x="213" y="1194"/>
              </a:cxn>
              <a:cxn ang="0">
                <a:pos x="189" y="1300"/>
              </a:cxn>
              <a:cxn ang="0">
                <a:pos x="124" y="1382"/>
              </a:cxn>
              <a:cxn ang="0">
                <a:pos x="95" y="1382"/>
              </a:cxn>
              <a:cxn ang="0">
                <a:pos x="88" y="1406"/>
              </a:cxn>
              <a:cxn ang="0">
                <a:pos x="101" y="1435"/>
              </a:cxn>
              <a:cxn ang="0">
                <a:pos x="95" y="1460"/>
              </a:cxn>
              <a:cxn ang="0">
                <a:pos x="83" y="1513"/>
              </a:cxn>
              <a:cxn ang="0">
                <a:pos x="88" y="1530"/>
              </a:cxn>
              <a:cxn ang="0">
                <a:pos x="136" y="1571"/>
              </a:cxn>
              <a:cxn ang="0">
                <a:pos x="142" y="1589"/>
              </a:cxn>
              <a:cxn ang="0">
                <a:pos x="131" y="1607"/>
              </a:cxn>
              <a:cxn ang="0">
                <a:pos x="124" y="1630"/>
              </a:cxn>
              <a:cxn ang="0">
                <a:pos x="95" y="1660"/>
              </a:cxn>
              <a:cxn ang="0">
                <a:pos x="83" y="1655"/>
              </a:cxn>
              <a:cxn ang="0">
                <a:pos x="30" y="1648"/>
              </a:cxn>
              <a:cxn ang="0">
                <a:pos x="0" y="1743"/>
              </a:cxn>
              <a:cxn ang="0">
                <a:pos x="1181" y="2428"/>
              </a:cxn>
              <a:cxn ang="0">
                <a:pos x="1866" y="2535"/>
              </a:cxn>
            </a:cxnLst>
            <a:rect l="0" t="0" r="r" b="b"/>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7" name="Freeform 21"/>
          <p:cNvSpPr>
            <a:spLocks/>
          </p:cNvSpPr>
          <p:nvPr/>
        </p:nvSpPr>
        <p:spPr bwMode="auto">
          <a:xfrm>
            <a:off x="4129918" y="2855916"/>
            <a:ext cx="965534" cy="855755"/>
          </a:xfrm>
          <a:custGeom>
            <a:avLst/>
            <a:gdLst/>
            <a:ahLst/>
            <a:cxnLst>
              <a:cxn ang="0">
                <a:pos x="0" y="1612"/>
              </a:cxn>
              <a:cxn ang="0">
                <a:pos x="219" y="0"/>
              </a:cxn>
              <a:cxn ang="0">
                <a:pos x="1725" y="165"/>
              </a:cxn>
              <a:cxn ang="0">
                <a:pos x="2334" y="218"/>
              </a:cxn>
              <a:cxn ang="0">
                <a:pos x="2309" y="620"/>
              </a:cxn>
              <a:cxn ang="0">
                <a:pos x="2238" y="1849"/>
              </a:cxn>
              <a:cxn ang="0">
                <a:pos x="1926" y="1824"/>
              </a:cxn>
              <a:cxn ang="0">
                <a:pos x="0" y="1612"/>
              </a:cxn>
            </a:cxnLst>
            <a:rect l="0" t="0" r="r" b="b"/>
            <a:pathLst>
              <a:path w="2334" h="1849">
                <a:moveTo>
                  <a:pt x="0" y="1612"/>
                </a:moveTo>
                <a:lnTo>
                  <a:pt x="219" y="0"/>
                </a:lnTo>
                <a:lnTo>
                  <a:pt x="1725" y="165"/>
                </a:lnTo>
                <a:lnTo>
                  <a:pt x="2334" y="218"/>
                </a:lnTo>
                <a:lnTo>
                  <a:pt x="2309" y="620"/>
                </a:lnTo>
                <a:lnTo>
                  <a:pt x="2238" y="1849"/>
                </a:lnTo>
                <a:lnTo>
                  <a:pt x="1926" y="1824"/>
                </a:lnTo>
                <a:lnTo>
                  <a:pt x="0" y="1612"/>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70%</a:t>
            </a:r>
          </a:p>
        </p:txBody>
      </p:sp>
      <p:sp>
        <p:nvSpPr>
          <p:cNvPr id="19479" name="Freeform 23"/>
          <p:cNvSpPr>
            <a:spLocks/>
          </p:cNvSpPr>
          <p:nvPr/>
        </p:nvSpPr>
        <p:spPr bwMode="auto">
          <a:xfrm>
            <a:off x="3995019" y="3599992"/>
            <a:ext cx="931809" cy="1072137"/>
          </a:xfrm>
          <a:custGeom>
            <a:avLst/>
            <a:gdLst/>
            <a:ahLst/>
            <a:cxnLst>
              <a:cxn ang="0">
                <a:pos x="326" y="0"/>
              </a:cxn>
              <a:cxn ang="0">
                <a:pos x="0" y="2281"/>
              </a:cxn>
              <a:cxn ang="0">
                <a:pos x="296" y="2316"/>
              </a:cxn>
              <a:cxn ang="0">
                <a:pos x="320" y="2132"/>
              </a:cxn>
              <a:cxn ang="0">
                <a:pos x="875" y="2203"/>
              </a:cxn>
              <a:cxn ang="0">
                <a:pos x="875" y="2198"/>
              </a:cxn>
              <a:cxn ang="0">
                <a:pos x="857" y="2168"/>
              </a:cxn>
              <a:cxn ang="0">
                <a:pos x="875" y="2144"/>
              </a:cxn>
              <a:cxn ang="0">
                <a:pos x="870" y="2132"/>
              </a:cxn>
              <a:cxn ang="0">
                <a:pos x="857" y="2121"/>
              </a:cxn>
              <a:cxn ang="0">
                <a:pos x="863" y="2114"/>
              </a:cxn>
              <a:cxn ang="0">
                <a:pos x="2074" y="2233"/>
              </a:cxn>
              <a:cxn ang="0">
                <a:pos x="2222" y="414"/>
              </a:cxn>
              <a:cxn ang="0">
                <a:pos x="2240" y="414"/>
              </a:cxn>
              <a:cxn ang="0">
                <a:pos x="2252" y="212"/>
              </a:cxn>
              <a:cxn ang="0">
                <a:pos x="326" y="0"/>
              </a:cxn>
            </a:cxnLst>
            <a:rect l="0" t="0" r="r" b="b"/>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82" name="Freeform 26"/>
          <p:cNvSpPr>
            <a:spLocks/>
          </p:cNvSpPr>
          <p:nvPr/>
        </p:nvSpPr>
        <p:spPr bwMode="auto">
          <a:xfrm>
            <a:off x="4914337" y="1437568"/>
            <a:ext cx="871854" cy="611453"/>
          </a:xfrm>
          <a:custGeom>
            <a:avLst/>
            <a:gdLst/>
            <a:ahLst/>
            <a:cxnLst>
              <a:cxn ang="0">
                <a:pos x="0" y="1228"/>
              </a:cxn>
              <a:cxn ang="0">
                <a:pos x="101" y="0"/>
              </a:cxn>
              <a:cxn ang="0">
                <a:pos x="1034" y="64"/>
              </a:cxn>
              <a:cxn ang="0">
                <a:pos x="1938" y="94"/>
              </a:cxn>
              <a:cxn ang="0">
                <a:pos x="1938" y="123"/>
              </a:cxn>
              <a:cxn ang="0">
                <a:pos x="1968" y="218"/>
              </a:cxn>
              <a:cxn ang="0">
                <a:pos x="1955" y="247"/>
              </a:cxn>
              <a:cxn ang="0">
                <a:pos x="1950" y="313"/>
              </a:cxn>
              <a:cxn ang="0">
                <a:pos x="1955" y="431"/>
              </a:cxn>
              <a:cxn ang="0">
                <a:pos x="1980" y="561"/>
              </a:cxn>
              <a:cxn ang="0">
                <a:pos x="2015" y="596"/>
              </a:cxn>
              <a:cxn ang="0">
                <a:pos x="2038" y="714"/>
              </a:cxn>
              <a:cxn ang="0">
                <a:pos x="2044" y="916"/>
              </a:cxn>
              <a:cxn ang="0">
                <a:pos x="2050" y="957"/>
              </a:cxn>
              <a:cxn ang="0">
                <a:pos x="2050" y="1028"/>
              </a:cxn>
              <a:cxn ang="0">
                <a:pos x="2056" y="1056"/>
              </a:cxn>
              <a:cxn ang="0">
                <a:pos x="2109" y="1205"/>
              </a:cxn>
              <a:cxn ang="0">
                <a:pos x="2097" y="1258"/>
              </a:cxn>
              <a:cxn ang="0">
                <a:pos x="2103" y="1322"/>
              </a:cxn>
              <a:cxn ang="0">
                <a:pos x="0" y="1228"/>
              </a:cxn>
            </a:cxnLst>
            <a:rect l="0" t="0" r="r" b="b"/>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72%</a:t>
            </a:r>
          </a:p>
        </p:txBody>
      </p:sp>
      <p:sp>
        <p:nvSpPr>
          <p:cNvPr id="19483" name="Freeform 27"/>
          <p:cNvSpPr>
            <a:spLocks/>
          </p:cNvSpPr>
          <p:nvPr/>
        </p:nvSpPr>
        <p:spPr bwMode="auto">
          <a:xfrm>
            <a:off x="4871869" y="2004348"/>
            <a:ext cx="926813" cy="699402"/>
          </a:xfrm>
          <a:custGeom>
            <a:avLst/>
            <a:gdLst/>
            <a:ahLst/>
            <a:cxnLst>
              <a:cxn ang="0">
                <a:pos x="0" y="1194"/>
              </a:cxn>
              <a:cxn ang="0">
                <a:pos x="71" y="396"/>
              </a:cxn>
              <a:cxn ang="0">
                <a:pos x="100" y="0"/>
              </a:cxn>
              <a:cxn ang="0">
                <a:pos x="2203" y="94"/>
              </a:cxn>
              <a:cxn ang="0">
                <a:pos x="2203" y="124"/>
              </a:cxn>
              <a:cxn ang="0">
                <a:pos x="2185" y="165"/>
              </a:cxn>
              <a:cxn ang="0">
                <a:pos x="2132" y="219"/>
              </a:cxn>
              <a:cxn ang="0">
                <a:pos x="2138" y="254"/>
              </a:cxn>
              <a:cxn ang="0">
                <a:pos x="2238" y="348"/>
              </a:cxn>
              <a:cxn ang="0">
                <a:pos x="2238" y="1088"/>
              </a:cxn>
              <a:cxn ang="0">
                <a:pos x="2220" y="1088"/>
              </a:cxn>
              <a:cxn ang="0">
                <a:pos x="2197" y="1093"/>
              </a:cxn>
              <a:cxn ang="0">
                <a:pos x="2209" y="1116"/>
              </a:cxn>
              <a:cxn ang="0">
                <a:pos x="2220" y="1141"/>
              </a:cxn>
              <a:cxn ang="0">
                <a:pos x="2209" y="1182"/>
              </a:cxn>
              <a:cxn ang="0">
                <a:pos x="2227" y="1199"/>
              </a:cxn>
              <a:cxn ang="0">
                <a:pos x="2238" y="1258"/>
              </a:cxn>
              <a:cxn ang="0">
                <a:pos x="2215" y="1283"/>
              </a:cxn>
              <a:cxn ang="0">
                <a:pos x="2220" y="1318"/>
              </a:cxn>
              <a:cxn ang="0">
                <a:pos x="2197" y="1388"/>
              </a:cxn>
              <a:cxn ang="0">
                <a:pos x="2220" y="1465"/>
              </a:cxn>
              <a:cxn ang="0">
                <a:pos x="2233" y="1501"/>
              </a:cxn>
              <a:cxn ang="0">
                <a:pos x="2227" y="1512"/>
              </a:cxn>
              <a:cxn ang="0">
                <a:pos x="2167" y="1471"/>
              </a:cxn>
              <a:cxn ang="0">
                <a:pos x="2038" y="1388"/>
              </a:cxn>
              <a:cxn ang="0">
                <a:pos x="2009" y="1377"/>
              </a:cxn>
              <a:cxn ang="0">
                <a:pos x="1949" y="1377"/>
              </a:cxn>
              <a:cxn ang="0">
                <a:pos x="1908" y="1406"/>
              </a:cxn>
              <a:cxn ang="0">
                <a:pos x="1867" y="1418"/>
              </a:cxn>
              <a:cxn ang="0">
                <a:pos x="1825" y="1406"/>
              </a:cxn>
              <a:cxn ang="0">
                <a:pos x="1801" y="1354"/>
              </a:cxn>
              <a:cxn ang="0">
                <a:pos x="1766" y="1329"/>
              </a:cxn>
              <a:cxn ang="0">
                <a:pos x="1725" y="1341"/>
              </a:cxn>
              <a:cxn ang="0">
                <a:pos x="1677" y="1341"/>
              </a:cxn>
              <a:cxn ang="0">
                <a:pos x="1636" y="1283"/>
              </a:cxn>
              <a:cxn ang="0">
                <a:pos x="0" y="1194"/>
              </a:cxn>
            </a:cxnLst>
            <a:rect l="0" t="0" r="r" b="b"/>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64%</a:t>
            </a:r>
          </a:p>
        </p:txBody>
      </p:sp>
      <p:sp>
        <p:nvSpPr>
          <p:cNvPr id="19485" name="Freeform 29"/>
          <p:cNvSpPr>
            <a:spLocks/>
          </p:cNvSpPr>
          <p:nvPr/>
        </p:nvSpPr>
        <p:spPr bwMode="auto">
          <a:xfrm>
            <a:off x="4841890" y="2557170"/>
            <a:ext cx="1095438" cy="607265"/>
          </a:xfrm>
          <a:custGeom>
            <a:avLst/>
            <a:gdLst/>
            <a:ahLst/>
            <a:cxnLst>
              <a:cxn ang="0">
                <a:pos x="0" y="809"/>
              </a:cxn>
              <a:cxn ang="0">
                <a:pos x="71" y="0"/>
              </a:cxn>
              <a:cxn ang="0">
                <a:pos x="1707" y="89"/>
              </a:cxn>
              <a:cxn ang="0">
                <a:pos x="1748" y="147"/>
              </a:cxn>
              <a:cxn ang="0">
                <a:pos x="1796" y="147"/>
              </a:cxn>
              <a:cxn ang="0">
                <a:pos x="1837" y="135"/>
              </a:cxn>
              <a:cxn ang="0">
                <a:pos x="1872" y="160"/>
              </a:cxn>
              <a:cxn ang="0">
                <a:pos x="1896" y="212"/>
              </a:cxn>
              <a:cxn ang="0">
                <a:pos x="1938" y="224"/>
              </a:cxn>
              <a:cxn ang="0">
                <a:pos x="1979" y="212"/>
              </a:cxn>
              <a:cxn ang="0">
                <a:pos x="2020" y="183"/>
              </a:cxn>
              <a:cxn ang="0">
                <a:pos x="2080" y="183"/>
              </a:cxn>
              <a:cxn ang="0">
                <a:pos x="2109" y="194"/>
              </a:cxn>
              <a:cxn ang="0">
                <a:pos x="2238" y="277"/>
              </a:cxn>
              <a:cxn ang="0">
                <a:pos x="2298" y="318"/>
              </a:cxn>
              <a:cxn ang="0">
                <a:pos x="2304" y="366"/>
              </a:cxn>
              <a:cxn ang="0">
                <a:pos x="2345" y="389"/>
              </a:cxn>
              <a:cxn ang="0">
                <a:pos x="2345" y="419"/>
              </a:cxn>
              <a:cxn ang="0">
                <a:pos x="2327" y="472"/>
              </a:cxn>
              <a:cxn ang="0">
                <a:pos x="2357" y="502"/>
              </a:cxn>
              <a:cxn ang="0">
                <a:pos x="2380" y="566"/>
              </a:cxn>
              <a:cxn ang="0">
                <a:pos x="2410" y="602"/>
              </a:cxn>
              <a:cxn ang="0">
                <a:pos x="2398" y="632"/>
              </a:cxn>
              <a:cxn ang="0">
                <a:pos x="2410" y="667"/>
              </a:cxn>
              <a:cxn ang="0">
                <a:pos x="2458" y="697"/>
              </a:cxn>
              <a:cxn ang="0">
                <a:pos x="2463" y="731"/>
              </a:cxn>
              <a:cxn ang="0">
                <a:pos x="2458" y="761"/>
              </a:cxn>
              <a:cxn ang="0">
                <a:pos x="2446" y="827"/>
              </a:cxn>
              <a:cxn ang="0">
                <a:pos x="2487" y="850"/>
              </a:cxn>
              <a:cxn ang="0">
                <a:pos x="2499" y="880"/>
              </a:cxn>
              <a:cxn ang="0">
                <a:pos x="2475" y="909"/>
              </a:cxn>
              <a:cxn ang="0">
                <a:pos x="2487" y="944"/>
              </a:cxn>
              <a:cxn ang="0">
                <a:pos x="2511" y="974"/>
              </a:cxn>
              <a:cxn ang="0">
                <a:pos x="2499" y="1010"/>
              </a:cxn>
              <a:cxn ang="0">
                <a:pos x="2511" y="1051"/>
              </a:cxn>
              <a:cxn ang="0">
                <a:pos x="2522" y="1068"/>
              </a:cxn>
              <a:cxn ang="0">
                <a:pos x="2540" y="1104"/>
              </a:cxn>
              <a:cxn ang="0">
                <a:pos x="2575" y="1139"/>
              </a:cxn>
              <a:cxn ang="0">
                <a:pos x="2582" y="1193"/>
              </a:cxn>
              <a:cxn ang="0">
                <a:pos x="2628" y="1246"/>
              </a:cxn>
              <a:cxn ang="0">
                <a:pos x="2646" y="1258"/>
              </a:cxn>
              <a:cxn ang="0">
                <a:pos x="2641" y="1305"/>
              </a:cxn>
              <a:cxn ang="0">
                <a:pos x="2641" y="1311"/>
              </a:cxn>
              <a:cxn ang="0">
                <a:pos x="584" y="1264"/>
              </a:cxn>
              <a:cxn ang="0">
                <a:pos x="609" y="862"/>
              </a:cxn>
              <a:cxn ang="0">
                <a:pos x="0" y="809"/>
              </a:cxn>
            </a:cxnLst>
            <a:rect l="0" t="0" r="r" b="b"/>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70%</a:t>
            </a:r>
          </a:p>
        </p:txBody>
      </p:sp>
      <p:sp>
        <p:nvSpPr>
          <p:cNvPr id="19487" name="Freeform 31"/>
          <p:cNvSpPr>
            <a:spLocks/>
          </p:cNvSpPr>
          <p:nvPr/>
        </p:nvSpPr>
        <p:spPr bwMode="auto">
          <a:xfrm>
            <a:off x="5055483" y="3142099"/>
            <a:ext cx="984271" cy="591909"/>
          </a:xfrm>
          <a:custGeom>
            <a:avLst/>
            <a:gdLst/>
            <a:ahLst/>
            <a:cxnLst>
              <a:cxn ang="0">
                <a:pos x="71" y="0"/>
              </a:cxn>
              <a:cxn ang="0">
                <a:pos x="2128" y="47"/>
              </a:cxn>
              <a:cxn ang="0">
                <a:pos x="2263" y="154"/>
              </a:cxn>
              <a:cxn ang="0">
                <a:pos x="2222" y="200"/>
              </a:cxn>
              <a:cxn ang="0">
                <a:pos x="2216" y="248"/>
              </a:cxn>
              <a:cxn ang="0">
                <a:pos x="2234" y="278"/>
              </a:cxn>
              <a:cxn ang="0">
                <a:pos x="2270" y="289"/>
              </a:cxn>
              <a:cxn ang="0">
                <a:pos x="2287" y="360"/>
              </a:cxn>
              <a:cxn ang="0">
                <a:pos x="2323" y="384"/>
              </a:cxn>
              <a:cxn ang="0">
                <a:pos x="2352" y="390"/>
              </a:cxn>
              <a:cxn ang="0">
                <a:pos x="2364" y="402"/>
              </a:cxn>
              <a:cxn ang="0">
                <a:pos x="2376" y="1275"/>
              </a:cxn>
              <a:cxn ang="0">
                <a:pos x="0" y="1229"/>
              </a:cxn>
              <a:cxn ang="0">
                <a:pos x="71" y="0"/>
              </a:cxn>
            </a:cxnLst>
            <a:rect l="0" t="0" r="r" b="b"/>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44%</a:t>
            </a:r>
          </a:p>
        </p:txBody>
      </p:sp>
      <p:sp>
        <p:nvSpPr>
          <p:cNvPr id="19490" name="Freeform 34"/>
          <p:cNvSpPr>
            <a:spLocks/>
          </p:cNvSpPr>
          <p:nvPr/>
        </p:nvSpPr>
        <p:spPr bwMode="auto">
          <a:xfrm>
            <a:off x="4921832" y="3700503"/>
            <a:ext cx="1142903" cy="657522"/>
          </a:xfrm>
          <a:custGeom>
            <a:avLst/>
            <a:gdLst/>
            <a:ahLst/>
            <a:cxnLst>
              <a:cxn ang="0">
                <a:pos x="324" y="25"/>
              </a:cxn>
              <a:cxn ang="0">
                <a:pos x="0" y="202"/>
              </a:cxn>
              <a:cxn ang="0">
                <a:pos x="940" y="1035"/>
              </a:cxn>
              <a:cxn ang="0">
                <a:pos x="993" y="1052"/>
              </a:cxn>
              <a:cxn ang="0">
                <a:pos x="1063" y="1123"/>
              </a:cxn>
              <a:cxn ang="0">
                <a:pos x="1151" y="1100"/>
              </a:cxn>
              <a:cxn ang="0">
                <a:pos x="1199" y="1141"/>
              </a:cxn>
              <a:cxn ang="0">
                <a:pos x="1217" y="1189"/>
              </a:cxn>
              <a:cxn ang="0">
                <a:pos x="1311" y="1206"/>
              </a:cxn>
              <a:cxn ang="0">
                <a:pos x="1364" y="1224"/>
              </a:cxn>
              <a:cxn ang="0">
                <a:pos x="1400" y="1212"/>
              </a:cxn>
              <a:cxn ang="0">
                <a:pos x="1453" y="1260"/>
              </a:cxn>
              <a:cxn ang="0">
                <a:pos x="1559" y="1242"/>
              </a:cxn>
              <a:cxn ang="0">
                <a:pos x="1595" y="1288"/>
              </a:cxn>
              <a:cxn ang="0">
                <a:pos x="1607" y="1336"/>
              </a:cxn>
              <a:cxn ang="0">
                <a:pos x="1678" y="1306"/>
              </a:cxn>
              <a:cxn ang="0">
                <a:pos x="1790" y="1359"/>
              </a:cxn>
              <a:cxn ang="0">
                <a:pos x="1838" y="1336"/>
              </a:cxn>
              <a:cxn ang="0">
                <a:pos x="1866" y="1354"/>
              </a:cxn>
              <a:cxn ang="0">
                <a:pos x="1873" y="1407"/>
              </a:cxn>
              <a:cxn ang="0">
                <a:pos x="1891" y="1371"/>
              </a:cxn>
              <a:cxn ang="0">
                <a:pos x="1950" y="1318"/>
              </a:cxn>
              <a:cxn ang="0">
                <a:pos x="1967" y="1347"/>
              </a:cxn>
              <a:cxn ang="0">
                <a:pos x="2020" y="1359"/>
              </a:cxn>
              <a:cxn ang="0">
                <a:pos x="2056" y="1347"/>
              </a:cxn>
              <a:cxn ang="0">
                <a:pos x="2061" y="1359"/>
              </a:cxn>
              <a:cxn ang="0">
                <a:pos x="2145" y="1413"/>
              </a:cxn>
              <a:cxn ang="0">
                <a:pos x="2221" y="1359"/>
              </a:cxn>
              <a:cxn ang="0">
                <a:pos x="2351" y="1329"/>
              </a:cxn>
              <a:cxn ang="0">
                <a:pos x="2404" y="1324"/>
              </a:cxn>
              <a:cxn ang="0">
                <a:pos x="2523" y="1324"/>
              </a:cxn>
              <a:cxn ang="0">
                <a:pos x="2693" y="1400"/>
              </a:cxn>
              <a:cxn ang="0">
                <a:pos x="2735" y="1425"/>
              </a:cxn>
              <a:cxn ang="0">
                <a:pos x="2759" y="710"/>
              </a:cxn>
              <a:cxn ang="0">
                <a:pos x="2700" y="71"/>
              </a:cxn>
            </a:cxnLst>
            <a:rect l="0" t="0" r="r" b="b"/>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48%</a:t>
            </a:r>
          </a:p>
        </p:txBody>
      </p:sp>
      <p:sp>
        <p:nvSpPr>
          <p:cNvPr id="19491" name="Freeform 35"/>
          <p:cNvSpPr>
            <a:spLocks/>
          </p:cNvSpPr>
          <p:nvPr/>
        </p:nvSpPr>
        <p:spPr bwMode="auto">
          <a:xfrm>
            <a:off x="4348507" y="3792640"/>
            <a:ext cx="1859871" cy="2025612"/>
          </a:xfrm>
          <a:custGeom>
            <a:avLst/>
            <a:gdLst/>
            <a:ahLst/>
            <a:cxnLst>
              <a:cxn ang="0">
                <a:pos x="4076" y="1198"/>
              </a:cxn>
              <a:cxn ang="0">
                <a:pos x="3787" y="1122"/>
              </a:cxn>
              <a:cxn ang="0">
                <a:pos x="3604" y="1157"/>
              </a:cxn>
              <a:cxn ang="0">
                <a:pos x="3444" y="1157"/>
              </a:cxn>
              <a:cxn ang="0">
                <a:pos x="3403" y="1157"/>
              </a:cxn>
              <a:cxn ang="0">
                <a:pos x="3333" y="1116"/>
              </a:cxn>
              <a:cxn ang="0">
                <a:pos x="3256" y="1205"/>
              </a:cxn>
              <a:cxn ang="0">
                <a:pos x="3221" y="1134"/>
              </a:cxn>
              <a:cxn ang="0">
                <a:pos x="3061" y="1104"/>
              </a:cxn>
              <a:cxn ang="0">
                <a:pos x="2978" y="1086"/>
              </a:cxn>
              <a:cxn ang="0">
                <a:pos x="2836" y="1058"/>
              </a:cxn>
              <a:cxn ang="0">
                <a:pos x="2747" y="1022"/>
              </a:cxn>
              <a:cxn ang="0">
                <a:pos x="2600" y="987"/>
              </a:cxn>
              <a:cxn ang="0">
                <a:pos x="2534" y="898"/>
              </a:cxn>
              <a:cxn ang="0">
                <a:pos x="2376" y="850"/>
              </a:cxn>
              <a:cxn ang="0">
                <a:pos x="1383" y="0"/>
              </a:cxn>
              <a:cxn ang="0">
                <a:pos x="0" y="1707"/>
              </a:cxn>
              <a:cxn ang="0">
                <a:pos x="18" y="1784"/>
              </a:cxn>
              <a:cxn ang="0">
                <a:pos x="125" y="1931"/>
              </a:cxn>
              <a:cxn ang="0">
                <a:pos x="544" y="2344"/>
              </a:cxn>
              <a:cxn ang="0">
                <a:pos x="603" y="2486"/>
              </a:cxn>
              <a:cxn ang="0">
                <a:pos x="898" y="2917"/>
              </a:cxn>
              <a:cxn ang="0">
                <a:pos x="1176" y="2965"/>
              </a:cxn>
              <a:cxn ang="0">
                <a:pos x="1329" y="2722"/>
              </a:cxn>
              <a:cxn ang="0">
                <a:pos x="1425" y="2694"/>
              </a:cxn>
              <a:cxn ang="0">
                <a:pos x="1595" y="2747"/>
              </a:cxn>
              <a:cxn ang="0">
                <a:pos x="1778" y="2835"/>
              </a:cxn>
              <a:cxn ang="0">
                <a:pos x="1838" y="2876"/>
              </a:cxn>
              <a:cxn ang="0">
                <a:pos x="1991" y="3072"/>
              </a:cxn>
              <a:cxn ang="0">
                <a:pos x="2234" y="3538"/>
              </a:cxn>
              <a:cxn ang="0">
                <a:pos x="2376" y="3698"/>
              </a:cxn>
              <a:cxn ang="0">
                <a:pos x="2435" y="3939"/>
              </a:cxn>
              <a:cxn ang="0">
                <a:pos x="2641" y="4188"/>
              </a:cxn>
              <a:cxn ang="0">
                <a:pos x="3008" y="4306"/>
              </a:cxn>
              <a:cxn ang="0">
                <a:pos x="3208" y="4335"/>
              </a:cxn>
              <a:cxn ang="0">
                <a:pos x="3185" y="4276"/>
              </a:cxn>
              <a:cxn ang="0">
                <a:pos x="3114" y="3857"/>
              </a:cxn>
              <a:cxn ang="0">
                <a:pos x="3084" y="3798"/>
              </a:cxn>
              <a:cxn ang="0">
                <a:pos x="3173" y="3650"/>
              </a:cxn>
              <a:cxn ang="0">
                <a:pos x="3196" y="3586"/>
              </a:cxn>
              <a:cxn ang="0">
                <a:pos x="3256" y="3444"/>
              </a:cxn>
              <a:cxn ang="0">
                <a:pos x="3315" y="3444"/>
              </a:cxn>
              <a:cxn ang="0">
                <a:pos x="3350" y="3384"/>
              </a:cxn>
              <a:cxn ang="0">
                <a:pos x="3397" y="3373"/>
              </a:cxn>
              <a:cxn ang="0">
                <a:pos x="3485" y="3325"/>
              </a:cxn>
              <a:cxn ang="0">
                <a:pos x="3533" y="3242"/>
              </a:cxn>
              <a:cxn ang="0">
                <a:pos x="3569" y="3272"/>
              </a:cxn>
              <a:cxn ang="0">
                <a:pos x="3923" y="3089"/>
              </a:cxn>
              <a:cxn ang="0">
                <a:pos x="3994" y="2889"/>
              </a:cxn>
              <a:cxn ang="0">
                <a:pos x="4065" y="2864"/>
              </a:cxn>
              <a:cxn ang="0">
                <a:pos x="4307" y="2829"/>
              </a:cxn>
              <a:cxn ang="0">
                <a:pos x="4378" y="2793"/>
              </a:cxn>
              <a:cxn ang="0">
                <a:pos x="4413" y="2699"/>
              </a:cxn>
              <a:cxn ang="0">
                <a:pos x="4425" y="2528"/>
              </a:cxn>
              <a:cxn ang="0">
                <a:pos x="4472" y="2392"/>
              </a:cxn>
              <a:cxn ang="0">
                <a:pos x="4449" y="2174"/>
              </a:cxn>
              <a:cxn ang="0">
                <a:pos x="4413" y="2085"/>
              </a:cxn>
              <a:cxn ang="0">
                <a:pos x="4367" y="1949"/>
              </a:cxn>
              <a:cxn ang="0">
                <a:pos x="4289" y="1258"/>
              </a:cxn>
              <a:cxn ang="0">
                <a:pos x="4136" y="1223"/>
              </a:cxn>
            </a:cxnLst>
            <a:rect l="0" t="0" r="r" b="b"/>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      42%</a:t>
            </a:r>
          </a:p>
        </p:txBody>
      </p:sp>
      <p:sp>
        <p:nvSpPr>
          <p:cNvPr id="19494" name="Freeform 38"/>
          <p:cNvSpPr>
            <a:spLocks/>
          </p:cNvSpPr>
          <p:nvPr/>
        </p:nvSpPr>
        <p:spPr bwMode="auto">
          <a:xfrm>
            <a:off x="5716243" y="1409648"/>
            <a:ext cx="874353" cy="1100058"/>
          </a:xfrm>
          <a:custGeom>
            <a:avLst/>
            <a:gdLst/>
            <a:ahLst/>
            <a:cxnLst>
              <a:cxn ang="0">
                <a:pos x="200" y="1636"/>
              </a:cxn>
              <a:cxn ang="0">
                <a:pos x="94" y="1507"/>
              </a:cxn>
              <a:cxn ang="0">
                <a:pos x="165" y="1412"/>
              </a:cxn>
              <a:cxn ang="0">
                <a:pos x="159" y="1318"/>
              </a:cxn>
              <a:cxn ang="0">
                <a:pos x="118" y="1116"/>
              </a:cxn>
              <a:cxn ang="0">
                <a:pos x="112" y="1017"/>
              </a:cxn>
              <a:cxn ang="0">
                <a:pos x="100" y="774"/>
              </a:cxn>
              <a:cxn ang="0">
                <a:pos x="42" y="621"/>
              </a:cxn>
              <a:cxn ang="0">
                <a:pos x="12" y="373"/>
              </a:cxn>
              <a:cxn ang="0">
                <a:pos x="30" y="278"/>
              </a:cxn>
              <a:cxn ang="0">
                <a:pos x="0" y="154"/>
              </a:cxn>
              <a:cxn ang="0">
                <a:pos x="549" y="60"/>
              </a:cxn>
              <a:cxn ang="0">
                <a:pos x="603" y="0"/>
              </a:cxn>
              <a:cxn ang="0">
                <a:pos x="661" y="112"/>
              </a:cxn>
              <a:cxn ang="0">
                <a:pos x="674" y="231"/>
              </a:cxn>
              <a:cxn ang="0">
                <a:pos x="756" y="266"/>
              </a:cxn>
              <a:cxn ang="0">
                <a:pos x="821" y="296"/>
              </a:cxn>
              <a:cxn ang="0">
                <a:pos x="915" y="296"/>
              </a:cxn>
              <a:cxn ang="0">
                <a:pos x="927" y="332"/>
              </a:cxn>
              <a:cxn ang="0">
                <a:pos x="1034" y="302"/>
              </a:cxn>
              <a:cxn ang="0">
                <a:pos x="1222" y="314"/>
              </a:cxn>
              <a:cxn ang="0">
                <a:pos x="1234" y="337"/>
              </a:cxn>
              <a:cxn ang="0">
                <a:pos x="1270" y="355"/>
              </a:cxn>
              <a:cxn ang="0">
                <a:pos x="1293" y="420"/>
              </a:cxn>
              <a:cxn ang="0">
                <a:pos x="1353" y="396"/>
              </a:cxn>
              <a:cxn ang="0">
                <a:pos x="1400" y="396"/>
              </a:cxn>
              <a:cxn ang="0">
                <a:pos x="1483" y="449"/>
              </a:cxn>
              <a:cxn ang="0">
                <a:pos x="1530" y="497"/>
              </a:cxn>
              <a:cxn ang="0">
                <a:pos x="1612" y="485"/>
              </a:cxn>
              <a:cxn ang="0">
                <a:pos x="1737" y="426"/>
              </a:cxn>
              <a:cxn ang="0">
                <a:pos x="1919" y="456"/>
              </a:cxn>
              <a:cxn ang="0">
                <a:pos x="1967" y="473"/>
              </a:cxn>
              <a:cxn ang="0">
                <a:pos x="2038" y="485"/>
              </a:cxn>
              <a:cxn ang="0">
                <a:pos x="2074" y="520"/>
              </a:cxn>
              <a:cxn ang="0">
                <a:pos x="1926" y="591"/>
              </a:cxn>
              <a:cxn ang="0">
                <a:pos x="1849" y="644"/>
              </a:cxn>
              <a:cxn ang="0">
                <a:pos x="1731" y="710"/>
              </a:cxn>
              <a:cxn ang="0">
                <a:pos x="1406" y="1029"/>
              </a:cxn>
              <a:cxn ang="0">
                <a:pos x="1371" y="1075"/>
              </a:cxn>
              <a:cxn ang="0">
                <a:pos x="1353" y="1318"/>
              </a:cxn>
              <a:cxn ang="0">
                <a:pos x="1247" y="1400"/>
              </a:cxn>
              <a:cxn ang="0">
                <a:pos x="1229" y="1442"/>
              </a:cxn>
              <a:cxn ang="0">
                <a:pos x="1252" y="1531"/>
              </a:cxn>
              <a:cxn ang="0">
                <a:pos x="1258" y="1625"/>
              </a:cxn>
              <a:cxn ang="0">
                <a:pos x="1252" y="1732"/>
              </a:cxn>
              <a:cxn ang="0">
                <a:pos x="1270" y="1861"/>
              </a:cxn>
              <a:cxn ang="0">
                <a:pos x="1311" y="1902"/>
              </a:cxn>
              <a:cxn ang="0">
                <a:pos x="1394" y="1927"/>
              </a:cxn>
              <a:cxn ang="0">
                <a:pos x="1417" y="1955"/>
              </a:cxn>
              <a:cxn ang="0">
                <a:pos x="1536" y="2056"/>
              </a:cxn>
              <a:cxn ang="0">
                <a:pos x="1707" y="2180"/>
              </a:cxn>
              <a:cxn ang="0">
                <a:pos x="1719" y="2257"/>
              </a:cxn>
              <a:cxn ang="0">
                <a:pos x="200" y="2376"/>
              </a:cxn>
            </a:cxnLst>
            <a:rect l="0" t="0" r="r" b="b"/>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path>
            </a:pathLst>
          </a:custGeom>
          <a:solidFill>
            <a:schemeClr val="accent1"/>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56%</a:t>
            </a:r>
          </a:p>
        </p:txBody>
      </p:sp>
      <p:sp>
        <p:nvSpPr>
          <p:cNvPr id="19495" name="Freeform 39"/>
          <p:cNvSpPr>
            <a:spLocks/>
          </p:cNvSpPr>
          <p:nvPr/>
        </p:nvSpPr>
        <p:spPr bwMode="auto">
          <a:xfrm>
            <a:off x="5781194" y="2487367"/>
            <a:ext cx="796910" cy="587722"/>
          </a:xfrm>
          <a:custGeom>
            <a:avLst/>
            <a:gdLst/>
            <a:ahLst/>
            <a:cxnLst>
              <a:cxn ang="0">
                <a:pos x="1565" y="0"/>
              </a:cxn>
              <a:cxn ang="0">
                <a:pos x="1619" y="83"/>
              </a:cxn>
              <a:cxn ang="0">
                <a:pos x="1590" y="142"/>
              </a:cxn>
              <a:cxn ang="0">
                <a:pos x="1636" y="307"/>
              </a:cxn>
              <a:cxn ang="0">
                <a:pos x="1755" y="366"/>
              </a:cxn>
              <a:cxn ang="0">
                <a:pos x="1778" y="425"/>
              </a:cxn>
              <a:cxn ang="0">
                <a:pos x="1849" y="502"/>
              </a:cxn>
              <a:cxn ang="0">
                <a:pos x="1926" y="608"/>
              </a:cxn>
              <a:cxn ang="0">
                <a:pos x="1902" y="685"/>
              </a:cxn>
              <a:cxn ang="0">
                <a:pos x="1885" y="738"/>
              </a:cxn>
              <a:cxn ang="0">
                <a:pos x="1778" y="816"/>
              </a:cxn>
              <a:cxn ang="0">
                <a:pos x="1702" y="833"/>
              </a:cxn>
              <a:cxn ang="0">
                <a:pos x="1654" y="892"/>
              </a:cxn>
              <a:cxn ang="0">
                <a:pos x="1696" y="963"/>
              </a:cxn>
              <a:cxn ang="0">
                <a:pos x="1696" y="1052"/>
              </a:cxn>
              <a:cxn ang="0">
                <a:pos x="1601" y="1181"/>
              </a:cxn>
              <a:cxn ang="0">
                <a:pos x="1590" y="1247"/>
              </a:cxn>
              <a:cxn ang="0">
                <a:pos x="1477" y="1187"/>
              </a:cxn>
              <a:cxn ang="0">
                <a:pos x="243" y="1205"/>
              </a:cxn>
              <a:cxn ang="0">
                <a:pos x="243" y="1128"/>
              </a:cxn>
              <a:cxn ang="0">
                <a:pos x="207" y="1063"/>
              </a:cxn>
              <a:cxn ang="0">
                <a:pos x="219" y="1004"/>
              </a:cxn>
              <a:cxn ang="0">
                <a:pos x="190" y="915"/>
              </a:cxn>
              <a:cxn ang="0">
                <a:pos x="190" y="851"/>
              </a:cxn>
              <a:cxn ang="0">
                <a:pos x="130" y="786"/>
              </a:cxn>
              <a:cxn ang="0">
                <a:pos x="112" y="720"/>
              </a:cxn>
              <a:cxn ang="0">
                <a:pos x="59" y="626"/>
              </a:cxn>
              <a:cxn ang="0">
                <a:pos x="77" y="543"/>
              </a:cxn>
              <a:cxn ang="0">
                <a:pos x="30" y="472"/>
              </a:cxn>
              <a:cxn ang="0">
                <a:pos x="23" y="425"/>
              </a:cxn>
              <a:cxn ang="0">
                <a:pos x="23" y="278"/>
              </a:cxn>
              <a:cxn ang="0">
                <a:pos x="41" y="218"/>
              </a:cxn>
              <a:cxn ang="0">
                <a:pos x="12" y="142"/>
              </a:cxn>
              <a:cxn ang="0">
                <a:pos x="12" y="76"/>
              </a:cxn>
              <a:cxn ang="0">
                <a:pos x="23" y="48"/>
              </a:cxn>
            </a:cxnLst>
            <a:rect l="0" t="0" r="r" b="b"/>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38%</a:t>
            </a:r>
          </a:p>
        </p:txBody>
      </p:sp>
      <p:sp>
        <p:nvSpPr>
          <p:cNvPr id="19497" name="Freeform 41"/>
          <p:cNvSpPr>
            <a:spLocks/>
          </p:cNvSpPr>
          <p:nvPr/>
        </p:nvSpPr>
        <p:spPr bwMode="auto">
          <a:xfrm>
            <a:off x="5888615" y="3034604"/>
            <a:ext cx="888092" cy="862736"/>
          </a:xfrm>
          <a:custGeom>
            <a:avLst/>
            <a:gdLst/>
            <a:ahLst/>
            <a:cxnLst>
              <a:cxn ang="0">
                <a:pos x="1808" y="1648"/>
              </a:cxn>
              <a:cxn ang="0">
                <a:pos x="1831" y="1684"/>
              </a:cxn>
              <a:cxn ang="0">
                <a:pos x="1838" y="1749"/>
              </a:cxn>
              <a:cxn ang="0">
                <a:pos x="1755" y="1831"/>
              </a:cxn>
              <a:cxn ang="0">
                <a:pos x="1968" y="1843"/>
              </a:cxn>
              <a:cxn ang="0">
                <a:pos x="1980" y="1760"/>
              </a:cxn>
              <a:cxn ang="0">
                <a:pos x="2021" y="1637"/>
              </a:cxn>
              <a:cxn ang="0">
                <a:pos x="2080" y="1589"/>
              </a:cxn>
              <a:cxn ang="0">
                <a:pos x="2115" y="1584"/>
              </a:cxn>
              <a:cxn ang="0">
                <a:pos x="2139" y="1442"/>
              </a:cxn>
              <a:cxn ang="0">
                <a:pos x="2110" y="1430"/>
              </a:cxn>
              <a:cxn ang="0">
                <a:pos x="2097" y="1407"/>
              </a:cxn>
              <a:cxn ang="0">
                <a:pos x="2074" y="1430"/>
              </a:cxn>
              <a:cxn ang="0">
                <a:pos x="1991" y="1323"/>
              </a:cxn>
              <a:cxn ang="0">
                <a:pos x="2021" y="1282"/>
              </a:cxn>
              <a:cxn ang="0">
                <a:pos x="1991" y="1229"/>
              </a:cxn>
              <a:cxn ang="0">
                <a:pos x="1884" y="1082"/>
              </a:cxn>
              <a:cxn ang="0">
                <a:pos x="1749" y="1011"/>
              </a:cxn>
              <a:cxn ang="0">
                <a:pos x="1678" y="910"/>
              </a:cxn>
              <a:cxn ang="0">
                <a:pos x="1749" y="816"/>
              </a:cxn>
              <a:cxn ang="0">
                <a:pos x="1755" y="709"/>
              </a:cxn>
              <a:cxn ang="0">
                <a:pos x="1666" y="644"/>
              </a:cxn>
              <a:cxn ang="0">
                <a:pos x="1613" y="692"/>
              </a:cxn>
              <a:cxn ang="0">
                <a:pos x="1542" y="526"/>
              </a:cxn>
              <a:cxn ang="0">
                <a:pos x="1430" y="431"/>
              </a:cxn>
              <a:cxn ang="0">
                <a:pos x="1329" y="296"/>
              </a:cxn>
              <a:cxn ang="0">
                <a:pos x="1300" y="149"/>
              </a:cxn>
              <a:cxn ang="0">
                <a:pos x="1318" y="89"/>
              </a:cxn>
              <a:cxn ang="0">
                <a:pos x="0" y="35"/>
              </a:cxn>
              <a:cxn ang="0">
                <a:pos x="53" y="106"/>
              </a:cxn>
              <a:cxn ang="0">
                <a:pos x="106" y="213"/>
              </a:cxn>
              <a:cxn ang="0">
                <a:pos x="119" y="272"/>
              </a:cxn>
              <a:cxn ang="0">
                <a:pos x="254" y="385"/>
              </a:cxn>
              <a:cxn ang="0">
                <a:pos x="207" y="479"/>
              </a:cxn>
              <a:cxn ang="0">
                <a:pos x="261" y="520"/>
              </a:cxn>
              <a:cxn ang="0">
                <a:pos x="314" y="615"/>
              </a:cxn>
              <a:cxn ang="0">
                <a:pos x="355" y="633"/>
              </a:cxn>
              <a:cxn ang="0">
                <a:pos x="367" y="1708"/>
              </a:cxn>
            </a:cxnLst>
            <a:rect l="0" t="0" r="r" b="b"/>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050" b="1">
                <a:solidFill>
                  <a:schemeClr val="bg1"/>
                </a:solidFill>
                <a:latin typeface="Calibri" pitchFamily="34" charset="0"/>
                <a:cs typeface="Arial" pitchFamily="34" charset="0"/>
              </a:rPr>
              <a:t>Over </a:t>
            </a:r>
          </a:p>
          <a:p>
            <a:pPr algn="ctr">
              <a:defRPr/>
            </a:pPr>
            <a:r>
              <a:rPr lang="en-US" sz="1050" b="1">
                <a:solidFill>
                  <a:schemeClr val="bg1"/>
                </a:solidFill>
                <a:latin typeface="Calibri" pitchFamily="34" charset="0"/>
                <a:cs typeface="Arial" pitchFamily="34" charset="0"/>
              </a:rPr>
              <a:t>80</a:t>
            </a:r>
            <a:r>
              <a:rPr lang="en-US" sz="1100" b="1">
                <a:solidFill>
                  <a:schemeClr val="bg1"/>
                </a:solidFill>
                <a:latin typeface="Calibri" pitchFamily="34" charset="0"/>
                <a:cs typeface="Arial" pitchFamily="34" charset="0"/>
              </a:rPr>
              <a:t>%</a:t>
            </a:r>
            <a:endParaRPr lang="en-US" sz="1200" b="1">
              <a:solidFill>
                <a:schemeClr val="bg1"/>
              </a:solidFill>
              <a:latin typeface="Calibri" pitchFamily="34" charset="0"/>
              <a:cs typeface="Arial" pitchFamily="34" charset="0"/>
            </a:endParaRPr>
          </a:p>
        </p:txBody>
      </p:sp>
      <p:sp>
        <p:nvSpPr>
          <p:cNvPr id="19501" name="Freeform 45"/>
          <p:cNvSpPr>
            <a:spLocks/>
          </p:cNvSpPr>
          <p:nvPr/>
        </p:nvSpPr>
        <p:spPr bwMode="auto">
          <a:xfrm>
            <a:off x="6218370" y="1838225"/>
            <a:ext cx="698232" cy="834815"/>
          </a:xfrm>
          <a:custGeom>
            <a:avLst/>
            <a:gdLst/>
            <a:ahLst/>
            <a:cxnLst>
              <a:cxn ang="0">
                <a:pos x="703" y="1766"/>
              </a:cxn>
              <a:cxn ang="0">
                <a:pos x="584" y="1707"/>
              </a:cxn>
              <a:cxn ang="0">
                <a:pos x="538" y="1542"/>
              </a:cxn>
              <a:cxn ang="0">
                <a:pos x="567" y="1483"/>
              </a:cxn>
              <a:cxn ang="0">
                <a:pos x="513" y="1400"/>
              </a:cxn>
              <a:cxn ang="0">
                <a:pos x="508" y="1276"/>
              </a:cxn>
              <a:cxn ang="0">
                <a:pos x="407" y="1187"/>
              </a:cxn>
              <a:cxn ang="0">
                <a:pos x="295" y="1070"/>
              </a:cxn>
              <a:cxn ang="0">
                <a:pos x="189" y="1016"/>
              </a:cxn>
              <a:cxn ang="0">
                <a:pos x="171" y="986"/>
              </a:cxn>
              <a:cxn ang="0">
                <a:pos x="89" y="956"/>
              </a:cxn>
              <a:cxn ang="0">
                <a:pos x="41" y="910"/>
              </a:cxn>
              <a:cxn ang="0">
                <a:pos x="53" y="733"/>
              </a:cxn>
              <a:cxn ang="0">
                <a:pos x="71" y="649"/>
              </a:cxn>
              <a:cxn ang="0">
                <a:pos x="0" y="579"/>
              </a:cxn>
              <a:cxn ang="0">
                <a:pos x="29" y="508"/>
              </a:cxn>
              <a:cxn ang="0">
                <a:pos x="118" y="401"/>
              </a:cxn>
              <a:cxn ang="0">
                <a:pos x="165" y="366"/>
              </a:cxn>
              <a:cxn ang="0">
                <a:pos x="178" y="130"/>
              </a:cxn>
              <a:cxn ang="0">
                <a:pos x="224" y="119"/>
              </a:cxn>
              <a:cxn ang="0">
                <a:pos x="313" y="119"/>
              </a:cxn>
              <a:cxn ang="0">
                <a:pos x="531" y="5"/>
              </a:cxn>
              <a:cxn ang="0">
                <a:pos x="567" y="12"/>
              </a:cxn>
              <a:cxn ang="0">
                <a:pos x="556" y="71"/>
              </a:cxn>
              <a:cxn ang="0">
                <a:pos x="538" y="142"/>
              </a:cxn>
              <a:cxn ang="0">
                <a:pos x="620" y="119"/>
              </a:cxn>
              <a:cxn ang="0">
                <a:pos x="685" y="142"/>
              </a:cxn>
              <a:cxn ang="0">
                <a:pos x="738" y="172"/>
              </a:cxn>
              <a:cxn ang="0">
                <a:pos x="774" y="230"/>
              </a:cxn>
              <a:cxn ang="0">
                <a:pos x="1058" y="295"/>
              </a:cxn>
              <a:cxn ang="0">
                <a:pos x="1146" y="342"/>
              </a:cxn>
              <a:cxn ang="0">
                <a:pos x="1193" y="360"/>
              </a:cxn>
              <a:cxn ang="0">
                <a:pos x="1235" y="342"/>
              </a:cxn>
              <a:cxn ang="0">
                <a:pos x="1335" y="372"/>
              </a:cxn>
              <a:cxn ang="0">
                <a:pos x="1347" y="396"/>
              </a:cxn>
              <a:cxn ang="0">
                <a:pos x="1388" y="426"/>
              </a:cxn>
              <a:cxn ang="0">
                <a:pos x="1447" y="484"/>
              </a:cxn>
              <a:cxn ang="0">
                <a:pos x="1441" y="591"/>
              </a:cxn>
              <a:cxn ang="0">
                <a:pos x="1494" y="585"/>
              </a:cxn>
              <a:cxn ang="0">
                <a:pos x="1477" y="626"/>
              </a:cxn>
              <a:cxn ang="0">
                <a:pos x="1530" y="697"/>
              </a:cxn>
              <a:cxn ang="0">
                <a:pos x="1464" y="761"/>
              </a:cxn>
              <a:cxn ang="0">
                <a:pos x="1411" y="898"/>
              </a:cxn>
              <a:cxn ang="0">
                <a:pos x="1423" y="928"/>
              </a:cxn>
              <a:cxn ang="0">
                <a:pos x="1512" y="815"/>
              </a:cxn>
              <a:cxn ang="0">
                <a:pos x="1583" y="761"/>
              </a:cxn>
              <a:cxn ang="0">
                <a:pos x="1619" y="720"/>
              </a:cxn>
              <a:cxn ang="0">
                <a:pos x="1624" y="667"/>
              </a:cxn>
              <a:cxn ang="0">
                <a:pos x="1642" y="632"/>
              </a:cxn>
              <a:cxn ang="0">
                <a:pos x="1666" y="596"/>
              </a:cxn>
              <a:cxn ang="0">
                <a:pos x="1690" y="614"/>
              </a:cxn>
              <a:cxn ang="0">
                <a:pos x="1649" y="761"/>
              </a:cxn>
              <a:cxn ang="0">
                <a:pos x="1613" y="827"/>
              </a:cxn>
              <a:cxn ang="0">
                <a:pos x="1578" y="933"/>
              </a:cxn>
              <a:cxn ang="0">
                <a:pos x="1578" y="1057"/>
              </a:cxn>
              <a:cxn ang="0">
                <a:pos x="1530" y="1116"/>
              </a:cxn>
              <a:cxn ang="0">
                <a:pos x="1542" y="1276"/>
              </a:cxn>
              <a:cxn ang="0">
                <a:pos x="1494" y="1394"/>
              </a:cxn>
              <a:cxn ang="0">
                <a:pos x="1560" y="1648"/>
              </a:cxn>
              <a:cxn ang="0">
                <a:pos x="1553" y="1684"/>
              </a:cxn>
              <a:cxn ang="0">
                <a:pos x="1553" y="1748"/>
              </a:cxn>
            </a:cxnLst>
            <a:rect l="0" t="0" r="r" b="b"/>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72%</a:t>
            </a:r>
          </a:p>
        </p:txBody>
      </p:sp>
      <p:sp>
        <p:nvSpPr>
          <p:cNvPr id="19504" name="Freeform 48"/>
          <p:cNvSpPr>
            <a:spLocks/>
          </p:cNvSpPr>
          <p:nvPr/>
        </p:nvSpPr>
        <p:spPr bwMode="auto">
          <a:xfrm>
            <a:off x="6424469" y="2647911"/>
            <a:ext cx="529607" cy="1049801"/>
          </a:xfrm>
          <a:custGeom>
            <a:avLst/>
            <a:gdLst/>
            <a:ahLst/>
            <a:cxnLst>
              <a:cxn ang="0">
                <a:pos x="213" y="53"/>
              </a:cxn>
              <a:cxn ang="0">
                <a:pos x="290" y="118"/>
              </a:cxn>
              <a:cxn ang="0">
                <a:pos x="348" y="189"/>
              </a:cxn>
              <a:cxn ang="0">
                <a:pos x="372" y="296"/>
              </a:cxn>
              <a:cxn ang="0">
                <a:pos x="331" y="355"/>
              </a:cxn>
              <a:cxn ang="0">
                <a:pos x="277" y="450"/>
              </a:cxn>
              <a:cxn ang="0">
                <a:pos x="213" y="485"/>
              </a:cxn>
              <a:cxn ang="0">
                <a:pos x="118" y="503"/>
              </a:cxn>
              <a:cxn ang="0">
                <a:pos x="107" y="580"/>
              </a:cxn>
              <a:cxn ang="0">
                <a:pos x="153" y="644"/>
              </a:cxn>
              <a:cxn ang="0">
                <a:pos x="95" y="804"/>
              </a:cxn>
              <a:cxn ang="0">
                <a:pos x="36" y="863"/>
              </a:cxn>
              <a:cxn ang="0">
                <a:pos x="18" y="928"/>
              </a:cxn>
              <a:cxn ang="0">
                <a:pos x="0" y="988"/>
              </a:cxn>
              <a:cxn ang="0">
                <a:pos x="29" y="1135"/>
              </a:cxn>
              <a:cxn ang="0">
                <a:pos x="130" y="1270"/>
              </a:cxn>
              <a:cxn ang="0">
                <a:pos x="242" y="1365"/>
              </a:cxn>
              <a:cxn ang="0">
                <a:pos x="313" y="1531"/>
              </a:cxn>
              <a:cxn ang="0">
                <a:pos x="366" y="1483"/>
              </a:cxn>
              <a:cxn ang="0">
                <a:pos x="455" y="1548"/>
              </a:cxn>
              <a:cxn ang="0">
                <a:pos x="449" y="1655"/>
              </a:cxn>
              <a:cxn ang="0">
                <a:pos x="378" y="1749"/>
              </a:cxn>
              <a:cxn ang="0">
                <a:pos x="449" y="1850"/>
              </a:cxn>
              <a:cxn ang="0">
                <a:pos x="584" y="1921"/>
              </a:cxn>
              <a:cxn ang="0">
                <a:pos x="691" y="2068"/>
              </a:cxn>
              <a:cxn ang="0">
                <a:pos x="721" y="2121"/>
              </a:cxn>
              <a:cxn ang="0">
                <a:pos x="691" y="2162"/>
              </a:cxn>
              <a:cxn ang="0">
                <a:pos x="774" y="2269"/>
              </a:cxn>
              <a:cxn ang="0">
                <a:pos x="797" y="2246"/>
              </a:cxn>
              <a:cxn ang="0">
                <a:pos x="822" y="2186"/>
              </a:cxn>
              <a:cxn ang="0">
                <a:pos x="916" y="2175"/>
              </a:cxn>
              <a:cxn ang="0">
                <a:pos x="992" y="2228"/>
              </a:cxn>
              <a:cxn ang="0">
                <a:pos x="1022" y="2127"/>
              </a:cxn>
              <a:cxn ang="0">
                <a:pos x="1046" y="2068"/>
              </a:cxn>
              <a:cxn ang="0">
                <a:pos x="1147" y="2027"/>
              </a:cxn>
              <a:cxn ang="0">
                <a:pos x="1117" y="1974"/>
              </a:cxn>
              <a:cxn ang="0">
                <a:pos x="1134" y="1932"/>
              </a:cxn>
              <a:cxn ang="0">
                <a:pos x="1140" y="1909"/>
              </a:cxn>
              <a:cxn ang="0">
                <a:pos x="1134" y="1873"/>
              </a:cxn>
              <a:cxn ang="0">
                <a:pos x="1152" y="1743"/>
              </a:cxn>
              <a:cxn ang="0">
                <a:pos x="1235" y="1630"/>
              </a:cxn>
              <a:cxn ang="0">
                <a:pos x="1276" y="1525"/>
              </a:cxn>
              <a:cxn ang="0">
                <a:pos x="1229" y="1365"/>
              </a:cxn>
              <a:cxn ang="0">
                <a:pos x="1235" y="1282"/>
              </a:cxn>
              <a:cxn ang="0">
                <a:pos x="1164" y="301"/>
              </a:cxn>
              <a:cxn ang="0">
                <a:pos x="1140" y="273"/>
              </a:cxn>
              <a:cxn ang="0">
                <a:pos x="1104" y="154"/>
              </a:cxn>
              <a:cxn ang="0">
                <a:pos x="1051" y="71"/>
              </a:cxn>
            </a:cxnLst>
            <a:rect l="0" t="0" r="r" b="b"/>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38%</a:t>
            </a:r>
          </a:p>
        </p:txBody>
      </p:sp>
      <p:grpSp>
        <p:nvGrpSpPr>
          <p:cNvPr id="4" name="Group 129"/>
          <p:cNvGrpSpPr/>
          <p:nvPr/>
        </p:nvGrpSpPr>
        <p:grpSpPr>
          <a:xfrm>
            <a:off x="6501910" y="1715375"/>
            <a:ext cx="1003006" cy="1060968"/>
            <a:chOff x="5421313" y="2084388"/>
            <a:chExt cx="1274762" cy="1206500"/>
          </a:xfrm>
          <a:solidFill>
            <a:schemeClr val="accent1"/>
          </a:solidFill>
        </p:grpSpPr>
        <p:sp>
          <p:nvSpPr>
            <p:cNvPr id="19505" name="Freeform 49"/>
            <p:cNvSpPr>
              <a:spLocks/>
            </p:cNvSpPr>
            <p:nvPr/>
          </p:nvSpPr>
          <p:spPr bwMode="auto">
            <a:xfrm>
              <a:off x="6038850" y="2387600"/>
              <a:ext cx="657225" cy="903288"/>
            </a:xfrm>
            <a:custGeom>
              <a:avLst/>
              <a:gdLst/>
              <a:ahLst/>
              <a:cxnLst>
                <a:cxn ang="0">
                  <a:pos x="620" y="1638"/>
                </a:cxn>
                <a:cxn ang="0">
                  <a:pos x="1016" y="1602"/>
                </a:cxn>
                <a:cxn ang="0">
                  <a:pos x="1069" y="1489"/>
                </a:cxn>
                <a:cxn ang="0">
                  <a:pos x="1081" y="1402"/>
                </a:cxn>
                <a:cxn ang="0">
                  <a:pos x="1152" y="1306"/>
                </a:cxn>
                <a:cxn ang="0">
                  <a:pos x="1158" y="1247"/>
                </a:cxn>
                <a:cxn ang="0">
                  <a:pos x="1193" y="1194"/>
                </a:cxn>
                <a:cxn ang="0">
                  <a:pos x="1216" y="1224"/>
                </a:cxn>
                <a:cxn ang="0">
                  <a:pos x="1241" y="1194"/>
                </a:cxn>
                <a:cxn ang="0">
                  <a:pos x="1234" y="1118"/>
                </a:cxn>
                <a:cxn ang="0">
                  <a:pos x="1223" y="999"/>
                </a:cxn>
                <a:cxn ang="0">
                  <a:pos x="1122" y="674"/>
                </a:cxn>
                <a:cxn ang="0">
                  <a:pos x="1004" y="669"/>
                </a:cxn>
                <a:cxn ang="0">
                  <a:pos x="856" y="864"/>
                </a:cxn>
                <a:cxn ang="0">
                  <a:pos x="838" y="857"/>
                </a:cxn>
                <a:cxn ang="0">
                  <a:pos x="780" y="828"/>
                </a:cxn>
                <a:cxn ang="0">
                  <a:pos x="780" y="728"/>
                </a:cxn>
                <a:cxn ang="0">
                  <a:pos x="851" y="669"/>
                </a:cxn>
                <a:cxn ang="0">
                  <a:pos x="863" y="621"/>
                </a:cxn>
                <a:cxn ang="0">
                  <a:pos x="892" y="574"/>
                </a:cxn>
                <a:cxn ang="0">
                  <a:pos x="916" y="426"/>
                </a:cxn>
                <a:cxn ang="0">
                  <a:pos x="886" y="350"/>
                </a:cxn>
                <a:cxn ang="0">
                  <a:pos x="845" y="291"/>
                </a:cxn>
                <a:cxn ang="0">
                  <a:pos x="886" y="255"/>
                </a:cxn>
                <a:cxn ang="0">
                  <a:pos x="851" y="167"/>
                </a:cxn>
                <a:cxn ang="0">
                  <a:pos x="714" y="114"/>
                </a:cxn>
                <a:cxn ang="0">
                  <a:pos x="608" y="66"/>
                </a:cxn>
                <a:cxn ang="0">
                  <a:pos x="496" y="36"/>
                </a:cxn>
                <a:cxn ang="0">
                  <a:pos x="432" y="30"/>
                </a:cxn>
                <a:cxn ang="0">
                  <a:pos x="366" y="96"/>
                </a:cxn>
                <a:cxn ang="0">
                  <a:pos x="366" y="160"/>
                </a:cxn>
                <a:cxn ang="0">
                  <a:pos x="389" y="178"/>
                </a:cxn>
                <a:cxn ang="0">
                  <a:pos x="348" y="196"/>
                </a:cxn>
                <a:cxn ang="0">
                  <a:pos x="307" y="243"/>
                </a:cxn>
                <a:cxn ang="0">
                  <a:pos x="295" y="320"/>
                </a:cxn>
                <a:cxn ang="0">
                  <a:pos x="277" y="414"/>
                </a:cxn>
                <a:cxn ang="0">
                  <a:pos x="236" y="396"/>
                </a:cxn>
                <a:cxn ang="0">
                  <a:pos x="236" y="314"/>
                </a:cxn>
                <a:cxn ang="0">
                  <a:pos x="236" y="284"/>
                </a:cxn>
                <a:cxn ang="0">
                  <a:pos x="201" y="320"/>
                </a:cxn>
                <a:cxn ang="0">
                  <a:pos x="183" y="385"/>
                </a:cxn>
                <a:cxn ang="0">
                  <a:pos x="123" y="414"/>
                </a:cxn>
                <a:cxn ang="0">
                  <a:pos x="106" y="467"/>
                </a:cxn>
                <a:cxn ang="0">
                  <a:pos x="70" y="568"/>
                </a:cxn>
                <a:cxn ang="0">
                  <a:pos x="59" y="687"/>
                </a:cxn>
                <a:cxn ang="0">
                  <a:pos x="17" y="769"/>
                </a:cxn>
                <a:cxn ang="0">
                  <a:pos x="47" y="893"/>
                </a:cxn>
                <a:cxn ang="0">
                  <a:pos x="52" y="994"/>
                </a:cxn>
                <a:cxn ang="0">
                  <a:pos x="153" y="1212"/>
                </a:cxn>
                <a:cxn ang="0">
                  <a:pos x="171" y="1313"/>
                </a:cxn>
                <a:cxn ang="0">
                  <a:pos x="159" y="1336"/>
                </a:cxn>
                <a:cxn ang="0">
                  <a:pos x="136" y="1484"/>
                </a:cxn>
                <a:cxn ang="0">
                  <a:pos x="59" y="1661"/>
                </a:cxn>
                <a:cxn ang="0">
                  <a:pos x="0" y="1714"/>
                </a:cxn>
              </a:cxnLst>
              <a:rect l="0" t="0" r="r" b="b"/>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close/>
                </a:path>
              </a:pathLst>
            </a:custGeom>
            <a:grpFill/>
            <a:ln w="9525">
              <a:solidFill>
                <a:schemeClr val="bg1"/>
              </a:solidFill>
              <a:round/>
              <a:headEnd/>
              <a:tailEnd/>
            </a:ln>
          </p:spPr>
          <p:txBody>
            <a:bodyPr anchor="ctr"/>
            <a:lstStyle/>
            <a:p>
              <a:pPr algn="ctr">
                <a:defRPr/>
              </a:pPr>
              <a:endParaRPr lang="en-US" sz="1200" b="1" dirty="0">
                <a:solidFill>
                  <a:schemeClr val="bg1"/>
                </a:solidFill>
                <a:latin typeface="Calibri" pitchFamily="34" charset="0"/>
                <a:cs typeface="Arial" pitchFamily="34" charset="0"/>
              </a:endParaRPr>
            </a:p>
            <a:p>
              <a:pPr algn="ctr">
                <a:defRPr/>
              </a:pPr>
              <a:r>
                <a:rPr lang="en-US" sz="1200" b="1" dirty="0">
                  <a:solidFill>
                    <a:schemeClr val="bg1"/>
                  </a:solidFill>
                  <a:latin typeface="Calibri" pitchFamily="34" charset="0"/>
                  <a:cs typeface="Arial" pitchFamily="34" charset="0"/>
                </a:rPr>
                <a:t>58%</a:t>
              </a:r>
            </a:p>
          </p:txBody>
        </p:sp>
        <p:sp>
          <p:nvSpPr>
            <p:cNvPr id="19507" name="Freeform 51"/>
            <p:cNvSpPr>
              <a:spLocks/>
            </p:cNvSpPr>
            <p:nvPr/>
          </p:nvSpPr>
          <p:spPr bwMode="auto">
            <a:xfrm>
              <a:off x="5421313" y="2084388"/>
              <a:ext cx="1028700" cy="508000"/>
            </a:xfrm>
            <a:custGeom>
              <a:avLst/>
              <a:gdLst/>
              <a:ahLst/>
              <a:cxnLst>
                <a:cxn ang="0">
                  <a:pos x="83" y="372"/>
                </a:cxn>
                <a:cxn ang="0">
                  <a:pos x="183" y="301"/>
                </a:cxn>
                <a:cxn ang="0">
                  <a:pos x="461" y="130"/>
                </a:cxn>
                <a:cxn ang="0">
                  <a:pos x="609" y="12"/>
                </a:cxn>
                <a:cxn ang="0">
                  <a:pos x="721" y="18"/>
                </a:cxn>
                <a:cxn ang="0">
                  <a:pos x="644" y="89"/>
                </a:cxn>
                <a:cxn ang="0">
                  <a:pos x="538" y="201"/>
                </a:cxn>
                <a:cxn ang="0">
                  <a:pos x="550" y="278"/>
                </a:cxn>
                <a:cxn ang="0">
                  <a:pos x="656" y="225"/>
                </a:cxn>
                <a:cxn ang="0">
                  <a:pos x="921" y="367"/>
                </a:cxn>
                <a:cxn ang="0">
                  <a:pos x="1010" y="385"/>
                </a:cxn>
                <a:cxn ang="0">
                  <a:pos x="1040" y="402"/>
                </a:cxn>
                <a:cxn ang="0">
                  <a:pos x="1152" y="307"/>
                </a:cxn>
                <a:cxn ang="0">
                  <a:pos x="1501" y="195"/>
                </a:cxn>
                <a:cxn ang="0">
                  <a:pos x="1494" y="266"/>
                </a:cxn>
                <a:cxn ang="0">
                  <a:pos x="1560" y="325"/>
                </a:cxn>
                <a:cxn ang="0">
                  <a:pos x="1702" y="314"/>
                </a:cxn>
                <a:cxn ang="0">
                  <a:pos x="1790" y="426"/>
                </a:cxn>
                <a:cxn ang="0">
                  <a:pos x="1938" y="438"/>
                </a:cxn>
                <a:cxn ang="0">
                  <a:pos x="1926" y="496"/>
                </a:cxn>
                <a:cxn ang="0">
                  <a:pos x="1861" y="484"/>
                </a:cxn>
                <a:cxn ang="0">
                  <a:pos x="1778" y="496"/>
                </a:cxn>
                <a:cxn ang="0">
                  <a:pos x="1643" y="496"/>
                </a:cxn>
                <a:cxn ang="0">
                  <a:pos x="1625" y="561"/>
                </a:cxn>
                <a:cxn ang="0">
                  <a:pos x="1459" y="502"/>
                </a:cxn>
                <a:cxn ang="0">
                  <a:pos x="1342" y="550"/>
                </a:cxn>
                <a:cxn ang="0">
                  <a:pos x="1282" y="578"/>
                </a:cxn>
                <a:cxn ang="0">
                  <a:pos x="1187" y="585"/>
                </a:cxn>
                <a:cxn ang="0">
                  <a:pos x="1081" y="720"/>
                </a:cxn>
                <a:cxn ang="0">
                  <a:pos x="1099" y="649"/>
                </a:cxn>
                <a:cxn ang="0">
                  <a:pos x="1028" y="674"/>
                </a:cxn>
                <a:cxn ang="0">
                  <a:pos x="981" y="626"/>
                </a:cxn>
                <a:cxn ang="0">
                  <a:pos x="934" y="745"/>
                </a:cxn>
                <a:cxn ang="0">
                  <a:pos x="850" y="904"/>
                </a:cxn>
                <a:cxn ang="0">
                  <a:pos x="804" y="933"/>
                </a:cxn>
                <a:cxn ang="0">
                  <a:pos x="809" y="851"/>
                </a:cxn>
                <a:cxn ang="0">
                  <a:pos x="744" y="851"/>
                </a:cxn>
                <a:cxn ang="0">
                  <a:pos x="703" y="692"/>
                </a:cxn>
                <a:cxn ang="0">
                  <a:pos x="668" y="649"/>
                </a:cxn>
                <a:cxn ang="0">
                  <a:pos x="550" y="608"/>
                </a:cxn>
                <a:cxn ang="0">
                  <a:pos x="502" y="608"/>
                </a:cxn>
                <a:cxn ang="0">
                  <a:pos x="373" y="561"/>
                </a:cxn>
                <a:cxn ang="0">
                  <a:pos x="77" y="454"/>
                </a:cxn>
                <a:cxn ang="0">
                  <a:pos x="0" y="408"/>
                </a:cxn>
              </a:cxnLst>
              <a:rect l="0" t="0" r="r" b="b"/>
              <a:pathLst>
                <a:path w="1956" h="963">
                  <a:moveTo>
                    <a:pt x="0" y="408"/>
                  </a:moveTo>
                  <a:lnTo>
                    <a:pt x="59" y="390"/>
                  </a:lnTo>
                  <a:lnTo>
                    <a:pt x="83" y="372"/>
                  </a:lnTo>
                  <a:lnTo>
                    <a:pt x="148" y="337"/>
                  </a:lnTo>
                  <a:lnTo>
                    <a:pt x="160" y="307"/>
                  </a:lnTo>
                  <a:lnTo>
                    <a:pt x="183" y="301"/>
                  </a:lnTo>
                  <a:lnTo>
                    <a:pt x="295" y="266"/>
                  </a:lnTo>
                  <a:lnTo>
                    <a:pt x="366" y="225"/>
                  </a:lnTo>
                  <a:lnTo>
                    <a:pt x="461" y="130"/>
                  </a:lnTo>
                  <a:lnTo>
                    <a:pt x="485" y="124"/>
                  </a:lnTo>
                  <a:lnTo>
                    <a:pt x="561" y="41"/>
                  </a:lnTo>
                  <a:lnTo>
                    <a:pt x="609" y="12"/>
                  </a:lnTo>
                  <a:lnTo>
                    <a:pt x="697" y="0"/>
                  </a:lnTo>
                  <a:lnTo>
                    <a:pt x="715" y="5"/>
                  </a:lnTo>
                  <a:lnTo>
                    <a:pt x="721" y="18"/>
                  </a:lnTo>
                  <a:lnTo>
                    <a:pt x="674" y="48"/>
                  </a:lnTo>
                  <a:lnTo>
                    <a:pt x="662" y="53"/>
                  </a:lnTo>
                  <a:lnTo>
                    <a:pt x="644" y="89"/>
                  </a:lnTo>
                  <a:lnTo>
                    <a:pt x="586" y="154"/>
                  </a:lnTo>
                  <a:lnTo>
                    <a:pt x="556" y="183"/>
                  </a:lnTo>
                  <a:lnTo>
                    <a:pt x="538" y="201"/>
                  </a:lnTo>
                  <a:lnTo>
                    <a:pt x="526" y="260"/>
                  </a:lnTo>
                  <a:lnTo>
                    <a:pt x="538" y="301"/>
                  </a:lnTo>
                  <a:lnTo>
                    <a:pt x="550" y="278"/>
                  </a:lnTo>
                  <a:lnTo>
                    <a:pt x="597" y="236"/>
                  </a:lnTo>
                  <a:lnTo>
                    <a:pt x="632" y="236"/>
                  </a:lnTo>
                  <a:lnTo>
                    <a:pt x="656" y="225"/>
                  </a:lnTo>
                  <a:lnTo>
                    <a:pt x="768" y="278"/>
                  </a:lnTo>
                  <a:lnTo>
                    <a:pt x="857" y="378"/>
                  </a:lnTo>
                  <a:lnTo>
                    <a:pt x="921" y="367"/>
                  </a:lnTo>
                  <a:lnTo>
                    <a:pt x="964" y="367"/>
                  </a:lnTo>
                  <a:lnTo>
                    <a:pt x="987" y="385"/>
                  </a:lnTo>
                  <a:lnTo>
                    <a:pt x="1010" y="385"/>
                  </a:lnTo>
                  <a:lnTo>
                    <a:pt x="1017" y="378"/>
                  </a:lnTo>
                  <a:lnTo>
                    <a:pt x="1040" y="390"/>
                  </a:lnTo>
                  <a:lnTo>
                    <a:pt x="1040" y="402"/>
                  </a:lnTo>
                  <a:lnTo>
                    <a:pt x="1058" y="390"/>
                  </a:lnTo>
                  <a:lnTo>
                    <a:pt x="1075" y="367"/>
                  </a:lnTo>
                  <a:lnTo>
                    <a:pt x="1152" y="307"/>
                  </a:lnTo>
                  <a:lnTo>
                    <a:pt x="1406" y="243"/>
                  </a:lnTo>
                  <a:lnTo>
                    <a:pt x="1471" y="207"/>
                  </a:lnTo>
                  <a:lnTo>
                    <a:pt x="1501" y="195"/>
                  </a:lnTo>
                  <a:lnTo>
                    <a:pt x="1512" y="213"/>
                  </a:lnTo>
                  <a:lnTo>
                    <a:pt x="1494" y="248"/>
                  </a:lnTo>
                  <a:lnTo>
                    <a:pt x="1494" y="266"/>
                  </a:lnTo>
                  <a:lnTo>
                    <a:pt x="1524" y="325"/>
                  </a:lnTo>
                  <a:lnTo>
                    <a:pt x="1542" y="337"/>
                  </a:lnTo>
                  <a:lnTo>
                    <a:pt x="1560" y="325"/>
                  </a:lnTo>
                  <a:lnTo>
                    <a:pt x="1601" y="331"/>
                  </a:lnTo>
                  <a:lnTo>
                    <a:pt x="1619" y="319"/>
                  </a:lnTo>
                  <a:lnTo>
                    <a:pt x="1702" y="314"/>
                  </a:lnTo>
                  <a:lnTo>
                    <a:pt x="1737" y="337"/>
                  </a:lnTo>
                  <a:lnTo>
                    <a:pt x="1766" y="396"/>
                  </a:lnTo>
                  <a:lnTo>
                    <a:pt x="1790" y="426"/>
                  </a:lnTo>
                  <a:lnTo>
                    <a:pt x="1855" y="449"/>
                  </a:lnTo>
                  <a:lnTo>
                    <a:pt x="1920" y="438"/>
                  </a:lnTo>
                  <a:lnTo>
                    <a:pt x="1938" y="438"/>
                  </a:lnTo>
                  <a:lnTo>
                    <a:pt x="1956" y="449"/>
                  </a:lnTo>
                  <a:lnTo>
                    <a:pt x="1956" y="472"/>
                  </a:lnTo>
                  <a:lnTo>
                    <a:pt x="1926" y="496"/>
                  </a:lnTo>
                  <a:lnTo>
                    <a:pt x="1885" y="502"/>
                  </a:lnTo>
                  <a:lnTo>
                    <a:pt x="1867" y="496"/>
                  </a:lnTo>
                  <a:lnTo>
                    <a:pt x="1861" y="484"/>
                  </a:lnTo>
                  <a:lnTo>
                    <a:pt x="1849" y="484"/>
                  </a:lnTo>
                  <a:lnTo>
                    <a:pt x="1808" y="508"/>
                  </a:lnTo>
                  <a:lnTo>
                    <a:pt x="1778" y="496"/>
                  </a:lnTo>
                  <a:lnTo>
                    <a:pt x="1755" y="496"/>
                  </a:lnTo>
                  <a:lnTo>
                    <a:pt x="1684" y="508"/>
                  </a:lnTo>
                  <a:lnTo>
                    <a:pt x="1643" y="496"/>
                  </a:lnTo>
                  <a:lnTo>
                    <a:pt x="1625" y="508"/>
                  </a:lnTo>
                  <a:lnTo>
                    <a:pt x="1636" y="550"/>
                  </a:lnTo>
                  <a:lnTo>
                    <a:pt x="1625" y="561"/>
                  </a:lnTo>
                  <a:lnTo>
                    <a:pt x="1608" y="555"/>
                  </a:lnTo>
                  <a:lnTo>
                    <a:pt x="1565" y="520"/>
                  </a:lnTo>
                  <a:lnTo>
                    <a:pt x="1459" y="502"/>
                  </a:lnTo>
                  <a:lnTo>
                    <a:pt x="1436" y="508"/>
                  </a:lnTo>
                  <a:lnTo>
                    <a:pt x="1412" y="496"/>
                  </a:lnTo>
                  <a:lnTo>
                    <a:pt x="1342" y="550"/>
                  </a:lnTo>
                  <a:lnTo>
                    <a:pt x="1324" y="550"/>
                  </a:lnTo>
                  <a:lnTo>
                    <a:pt x="1294" y="567"/>
                  </a:lnTo>
                  <a:lnTo>
                    <a:pt x="1282" y="578"/>
                  </a:lnTo>
                  <a:lnTo>
                    <a:pt x="1271" y="585"/>
                  </a:lnTo>
                  <a:lnTo>
                    <a:pt x="1228" y="578"/>
                  </a:lnTo>
                  <a:lnTo>
                    <a:pt x="1187" y="585"/>
                  </a:lnTo>
                  <a:lnTo>
                    <a:pt x="1182" y="621"/>
                  </a:lnTo>
                  <a:lnTo>
                    <a:pt x="1170" y="638"/>
                  </a:lnTo>
                  <a:lnTo>
                    <a:pt x="1081" y="720"/>
                  </a:lnTo>
                  <a:lnTo>
                    <a:pt x="1070" y="715"/>
                  </a:lnTo>
                  <a:lnTo>
                    <a:pt x="1063" y="703"/>
                  </a:lnTo>
                  <a:lnTo>
                    <a:pt x="1099" y="649"/>
                  </a:lnTo>
                  <a:lnTo>
                    <a:pt x="1093" y="626"/>
                  </a:lnTo>
                  <a:lnTo>
                    <a:pt x="1046" y="626"/>
                  </a:lnTo>
                  <a:lnTo>
                    <a:pt x="1028" y="674"/>
                  </a:lnTo>
                  <a:lnTo>
                    <a:pt x="1010" y="697"/>
                  </a:lnTo>
                  <a:lnTo>
                    <a:pt x="992" y="667"/>
                  </a:lnTo>
                  <a:lnTo>
                    <a:pt x="981" y="626"/>
                  </a:lnTo>
                  <a:lnTo>
                    <a:pt x="975" y="632"/>
                  </a:lnTo>
                  <a:lnTo>
                    <a:pt x="964" y="692"/>
                  </a:lnTo>
                  <a:lnTo>
                    <a:pt x="934" y="745"/>
                  </a:lnTo>
                  <a:lnTo>
                    <a:pt x="910" y="803"/>
                  </a:lnTo>
                  <a:lnTo>
                    <a:pt x="893" y="839"/>
                  </a:lnTo>
                  <a:lnTo>
                    <a:pt x="850" y="904"/>
                  </a:lnTo>
                  <a:lnTo>
                    <a:pt x="850" y="945"/>
                  </a:lnTo>
                  <a:lnTo>
                    <a:pt x="845" y="963"/>
                  </a:lnTo>
                  <a:lnTo>
                    <a:pt x="804" y="933"/>
                  </a:lnTo>
                  <a:lnTo>
                    <a:pt x="792" y="892"/>
                  </a:lnTo>
                  <a:lnTo>
                    <a:pt x="809" y="874"/>
                  </a:lnTo>
                  <a:lnTo>
                    <a:pt x="809" y="851"/>
                  </a:lnTo>
                  <a:lnTo>
                    <a:pt x="804" y="845"/>
                  </a:lnTo>
                  <a:lnTo>
                    <a:pt x="756" y="857"/>
                  </a:lnTo>
                  <a:lnTo>
                    <a:pt x="744" y="851"/>
                  </a:lnTo>
                  <a:lnTo>
                    <a:pt x="762" y="750"/>
                  </a:lnTo>
                  <a:lnTo>
                    <a:pt x="756" y="715"/>
                  </a:lnTo>
                  <a:lnTo>
                    <a:pt x="703" y="692"/>
                  </a:lnTo>
                  <a:lnTo>
                    <a:pt x="662" y="679"/>
                  </a:lnTo>
                  <a:lnTo>
                    <a:pt x="662" y="662"/>
                  </a:lnTo>
                  <a:lnTo>
                    <a:pt x="668" y="649"/>
                  </a:lnTo>
                  <a:lnTo>
                    <a:pt x="650" y="638"/>
                  </a:lnTo>
                  <a:lnTo>
                    <a:pt x="609" y="621"/>
                  </a:lnTo>
                  <a:lnTo>
                    <a:pt x="550" y="608"/>
                  </a:lnTo>
                  <a:lnTo>
                    <a:pt x="526" y="614"/>
                  </a:lnTo>
                  <a:lnTo>
                    <a:pt x="508" y="626"/>
                  </a:lnTo>
                  <a:lnTo>
                    <a:pt x="502" y="608"/>
                  </a:lnTo>
                  <a:lnTo>
                    <a:pt x="461" y="608"/>
                  </a:lnTo>
                  <a:lnTo>
                    <a:pt x="408" y="561"/>
                  </a:lnTo>
                  <a:lnTo>
                    <a:pt x="373" y="561"/>
                  </a:lnTo>
                  <a:lnTo>
                    <a:pt x="107" y="508"/>
                  </a:lnTo>
                  <a:lnTo>
                    <a:pt x="89" y="496"/>
                  </a:lnTo>
                  <a:lnTo>
                    <a:pt x="77" y="454"/>
                  </a:lnTo>
                  <a:lnTo>
                    <a:pt x="53" y="438"/>
                  </a:lnTo>
                  <a:lnTo>
                    <a:pt x="18" y="431"/>
                  </a:lnTo>
                  <a:lnTo>
                    <a:pt x="0" y="408"/>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sp>
        <p:nvSpPr>
          <p:cNvPr id="19509" name="Freeform 53"/>
          <p:cNvSpPr>
            <a:spLocks/>
          </p:cNvSpPr>
          <p:nvPr/>
        </p:nvSpPr>
        <p:spPr bwMode="auto">
          <a:xfrm>
            <a:off x="6894120" y="2740047"/>
            <a:ext cx="404700" cy="794331"/>
          </a:xfrm>
          <a:custGeom>
            <a:avLst/>
            <a:gdLst/>
            <a:ahLst/>
            <a:cxnLst>
              <a:cxn ang="0">
                <a:pos x="30" y="99"/>
              </a:cxn>
              <a:cxn ang="0">
                <a:pos x="112" y="1063"/>
              </a:cxn>
              <a:cxn ang="0">
                <a:pos x="101" y="1080"/>
              </a:cxn>
              <a:cxn ang="0">
                <a:pos x="107" y="1116"/>
              </a:cxn>
              <a:cxn ang="0">
                <a:pos x="95" y="1163"/>
              </a:cxn>
              <a:cxn ang="0">
                <a:pos x="130" y="1240"/>
              </a:cxn>
              <a:cxn ang="0">
                <a:pos x="142" y="1323"/>
              </a:cxn>
              <a:cxn ang="0">
                <a:pos x="101" y="1405"/>
              </a:cxn>
              <a:cxn ang="0">
                <a:pos x="101" y="1428"/>
              </a:cxn>
              <a:cxn ang="0">
                <a:pos x="71" y="1494"/>
              </a:cxn>
              <a:cxn ang="0">
                <a:pos x="18" y="1541"/>
              </a:cxn>
              <a:cxn ang="0">
                <a:pos x="18" y="1600"/>
              </a:cxn>
              <a:cxn ang="0">
                <a:pos x="0" y="1671"/>
              </a:cxn>
              <a:cxn ang="0">
                <a:pos x="0" y="1694"/>
              </a:cxn>
              <a:cxn ang="0">
                <a:pos x="6" y="1707"/>
              </a:cxn>
              <a:cxn ang="0">
                <a:pos x="30" y="1712"/>
              </a:cxn>
              <a:cxn ang="0">
                <a:pos x="59" y="1701"/>
              </a:cxn>
              <a:cxn ang="0">
                <a:pos x="54" y="1694"/>
              </a:cxn>
              <a:cxn ang="0">
                <a:pos x="66" y="1659"/>
              </a:cxn>
              <a:cxn ang="0">
                <a:pos x="124" y="1666"/>
              </a:cxn>
              <a:cxn ang="0">
                <a:pos x="201" y="1636"/>
              </a:cxn>
              <a:cxn ang="0">
                <a:pos x="295" y="1677"/>
              </a:cxn>
              <a:cxn ang="0">
                <a:pos x="302" y="1689"/>
              </a:cxn>
              <a:cxn ang="0">
                <a:pos x="325" y="1683"/>
              </a:cxn>
              <a:cxn ang="0">
                <a:pos x="343" y="1623"/>
              </a:cxn>
              <a:cxn ang="0">
                <a:pos x="396" y="1600"/>
              </a:cxn>
              <a:cxn ang="0">
                <a:pos x="414" y="1630"/>
              </a:cxn>
              <a:cxn ang="0">
                <a:pos x="449" y="1653"/>
              </a:cxn>
              <a:cxn ang="0">
                <a:pos x="473" y="1630"/>
              </a:cxn>
              <a:cxn ang="0">
                <a:pos x="497" y="1547"/>
              </a:cxn>
              <a:cxn ang="0">
                <a:pos x="520" y="1524"/>
              </a:cxn>
              <a:cxn ang="0">
                <a:pos x="543" y="1524"/>
              </a:cxn>
              <a:cxn ang="0">
                <a:pos x="579" y="1565"/>
              </a:cxn>
              <a:cxn ang="0">
                <a:pos x="657" y="1565"/>
              </a:cxn>
              <a:cxn ang="0">
                <a:pos x="674" y="1494"/>
              </a:cxn>
              <a:cxn ang="0">
                <a:pos x="804" y="1323"/>
              </a:cxn>
              <a:cxn ang="0">
                <a:pos x="804" y="1263"/>
              </a:cxn>
              <a:cxn ang="0">
                <a:pos x="833" y="1252"/>
              </a:cxn>
              <a:cxn ang="0">
                <a:pos x="886" y="1258"/>
              </a:cxn>
              <a:cxn ang="0">
                <a:pos x="928" y="1222"/>
              </a:cxn>
              <a:cxn ang="0">
                <a:pos x="964" y="1217"/>
              </a:cxn>
              <a:cxn ang="0">
                <a:pos x="975" y="1187"/>
              </a:cxn>
              <a:cxn ang="0">
                <a:pos x="957" y="1121"/>
              </a:cxn>
              <a:cxn ang="0">
                <a:pos x="957" y="1098"/>
              </a:cxn>
              <a:cxn ang="0">
                <a:pos x="969" y="1068"/>
              </a:cxn>
              <a:cxn ang="0">
                <a:pos x="851" y="17"/>
              </a:cxn>
              <a:cxn ang="0">
                <a:pos x="845" y="0"/>
              </a:cxn>
              <a:cxn ang="0">
                <a:pos x="225" y="76"/>
              </a:cxn>
              <a:cxn ang="0">
                <a:pos x="208" y="94"/>
              </a:cxn>
              <a:cxn ang="0">
                <a:pos x="160" y="112"/>
              </a:cxn>
              <a:cxn ang="0">
                <a:pos x="130" y="124"/>
              </a:cxn>
              <a:cxn ang="0">
                <a:pos x="77" y="135"/>
              </a:cxn>
              <a:cxn ang="0">
                <a:pos x="30" y="99"/>
              </a:cxn>
            </a:cxnLst>
            <a:rect l="0" t="0" r="r" b="b"/>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close/>
              </a:path>
            </a:pathLst>
          </a:custGeom>
          <a:solidFill>
            <a:schemeClr val="accent1"/>
          </a:solidFill>
          <a:ln w="9525">
            <a:solidFill>
              <a:schemeClr val="bg1"/>
            </a:solidFill>
            <a:round/>
            <a:headEnd/>
            <a:tailEnd/>
          </a:ln>
        </p:spPr>
        <p:txBody>
          <a:bodyPr wrap="none" lIns="0" tIns="0" rIns="0" bIns="0" anchor="ctr">
            <a:normAutofit/>
          </a:bodyPr>
          <a:lstStyle/>
          <a:p>
            <a:pPr>
              <a:defRPr/>
            </a:pPr>
            <a:r>
              <a:rPr lang="en-US" sz="1200" b="1" dirty="0">
                <a:solidFill>
                  <a:schemeClr val="bg1"/>
                </a:solidFill>
                <a:latin typeface="Calibri" pitchFamily="34" charset="0"/>
                <a:cs typeface="Arial" pitchFamily="34" charset="0"/>
              </a:rPr>
              <a:t>   58% </a:t>
            </a:r>
          </a:p>
        </p:txBody>
      </p:sp>
      <p:sp>
        <p:nvSpPr>
          <p:cNvPr id="19512" name="Freeform 56"/>
          <p:cNvSpPr>
            <a:spLocks/>
          </p:cNvSpPr>
          <p:nvPr/>
        </p:nvSpPr>
        <p:spPr bwMode="auto">
          <a:xfrm>
            <a:off x="6722997" y="3231443"/>
            <a:ext cx="975527" cy="561196"/>
          </a:xfrm>
          <a:custGeom>
            <a:avLst/>
            <a:gdLst/>
            <a:ahLst/>
            <a:cxnLst>
              <a:cxn ang="0">
                <a:pos x="472" y="1176"/>
              </a:cxn>
              <a:cxn ang="0">
                <a:pos x="461" y="1110"/>
              </a:cxn>
              <a:cxn ang="0">
                <a:pos x="532" y="1116"/>
              </a:cxn>
              <a:cxn ang="0">
                <a:pos x="1890" y="974"/>
              </a:cxn>
              <a:cxn ang="0">
                <a:pos x="2026" y="903"/>
              </a:cxn>
              <a:cxn ang="0">
                <a:pos x="2103" y="826"/>
              </a:cxn>
              <a:cxn ang="0">
                <a:pos x="2115" y="785"/>
              </a:cxn>
              <a:cxn ang="0">
                <a:pos x="2150" y="732"/>
              </a:cxn>
              <a:cxn ang="0">
                <a:pos x="2345" y="560"/>
              </a:cxn>
              <a:cxn ang="0">
                <a:pos x="2333" y="532"/>
              </a:cxn>
              <a:cxn ang="0">
                <a:pos x="2303" y="507"/>
              </a:cxn>
              <a:cxn ang="0">
                <a:pos x="2262" y="484"/>
              </a:cxn>
              <a:cxn ang="0">
                <a:pos x="2239" y="478"/>
              </a:cxn>
              <a:cxn ang="0">
                <a:pos x="2133" y="337"/>
              </a:cxn>
              <a:cxn ang="0">
                <a:pos x="2126" y="283"/>
              </a:cxn>
              <a:cxn ang="0">
                <a:pos x="2120" y="195"/>
              </a:cxn>
              <a:cxn ang="0">
                <a:pos x="2074" y="159"/>
              </a:cxn>
              <a:cxn ang="0">
                <a:pos x="2003" y="100"/>
              </a:cxn>
              <a:cxn ang="0">
                <a:pos x="1950" y="106"/>
              </a:cxn>
              <a:cxn ang="0">
                <a:pos x="1914" y="136"/>
              </a:cxn>
              <a:cxn ang="0">
                <a:pos x="1861" y="154"/>
              </a:cxn>
              <a:cxn ang="0">
                <a:pos x="1783" y="136"/>
              </a:cxn>
              <a:cxn ang="0">
                <a:pos x="1689" y="118"/>
              </a:cxn>
              <a:cxn ang="0">
                <a:pos x="1583" y="106"/>
              </a:cxn>
              <a:cxn ang="0">
                <a:pos x="1489" y="0"/>
              </a:cxn>
              <a:cxn ang="0">
                <a:pos x="1441" y="23"/>
              </a:cxn>
              <a:cxn ang="0">
                <a:pos x="1382" y="5"/>
              </a:cxn>
              <a:cxn ang="0">
                <a:pos x="1370" y="58"/>
              </a:cxn>
              <a:cxn ang="0">
                <a:pos x="1377" y="154"/>
              </a:cxn>
              <a:cxn ang="0">
                <a:pos x="1299" y="195"/>
              </a:cxn>
              <a:cxn ang="0">
                <a:pos x="1217" y="200"/>
              </a:cxn>
              <a:cxn ang="0">
                <a:pos x="1087" y="431"/>
              </a:cxn>
              <a:cxn ang="0">
                <a:pos x="992" y="502"/>
              </a:cxn>
              <a:cxn ang="0">
                <a:pos x="933" y="461"/>
              </a:cxn>
              <a:cxn ang="0">
                <a:pos x="886" y="567"/>
              </a:cxn>
              <a:cxn ang="0">
                <a:pos x="827" y="567"/>
              </a:cxn>
              <a:cxn ang="0">
                <a:pos x="756" y="560"/>
              </a:cxn>
              <a:cxn ang="0">
                <a:pos x="715" y="626"/>
              </a:cxn>
              <a:cxn ang="0">
                <a:pos x="614" y="573"/>
              </a:cxn>
              <a:cxn ang="0">
                <a:pos x="479" y="596"/>
              </a:cxn>
              <a:cxn ang="0">
                <a:pos x="472" y="638"/>
              </a:cxn>
              <a:cxn ang="0">
                <a:pos x="419" y="644"/>
              </a:cxn>
              <a:cxn ang="0">
                <a:pos x="413" y="667"/>
              </a:cxn>
              <a:cxn ang="0">
                <a:pos x="396" y="709"/>
              </a:cxn>
              <a:cxn ang="0">
                <a:pos x="426" y="762"/>
              </a:cxn>
              <a:cxn ang="0">
                <a:pos x="325" y="803"/>
              </a:cxn>
              <a:cxn ang="0">
                <a:pos x="301" y="862"/>
              </a:cxn>
              <a:cxn ang="0">
                <a:pos x="271" y="963"/>
              </a:cxn>
              <a:cxn ang="0">
                <a:pos x="195" y="910"/>
              </a:cxn>
              <a:cxn ang="0">
                <a:pos x="101" y="921"/>
              </a:cxn>
              <a:cxn ang="0">
                <a:pos x="89" y="1004"/>
              </a:cxn>
              <a:cxn ang="0">
                <a:pos x="118" y="1016"/>
              </a:cxn>
              <a:cxn ang="0">
                <a:pos x="94" y="1158"/>
              </a:cxn>
              <a:cxn ang="0">
                <a:pos x="59" y="1163"/>
              </a:cxn>
              <a:cxn ang="0">
                <a:pos x="0" y="1211"/>
              </a:cxn>
            </a:cxnLst>
            <a:rect l="0" t="0" r="r" b="b"/>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       67%</a:t>
            </a:r>
          </a:p>
        </p:txBody>
      </p:sp>
      <p:sp>
        <p:nvSpPr>
          <p:cNvPr id="19514" name="Freeform 58"/>
          <p:cNvSpPr>
            <a:spLocks/>
          </p:cNvSpPr>
          <p:nvPr/>
        </p:nvSpPr>
        <p:spPr bwMode="auto">
          <a:xfrm>
            <a:off x="6635561" y="3653039"/>
            <a:ext cx="1092940" cy="427179"/>
          </a:xfrm>
          <a:custGeom>
            <a:avLst/>
            <a:gdLst/>
            <a:ahLst/>
            <a:cxnLst>
              <a:cxn ang="0">
                <a:pos x="2640" y="0"/>
              </a:cxn>
              <a:cxn ang="0">
                <a:pos x="2103" y="64"/>
              </a:cxn>
              <a:cxn ang="0">
                <a:pos x="2080" y="88"/>
              </a:cxn>
              <a:cxn ang="0">
                <a:pos x="745" y="206"/>
              </a:cxn>
              <a:cxn ang="0">
                <a:pos x="727" y="195"/>
              </a:cxn>
              <a:cxn ang="0">
                <a:pos x="674" y="200"/>
              </a:cxn>
              <a:cxn ang="0">
                <a:pos x="685" y="224"/>
              </a:cxn>
              <a:cxn ang="0">
                <a:pos x="685" y="266"/>
              </a:cxn>
              <a:cxn ang="0">
                <a:pos x="213" y="301"/>
              </a:cxn>
              <a:cxn ang="0">
                <a:pos x="190" y="360"/>
              </a:cxn>
              <a:cxn ang="0">
                <a:pos x="172" y="424"/>
              </a:cxn>
              <a:cxn ang="0">
                <a:pos x="177" y="449"/>
              </a:cxn>
              <a:cxn ang="0">
                <a:pos x="160" y="507"/>
              </a:cxn>
              <a:cxn ang="0">
                <a:pos x="154" y="525"/>
              </a:cxn>
              <a:cxn ang="0">
                <a:pos x="160" y="548"/>
              </a:cxn>
              <a:cxn ang="0">
                <a:pos x="142" y="584"/>
              </a:cxn>
              <a:cxn ang="0">
                <a:pos x="101" y="626"/>
              </a:cxn>
              <a:cxn ang="0">
                <a:pos x="89" y="708"/>
              </a:cxn>
              <a:cxn ang="0">
                <a:pos x="41" y="761"/>
              </a:cxn>
              <a:cxn ang="0">
                <a:pos x="53" y="809"/>
              </a:cxn>
              <a:cxn ang="0">
                <a:pos x="53" y="885"/>
              </a:cxn>
              <a:cxn ang="0">
                <a:pos x="41" y="885"/>
              </a:cxn>
              <a:cxn ang="0">
                <a:pos x="0" y="921"/>
              </a:cxn>
              <a:cxn ang="0">
                <a:pos x="685" y="874"/>
              </a:cxn>
              <a:cxn ang="0">
                <a:pos x="1530" y="803"/>
              </a:cxn>
              <a:cxn ang="0">
                <a:pos x="1861" y="768"/>
              </a:cxn>
              <a:cxn ang="0">
                <a:pos x="1867" y="667"/>
              </a:cxn>
              <a:cxn ang="0">
                <a:pos x="1897" y="672"/>
              </a:cxn>
              <a:cxn ang="0">
                <a:pos x="1914" y="667"/>
              </a:cxn>
              <a:cxn ang="0">
                <a:pos x="1938" y="644"/>
              </a:cxn>
              <a:cxn ang="0">
                <a:pos x="1938" y="619"/>
              </a:cxn>
              <a:cxn ang="0">
                <a:pos x="1938" y="596"/>
              </a:cxn>
              <a:cxn ang="0">
                <a:pos x="1943" y="573"/>
              </a:cxn>
              <a:cxn ang="0">
                <a:pos x="1973" y="543"/>
              </a:cxn>
              <a:cxn ang="0">
                <a:pos x="2039" y="519"/>
              </a:cxn>
              <a:cxn ang="0">
                <a:pos x="2115" y="495"/>
              </a:cxn>
              <a:cxn ang="0">
                <a:pos x="2192" y="431"/>
              </a:cxn>
              <a:cxn ang="0">
                <a:pos x="2221" y="419"/>
              </a:cxn>
              <a:cxn ang="0">
                <a:pos x="2269" y="378"/>
              </a:cxn>
              <a:cxn ang="0">
                <a:pos x="2275" y="337"/>
              </a:cxn>
              <a:cxn ang="0">
                <a:pos x="2287" y="337"/>
              </a:cxn>
              <a:cxn ang="0">
                <a:pos x="2305" y="337"/>
              </a:cxn>
              <a:cxn ang="0">
                <a:pos x="2316" y="319"/>
              </a:cxn>
              <a:cxn ang="0">
                <a:pos x="2322" y="307"/>
              </a:cxn>
              <a:cxn ang="0">
                <a:pos x="2351" y="283"/>
              </a:cxn>
              <a:cxn ang="0">
                <a:pos x="2357" y="283"/>
              </a:cxn>
              <a:cxn ang="0">
                <a:pos x="2381" y="301"/>
              </a:cxn>
              <a:cxn ang="0">
                <a:pos x="2404" y="283"/>
              </a:cxn>
              <a:cxn ang="0">
                <a:pos x="2410" y="271"/>
              </a:cxn>
              <a:cxn ang="0">
                <a:pos x="2445" y="241"/>
              </a:cxn>
              <a:cxn ang="0">
                <a:pos x="2475" y="230"/>
              </a:cxn>
              <a:cxn ang="0">
                <a:pos x="2528" y="224"/>
              </a:cxn>
              <a:cxn ang="0">
                <a:pos x="2582" y="135"/>
              </a:cxn>
              <a:cxn ang="0">
                <a:pos x="2629" y="106"/>
              </a:cxn>
              <a:cxn ang="0">
                <a:pos x="2629" y="82"/>
              </a:cxn>
              <a:cxn ang="0">
                <a:pos x="2640" y="58"/>
              </a:cxn>
              <a:cxn ang="0">
                <a:pos x="2629" y="28"/>
              </a:cxn>
              <a:cxn ang="0">
                <a:pos x="2640" y="0"/>
              </a:cxn>
            </a:cxnLst>
            <a:rect l="0" t="0" r="r" b="b"/>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400" b="1" dirty="0">
                <a:solidFill>
                  <a:schemeClr val="bg1"/>
                </a:solidFill>
                <a:latin typeface="Calibri" pitchFamily="34" charset="0"/>
                <a:cs typeface="Arial" pitchFamily="34" charset="0"/>
              </a:rPr>
              <a:t>      </a:t>
            </a:r>
          </a:p>
          <a:p>
            <a:pPr>
              <a:defRPr/>
            </a:pPr>
            <a:r>
              <a:rPr lang="en-US" sz="1200" b="1" dirty="0">
                <a:solidFill>
                  <a:schemeClr val="bg1"/>
                </a:solidFill>
                <a:latin typeface="Calibri" pitchFamily="34" charset="0"/>
                <a:cs typeface="Arial" pitchFamily="34" charset="0"/>
              </a:rPr>
              <a:t>         78%</a:t>
            </a:r>
          </a:p>
        </p:txBody>
      </p:sp>
      <p:sp>
        <p:nvSpPr>
          <p:cNvPr id="19515" name="Freeform 59"/>
          <p:cNvSpPr>
            <a:spLocks/>
          </p:cNvSpPr>
          <p:nvPr/>
        </p:nvSpPr>
        <p:spPr bwMode="auto">
          <a:xfrm>
            <a:off x="6486922" y="4057882"/>
            <a:ext cx="467154" cy="914388"/>
          </a:xfrm>
          <a:custGeom>
            <a:avLst/>
            <a:gdLst/>
            <a:ahLst/>
            <a:cxnLst>
              <a:cxn ang="0">
                <a:pos x="1045" y="0"/>
              </a:cxn>
              <a:cxn ang="0">
                <a:pos x="360" y="47"/>
              </a:cxn>
              <a:cxn ang="0">
                <a:pos x="360" y="70"/>
              </a:cxn>
              <a:cxn ang="0">
                <a:pos x="295" y="123"/>
              </a:cxn>
              <a:cxn ang="0">
                <a:pos x="271" y="189"/>
              </a:cxn>
              <a:cxn ang="0">
                <a:pos x="277" y="247"/>
              </a:cxn>
              <a:cxn ang="0">
                <a:pos x="271" y="289"/>
              </a:cxn>
              <a:cxn ang="0">
                <a:pos x="213" y="325"/>
              </a:cxn>
              <a:cxn ang="0">
                <a:pos x="172" y="384"/>
              </a:cxn>
              <a:cxn ang="0">
                <a:pos x="154" y="401"/>
              </a:cxn>
              <a:cxn ang="0">
                <a:pos x="154" y="455"/>
              </a:cxn>
              <a:cxn ang="0">
                <a:pos x="124" y="490"/>
              </a:cxn>
              <a:cxn ang="0">
                <a:pos x="124" y="531"/>
              </a:cxn>
              <a:cxn ang="0">
                <a:pos x="101" y="584"/>
              </a:cxn>
              <a:cxn ang="0">
                <a:pos x="71" y="643"/>
              </a:cxn>
              <a:cxn ang="0">
                <a:pos x="83" y="703"/>
              </a:cxn>
              <a:cxn ang="0">
                <a:pos x="112" y="732"/>
              </a:cxn>
              <a:cxn ang="0">
                <a:pos x="118" y="774"/>
              </a:cxn>
              <a:cxn ang="0">
                <a:pos x="129" y="785"/>
              </a:cxn>
              <a:cxn ang="0">
                <a:pos x="129" y="803"/>
              </a:cxn>
              <a:cxn ang="0">
                <a:pos x="112" y="815"/>
              </a:cxn>
              <a:cxn ang="0">
                <a:pos x="101" y="850"/>
              </a:cxn>
              <a:cxn ang="0">
                <a:pos x="106" y="874"/>
              </a:cxn>
              <a:cxn ang="0">
                <a:pos x="101" y="909"/>
              </a:cxn>
              <a:cxn ang="0">
                <a:pos x="147" y="987"/>
              </a:cxn>
              <a:cxn ang="0">
                <a:pos x="154" y="1063"/>
              </a:cxn>
              <a:cxn ang="0">
                <a:pos x="172" y="1110"/>
              </a:cxn>
              <a:cxn ang="0">
                <a:pos x="195" y="1127"/>
              </a:cxn>
              <a:cxn ang="0">
                <a:pos x="200" y="1163"/>
              </a:cxn>
              <a:cxn ang="0">
                <a:pos x="154" y="1193"/>
              </a:cxn>
              <a:cxn ang="0">
                <a:pos x="142" y="1205"/>
              </a:cxn>
              <a:cxn ang="0">
                <a:pos x="118" y="1294"/>
              </a:cxn>
              <a:cxn ang="0">
                <a:pos x="58" y="1388"/>
              </a:cxn>
              <a:cxn ang="0">
                <a:pos x="0" y="1560"/>
              </a:cxn>
              <a:cxn ang="0">
                <a:pos x="0" y="1683"/>
              </a:cxn>
              <a:cxn ang="0">
                <a:pos x="632" y="1659"/>
              </a:cxn>
              <a:cxn ang="0">
                <a:pos x="644" y="1677"/>
              </a:cxn>
              <a:cxn ang="0">
                <a:pos x="626" y="1736"/>
              </a:cxn>
              <a:cxn ang="0">
                <a:pos x="632" y="1831"/>
              </a:cxn>
              <a:cxn ang="0">
                <a:pos x="697" y="1896"/>
              </a:cxn>
              <a:cxn ang="0">
                <a:pos x="715" y="1973"/>
              </a:cxn>
              <a:cxn ang="0">
                <a:pos x="756" y="1973"/>
              </a:cxn>
              <a:cxn ang="0">
                <a:pos x="827" y="1920"/>
              </a:cxn>
              <a:cxn ang="0">
                <a:pos x="981" y="1872"/>
              </a:cxn>
              <a:cxn ang="0">
                <a:pos x="1016" y="1884"/>
              </a:cxn>
              <a:cxn ang="0">
                <a:pos x="1075" y="1867"/>
              </a:cxn>
              <a:cxn ang="0">
                <a:pos x="1081" y="1878"/>
              </a:cxn>
              <a:cxn ang="0">
                <a:pos x="1116" y="1890"/>
              </a:cxn>
              <a:cxn ang="0">
                <a:pos x="1128" y="1884"/>
              </a:cxn>
              <a:cxn ang="0">
                <a:pos x="1057" y="1282"/>
              </a:cxn>
              <a:cxn ang="0">
                <a:pos x="1052" y="1223"/>
              </a:cxn>
              <a:cxn ang="0">
                <a:pos x="1075" y="36"/>
              </a:cxn>
              <a:cxn ang="0">
                <a:pos x="1045" y="0"/>
              </a:cxn>
            </a:cxnLst>
            <a:rect l="0" t="0" r="r" b="b"/>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close/>
              </a:path>
            </a:pathLst>
          </a:custGeom>
          <a:solidFill>
            <a:schemeClr val="accent1">
              <a:lumMod val="50000"/>
            </a:schemeClr>
          </a:solidFill>
          <a:ln w="9525">
            <a:solidFill>
              <a:schemeClr val="accent3">
                <a:lumMod val="60000"/>
                <a:lumOff val="40000"/>
              </a:schemeClr>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76%</a:t>
            </a:r>
          </a:p>
        </p:txBody>
      </p:sp>
      <p:sp>
        <p:nvSpPr>
          <p:cNvPr id="19517" name="Freeform 61"/>
          <p:cNvSpPr>
            <a:spLocks/>
          </p:cNvSpPr>
          <p:nvPr/>
        </p:nvSpPr>
        <p:spPr bwMode="auto">
          <a:xfrm>
            <a:off x="6919101" y="4025773"/>
            <a:ext cx="510871" cy="907408"/>
          </a:xfrm>
          <a:custGeom>
            <a:avLst/>
            <a:gdLst/>
            <a:ahLst/>
            <a:cxnLst>
              <a:cxn ang="0">
                <a:pos x="0" y="71"/>
              </a:cxn>
              <a:cxn ang="0">
                <a:pos x="30" y="107"/>
              </a:cxn>
              <a:cxn ang="0">
                <a:pos x="7" y="1294"/>
              </a:cxn>
              <a:cxn ang="0">
                <a:pos x="12" y="1353"/>
              </a:cxn>
              <a:cxn ang="0">
                <a:pos x="83" y="1955"/>
              </a:cxn>
              <a:cxn ang="0">
                <a:pos x="101" y="1943"/>
              </a:cxn>
              <a:cxn ang="0">
                <a:pos x="119" y="1931"/>
              </a:cxn>
              <a:cxn ang="0">
                <a:pos x="172" y="1949"/>
              </a:cxn>
              <a:cxn ang="0">
                <a:pos x="183" y="1926"/>
              </a:cxn>
              <a:cxn ang="0">
                <a:pos x="195" y="1837"/>
              </a:cxn>
              <a:cxn ang="0">
                <a:pos x="218" y="1778"/>
              </a:cxn>
              <a:cxn ang="0">
                <a:pos x="248" y="1837"/>
              </a:cxn>
              <a:cxn ang="0">
                <a:pos x="243" y="1860"/>
              </a:cxn>
              <a:cxn ang="0">
                <a:pos x="266" y="1908"/>
              </a:cxn>
              <a:cxn ang="0">
                <a:pos x="302" y="1961"/>
              </a:cxn>
              <a:cxn ang="0">
                <a:pos x="337" y="1961"/>
              </a:cxn>
              <a:cxn ang="0">
                <a:pos x="367" y="1961"/>
              </a:cxn>
              <a:cxn ang="0">
                <a:pos x="408" y="1920"/>
              </a:cxn>
              <a:cxn ang="0">
                <a:pos x="414" y="1913"/>
              </a:cxn>
              <a:cxn ang="0">
                <a:pos x="431" y="1896"/>
              </a:cxn>
              <a:cxn ang="0">
                <a:pos x="431" y="1890"/>
              </a:cxn>
              <a:cxn ang="0">
                <a:pos x="426" y="1878"/>
              </a:cxn>
              <a:cxn ang="0">
                <a:pos x="408" y="1872"/>
              </a:cxn>
              <a:cxn ang="0">
                <a:pos x="408" y="1860"/>
              </a:cxn>
              <a:cxn ang="0">
                <a:pos x="426" y="1825"/>
              </a:cxn>
              <a:cxn ang="0">
                <a:pos x="420" y="1807"/>
              </a:cxn>
              <a:cxn ang="0">
                <a:pos x="396" y="1789"/>
              </a:cxn>
              <a:cxn ang="0">
                <a:pos x="385" y="1789"/>
              </a:cxn>
              <a:cxn ang="0">
                <a:pos x="367" y="1771"/>
              </a:cxn>
              <a:cxn ang="0">
                <a:pos x="337" y="1730"/>
              </a:cxn>
              <a:cxn ang="0">
                <a:pos x="337" y="1701"/>
              </a:cxn>
              <a:cxn ang="0">
                <a:pos x="343" y="1695"/>
              </a:cxn>
              <a:cxn ang="0">
                <a:pos x="343" y="1683"/>
              </a:cxn>
              <a:cxn ang="0">
                <a:pos x="343" y="1665"/>
              </a:cxn>
              <a:cxn ang="0">
                <a:pos x="1235" y="1578"/>
              </a:cxn>
              <a:cxn ang="0">
                <a:pos x="1229" y="1553"/>
              </a:cxn>
              <a:cxn ang="0">
                <a:pos x="1187" y="1489"/>
              </a:cxn>
              <a:cxn ang="0">
                <a:pos x="1194" y="1388"/>
              </a:cxn>
              <a:cxn ang="0">
                <a:pos x="1158" y="1299"/>
              </a:cxn>
              <a:cxn ang="0">
                <a:pos x="1146" y="1228"/>
              </a:cxn>
              <a:cxn ang="0">
                <a:pos x="1170" y="1175"/>
              </a:cxn>
              <a:cxn ang="0">
                <a:pos x="1170" y="1122"/>
              </a:cxn>
              <a:cxn ang="0">
                <a:pos x="1199" y="1081"/>
              </a:cxn>
              <a:cxn ang="0">
                <a:pos x="1205" y="1069"/>
              </a:cxn>
              <a:cxn ang="0">
                <a:pos x="1176" y="1033"/>
              </a:cxn>
              <a:cxn ang="0">
                <a:pos x="1187" y="998"/>
              </a:cxn>
              <a:cxn ang="0">
                <a:pos x="1170" y="975"/>
              </a:cxn>
              <a:cxn ang="0">
                <a:pos x="1135" y="957"/>
              </a:cxn>
              <a:cxn ang="0">
                <a:pos x="1123" y="927"/>
              </a:cxn>
              <a:cxn ang="0">
                <a:pos x="1105" y="868"/>
              </a:cxn>
              <a:cxn ang="0">
                <a:pos x="1082" y="845"/>
              </a:cxn>
              <a:cxn ang="0">
                <a:pos x="845" y="0"/>
              </a:cxn>
              <a:cxn ang="0">
                <a:pos x="0" y="71"/>
              </a:cxn>
            </a:cxnLst>
            <a:rect l="0" t="0" r="r" b="b"/>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close/>
              </a:path>
            </a:pathLst>
          </a:custGeom>
          <a:solidFill>
            <a:schemeClr val="accent1"/>
          </a:solidFill>
          <a:ln w="9525">
            <a:solidFill>
              <a:schemeClr val="bg1"/>
            </a:solidFill>
            <a:round/>
            <a:headEnd/>
            <a:tailEnd/>
          </a:ln>
        </p:spPr>
        <p:txBody>
          <a:bodyPr anchor="ctr"/>
          <a:lstStyle/>
          <a:p>
            <a:pPr algn="ctr">
              <a:defRPr/>
            </a:pPr>
            <a:r>
              <a:rPr lang="en-US" sz="1200" b="1">
                <a:solidFill>
                  <a:schemeClr val="bg1"/>
                </a:solidFill>
                <a:latin typeface="Calibri" pitchFamily="34" charset="0"/>
                <a:cs typeface="Arial" pitchFamily="34" charset="0"/>
              </a:rPr>
              <a:t>67%</a:t>
            </a:r>
          </a:p>
        </p:txBody>
      </p:sp>
      <p:sp>
        <p:nvSpPr>
          <p:cNvPr id="19520" name="Freeform 64"/>
          <p:cNvSpPr>
            <a:spLocks/>
          </p:cNvSpPr>
          <p:nvPr/>
        </p:nvSpPr>
        <p:spPr bwMode="auto">
          <a:xfrm>
            <a:off x="7246359" y="2625575"/>
            <a:ext cx="557088" cy="696609"/>
          </a:xfrm>
          <a:custGeom>
            <a:avLst/>
            <a:gdLst/>
            <a:ahLst/>
            <a:cxnLst>
              <a:cxn ang="0">
                <a:pos x="118" y="1317"/>
              </a:cxn>
              <a:cxn ang="0">
                <a:pos x="177" y="1335"/>
              </a:cxn>
              <a:cxn ang="0">
                <a:pos x="225" y="1312"/>
              </a:cxn>
              <a:cxn ang="0">
                <a:pos x="319" y="1418"/>
              </a:cxn>
              <a:cxn ang="0">
                <a:pos x="425" y="1430"/>
              </a:cxn>
              <a:cxn ang="0">
                <a:pos x="519" y="1448"/>
              </a:cxn>
              <a:cxn ang="0">
                <a:pos x="597" y="1466"/>
              </a:cxn>
              <a:cxn ang="0">
                <a:pos x="650" y="1448"/>
              </a:cxn>
              <a:cxn ang="0">
                <a:pos x="686" y="1418"/>
              </a:cxn>
              <a:cxn ang="0">
                <a:pos x="739" y="1412"/>
              </a:cxn>
              <a:cxn ang="0">
                <a:pos x="810" y="1471"/>
              </a:cxn>
              <a:cxn ang="0">
                <a:pos x="856" y="1507"/>
              </a:cxn>
              <a:cxn ang="0">
                <a:pos x="927" y="1448"/>
              </a:cxn>
              <a:cxn ang="0">
                <a:pos x="951" y="1388"/>
              </a:cxn>
              <a:cxn ang="0">
                <a:pos x="981" y="1246"/>
              </a:cxn>
              <a:cxn ang="0">
                <a:pos x="1034" y="1294"/>
              </a:cxn>
              <a:cxn ang="0">
                <a:pos x="1057" y="1205"/>
              </a:cxn>
              <a:cxn ang="0">
                <a:pos x="1117" y="1111"/>
              </a:cxn>
              <a:cxn ang="0">
                <a:pos x="1140" y="1063"/>
              </a:cxn>
              <a:cxn ang="0">
                <a:pos x="1206" y="1058"/>
              </a:cxn>
              <a:cxn ang="0">
                <a:pos x="1270" y="975"/>
              </a:cxn>
              <a:cxn ang="0">
                <a:pos x="1318" y="939"/>
              </a:cxn>
              <a:cxn ang="0">
                <a:pos x="1305" y="868"/>
              </a:cxn>
              <a:cxn ang="0">
                <a:pos x="1323" y="804"/>
              </a:cxn>
              <a:cxn ang="0">
                <a:pos x="1282" y="627"/>
              </a:cxn>
              <a:cxn ang="0">
                <a:pos x="1312" y="550"/>
              </a:cxn>
              <a:cxn ang="0">
                <a:pos x="1341" y="532"/>
              </a:cxn>
              <a:cxn ang="0">
                <a:pos x="1099" y="77"/>
              </a:cxn>
              <a:cxn ang="0">
                <a:pos x="1004" y="142"/>
              </a:cxn>
              <a:cxn ang="0">
                <a:pos x="886" y="249"/>
              </a:cxn>
              <a:cxn ang="0">
                <a:pos x="815" y="249"/>
              </a:cxn>
              <a:cxn ang="0">
                <a:pos x="715" y="313"/>
              </a:cxn>
              <a:cxn ang="0">
                <a:pos x="626" y="290"/>
              </a:cxn>
              <a:cxn ang="0">
                <a:pos x="590" y="295"/>
              </a:cxn>
              <a:cxn ang="0">
                <a:pos x="590" y="266"/>
              </a:cxn>
              <a:cxn ang="0">
                <a:pos x="455" y="231"/>
              </a:cxn>
              <a:cxn ang="0">
                <a:pos x="390" y="231"/>
              </a:cxn>
              <a:cxn ang="0">
                <a:pos x="0" y="266"/>
              </a:cxn>
            </a:cxnLst>
            <a:rect l="0" t="0" r="r" b="b"/>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78%</a:t>
            </a:r>
          </a:p>
        </p:txBody>
      </p:sp>
      <p:sp>
        <p:nvSpPr>
          <p:cNvPr id="19521" name="Freeform 65"/>
          <p:cNvSpPr>
            <a:spLocks/>
          </p:cNvSpPr>
          <p:nvPr/>
        </p:nvSpPr>
        <p:spPr bwMode="auto">
          <a:xfrm>
            <a:off x="7848411" y="1867539"/>
            <a:ext cx="1003006" cy="858548"/>
          </a:xfrm>
          <a:custGeom>
            <a:avLst/>
            <a:gdLst/>
            <a:ahLst/>
            <a:cxnLst>
              <a:cxn ang="0">
                <a:pos x="1850" y="1666"/>
              </a:cxn>
              <a:cxn ang="0">
                <a:pos x="1814" y="1731"/>
              </a:cxn>
              <a:cxn ang="0">
                <a:pos x="1784" y="1784"/>
              </a:cxn>
              <a:cxn ang="0">
                <a:pos x="1772" y="1855"/>
              </a:cxn>
              <a:cxn ang="0">
                <a:pos x="1832" y="1796"/>
              </a:cxn>
              <a:cxn ang="0">
                <a:pos x="1932" y="1784"/>
              </a:cxn>
              <a:cxn ang="0">
                <a:pos x="2062" y="1736"/>
              </a:cxn>
              <a:cxn ang="0">
                <a:pos x="2281" y="1578"/>
              </a:cxn>
              <a:cxn ang="0">
                <a:pos x="2358" y="1524"/>
              </a:cxn>
              <a:cxn ang="0">
                <a:pos x="2416" y="1453"/>
              </a:cxn>
              <a:cxn ang="0">
                <a:pos x="2386" y="1465"/>
              </a:cxn>
              <a:cxn ang="0">
                <a:pos x="2292" y="1512"/>
              </a:cxn>
              <a:cxn ang="0">
                <a:pos x="2239" y="1542"/>
              </a:cxn>
              <a:cxn ang="0">
                <a:pos x="2304" y="1441"/>
              </a:cxn>
              <a:cxn ang="0">
                <a:pos x="2257" y="1482"/>
              </a:cxn>
              <a:cxn ang="0">
                <a:pos x="2044" y="1601"/>
              </a:cxn>
              <a:cxn ang="0">
                <a:pos x="1891" y="1707"/>
              </a:cxn>
              <a:cxn ang="0">
                <a:pos x="1884" y="1624"/>
              </a:cxn>
              <a:cxn ang="0">
                <a:pos x="1926" y="1518"/>
              </a:cxn>
              <a:cxn ang="0">
                <a:pos x="1873" y="1175"/>
              </a:cxn>
              <a:cxn ang="0">
                <a:pos x="1832" y="821"/>
              </a:cxn>
              <a:cxn ang="0">
                <a:pos x="1790" y="597"/>
              </a:cxn>
              <a:cxn ang="0">
                <a:pos x="1743" y="561"/>
              </a:cxn>
              <a:cxn ang="0">
                <a:pos x="1731" y="490"/>
              </a:cxn>
              <a:cxn ang="0">
                <a:pos x="1696" y="290"/>
              </a:cxn>
              <a:cxn ang="0">
                <a:pos x="1630" y="77"/>
              </a:cxn>
              <a:cxn ang="0">
                <a:pos x="1607" y="0"/>
              </a:cxn>
              <a:cxn ang="0">
                <a:pos x="1206" y="89"/>
              </a:cxn>
              <a:cxn ang="0">
                <a:pos x="986" y="325"/>
              </a:cxn>
              <a:cxn ang="0">
                <a:pos x="969" y="419"/>
              </a:cxn>
              <a:cxn ang="0">
                <a:pos x="846" y="549"/>
              </a:cxn>
              <a:cxn ang="0">
                <a:pos x="887" y="591"/>
              </a:cxn>
              <a:cxn ang="0">
                <a:pos x="898" y="643"/>
              </a:cxn>
              <a:cxn ang="0">
                <a:pos x="922" y="767"/>
              </a:cxn>
              <a:cxn ang="0">
                <a:pos x="704" y="916"/>
              </a:cxn>
              <a:cxn ang="0">
                <a:pos x="455" y="934"/>
              </a:cxn>
              <a:cxn ang="0">
                <a:pos x="202" y="992"/>
              </a:cxn>
              <a:cxn ang="0">
                <a:pos x="148" y="1099"/>
              </a:cxn>
              <a:cxn ang="0">
                <a:pos x="213" y="1234"/>
              </a:cxn>
              <a:cxn ang="0">
                <a:pos x="42" y="1429"/>
              </a:cxn>
              <a:cxn ang="0">
                <a:pos x="1318" y="1312"/>
              </a:cxn>
              <a:cxn ang="0">
                <a:pos x="1359" y="1365"/>
              </a:cxn>
              <a:cxn ang="0">
                <a:pos x="1406" y="1376"/>
              </a:cxn>
              <a:cxn ang="0">
                <a:pos x="1465" y="1494"/>
              </a:cxn>
              <a:cxn ang="0">
                <a:pos x="1572" y="1530"/>
              </a:cxn>
            </a:cxnLst>
            <a:rect l="0" t="0" r="r" b="b"/>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45%</a:t>
            </a:r>
          </a:p>
        </p:txBody>
      </p:sp>
      <p:sp>
        <p:nvSpPr>
          <p:cNvPr id="19523" name="Freeform 67"/>
          <p:cNvSpPr>
            <a:spLocks/>
          </p:cNvSpPr>
          <p:nvPr/>
        </p:nvSpPr>
        <p:spPr bwMode="auto">
          <a:xfrm>
            <a:off x="7765974" y="2476201"/>
            <a:ext cx="776924" cy="563989"/>
          </a:xfrm>
          <a:custGeom>
            <a:avLst/>
            <a:gdLst/>
            <a:ahLst/>
            <a:cxnLst>
              <a:cxn ang="0">
                <a:pos x="467" y="1151"/>
              </a:cxn>
              <a:cxn ang="0">
                <a:pos x="1311" y="986"/>
              </a:cxn>
              <a:cxn ang="0">
                <a:pos x="1583" y="938"/>
              </a:cxn>
              <a:cxn ang="0">
                <a:pos x="1590" y="938"/>
              </a:cxn>
              <a:cxn ang="0">
                <a:pos x="1595" y="933"/>
              </a:cxn>
              <a:cxn ang="0">
                <a:pos x="1601" y="908"/>
              </a:cxn>
              <a:cxn ang="0">
                <a:pos x="1631" y="880"/>
              </a:cxn>
              <a:cxn ang="0">
                <a:pos x="1661" y="874"/>
              </a:cxn>
              <a:cxn ang="0">
                <a:pos x="1689" y="880"/>
              </a:cxn>
              <a:cxn ang="0">
                <a:pos x="1767" y="826"/>
              </a:cxn>
              <a:cxn ang="0">
                <a:pos x="1778" y="785"/>
              </a:cxn>
              <a:cxn ang="0">
                <a:pos x="1826" y="738"/>
              </a:cxn>
              <a:cxn ang="0">
                <a:pos x="1873" y="708"/>
              </a:cxn>
              <a:cxn ang="0">
                <a:pos x="1879" y="697"/>
              </a:cxn>
              <a:cxn ang="0">
                <a:pos x="1831" y="661"/>
              </a:cxn>
              <a:cxn ang="0">
                <a:pos x="1814" y="644"/>
              </a:cxn>
              <a:cxn ang="0">
                <a:pos x="1796" y="637"/>
              </a:cxn>
              <a:cxn ang="0">
                <a:pos x="1785" y="619"/>
              </a:cxn>
              <a:cxn ang="0">
                <a:pos x="1749" y="614"/>
              </a:cxn>
              <a:cxn ang="0">
                <a:pos x="1737" y="566"/>
              </a:cxn>
              <a:cxn ang="0">
                <a:pos x="1696" y="555"/>
              </a:cxn>
              <a:cxn ang="0">
                <a:pos x="1689" y="555"/>
              </a:cxn>
              <a:cxn ang="0">
                <a:pos x="1684" y="477"/>
              </a:cxn>
              <a:cxn ang="0">
                <a:pos x="1707" y="466"/>
              </a:cxn>
              <a:cxn ang="0">
                <a:pos x="1702" y="424"/>
              </a:cxn>
              <a:cxn ang="0">
                <a:pos x="1678" y="401"/>
              </a:cxn>
              <a:cxn ang="0">
                <a:pos x="1678" y="389"/>
              </a:cxn>
              <a:cxn ang="0">
                <a:pos x="1684" y="378"/>
              </a:cxn>
              <a:cxn ang="0">
                <a:pos x="1719" y="342"/>
              </a:cxn>
              <a:cxn ang="0">
                <a:pos x="1732" y="283"/>
              </a:cxn>
              <a:cxn ang="0">
                <a:pos x="1732" y="266"/>
              </a:cxn>
              <a:cxn ang="0">
                <a:pos x="1755" y="230"/>
              </a:cxn>
              <a:cxn ang="0">
                <a:pos x="1773" y="218"/>
              </a:cxn>
              <a:cxn ang="0">
                <a:pos x="1743" y="200"/>
              </a:cxn>
              <a:cxn ang="0">
                <a:pos x="1666" y="195"/>
              </a:cxn>
              <a:cxn ang="0">
                <a:pos x="1666" y="182"/>
              </a:cxn>
              <a:cxn ang="0">
                <a:pos x="1648" y="170"/>
              </a:cxn>
              <a:cxn ang="0">
                <a:pos x="1643" y="141"/>
              </a:cxn>
              <a:cxn ang="0">
                <a:pos x="1607" y="64"/>
              </a:cxn>
              <a:cxn ang="0">
                <a:pos x="1583" y="58"/>
              </a:cxn>
              <a:cxn ang="0">
                <a:pos x="1572" y="46"/>
              </a:cxn>
              <a:cxn ang="0">
                <a:pos x="1560" y="53"/>
              </a:cxn>
              <a:cxn ang="0">
                <a:pos x="1549" y="41"/>
              </a:cxn>
              <a:cxn ang="0">
                <a:pos x="1542" y="17"/>
              </a:cxn>
              <a:cxn ang="0">
                <a:pos x="1519" y="0"/>
              </a:cxn>
              <a:cxn ang="0">
                <a:pos x="225" y="259"/>
              </a:cxn>
              <a:cxn ang="0">
                <a:pos x="201" y="153"/>
              </a:cxn>
              <a:cxn ang="0">
                <a:pos x="130" y="223"/>
              </a:cxn>
              <a:cxn ang="0">
                <a:pos x="119" y="230"/>
              </a:cxn>
              <a:cxn ang="0">
                <a:pos x="107" y="218"/>
              </a:cxn>
              <a:cxn ang="0">
                <a:pos x="101" y="218"/>
              </a:cxn>
              <a:cxn ang="0">
                <a:pos x="83" y="259"/>
              </a:cxn>
              <a:cxn ang="0">
                <a:pos x="18" y="307"/>
              </a:cxn>
              <a:cxn ang="0">
                <a:pos x="0" y="324"/>
              </a:cxn>
              <a:cxn ang="0">
                <a:pos x="89" y="856"/>
              </a:cxn>
              <a:cxn ang="0">
                <a:pos x="154" y="1217"/>
              </a:cxn>
              <a:cxn ang="0">
                <a:pos x="467" y="1151"/>
              </a:cxn>
            </a:cxnLst>
            <a:rect l="0" t="0" r="r" b="b"/>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55%</a:t>
            </a:r>
          </a:p>
        </p:txBody>
      </p:sp>
      <p:sp>
        <p:nvSpPr>
          <p:cNvPr id="19526" name="Freeform 70"/>
          <p:cNvSpPr>
            <a:spLocks/>
          </p:cNvSpPr>
          <p:nvPr/>
        </p:nvSpPr>
        <p:spPr bwMode="auto">
          <a:xfrm>
            <a:off x="7504917" y="3034604"/>
            <a:ext cx="1012999" cy="649146"/>
          </a:xfrm>
          <a:custGeom>
            <a:avLst/>
            <a:gdLst/>
            <a:ahLst/>
            <a:cxnLst>
              <a:cxn ang="0">
                <a:pos x="1607" y="1176"/>
              </a:cxn>
              <a:cxn ang="0">
                <a:pos x="745" y="1311"/>
              </a:cxn>
              <a:cxn ang="0">
                <a:pos x="621" y="1329"/>
              </a:cxn>
              <a:cxn ang="0">
                <a:pos x="537" y="1329"/>
              </a:cxn>
              <a:cxn ang="0">
                <a:pos x="0" y="1400"/>
              </a:cxn>
              <a:cxn ang="0">
                <a:pos x="136" y="1329"/>
              </a:cxn>
              <a:cxn ang="0">
                <a:pos x="213" y="1252"/>
              </a:cxn>
              <a:cxn ang="0">
                <a:pos x="225" y="1211"/>
              </a:cxn>
              <a:cxn ang="0">
                <a:pos x="260" y="1158"/>
              </a:cxn>
              <a:cxn ang="0">
                <a:pos x="455" y="986"/>
              </a:cxn>
              <a:cxn ang="0">
                <a:pos x="479" y="963"/>
              </a:cxn>
              <a:cxn ang="0">
                <a:pos x="514" y="1040"/>
              </a:cxn>
              <a:cxn ang="0">
                <a:pos x="621" y="1070"/>
              </a:cxn>
              <a:cxn ang="0">
                <a:pos x="662" y="1022"/>
              </a:cxn>
              <a:cxn ang="0">
                <a:pos x="715" y="1029"/>
              </a:cxn>
              <a:cxn ang="0">
                <a:pos x="750" y="1029"/>
              </a:cxn>
              <a:cxn ang="0">
                <a:pos x="845" y="945"/>
              </a:cxn>
              <a:cxn ang="0">
                <a:pos x="869" y="963"/>
              </a:cxn>
              <a:cxn ang="0">
                <a:pos x="958" y="916"/>
              </a:cxn>
              <a:cxn ang="0">
                <a:pos x="999" y="821"/>
              </a:cxn>
              <a:cxn ang="0">
                <a:pos x="1057" y="674"/>
              </a:cxn>
              <a:cxn ang="0">
                <a:pos x="1140" y="408"/>
              </a:cxn>
              <a:cxn ang="0">
                <a:pos x="1181" y="449"/>
              </a:cxn>
              <a:cxn ang="0">
                <a:pos x="1247" y="461"/>
              </a:cxn>
              <a:cxn ang="0">
                <a:pos x="1300" y="314"/>
              </a:cxn>
              <a:cxn ang="0">
                <a:pos x="1359" y="289"/>
              </a:cxn>
              <a:cxn ang="0">
                <a:pos x="1407" y="225"/>
              </a:cxn>
              <a:cxn ang="0">
                <a:pos x="1453" y="142"/>
              </a:cxn>
              <a:cxn ang="0">
                <a:pos x="1471" y="113"/>
              </a:cxn>
              <a:cxn ang="0">
                <a:pos x="1460" y="24"/>
              </a:cxn>
              <a:cxn ang="0">
                <a:pos x="1483" y="0"/>
              </a:cxn>
              <a:cxn ang="0">
                <a:pos x="1648" y="101"/>
              </a:cxn>
              <a:cxn ang="0">
                <a:pos x="1673" y="18"/>
              </a:cxn>
              <a:cxn ang="0">
                <a:pos x="1725" y="24"/>
              </a:cxn>
              <a:cxn ang="0">
                <a:pos x="1731" y="65"/>
              </a:cxn>
              <a:cxn ang="0">
                <a:pos x="1831" y="101"/>
              </a:cxn>
              <a:cxn ang="0">
                <a:pos x="1896" y="149"/>
              </a:cxn>
              <a:cxn ang="0">
                <a:pos x="1920" y="201"/>
              </a:cxn>
              <a:cxn ang="0">
                <a:pos x="1855" y="331"/>
              </a:cxn>
              <a:cxn ang="0">
                <a:pos x="1909" y="378"/>
              </a:cxn>
              <a:cxn ang="0">
                <a:pos x="1985" y="390"/>
              </a:cxn>
              <a:cxn ang="0">
                <a:pos x="2015" y="408"/>
              </a:cxn>
              <a:cxn ang="0">
                <a:pos x="2056" y="431"/>
              </a:cxn>
              <a:cxn ang="0">
                <a:pos x="2086" y="420"/>
              </a:cxn>
              <a:cxn ang="0">
                <a:pos x="2216" y="473"/>
              </a:cxn>
              <a:cxn ang="0">
                <a:pos x="2239" y="520"/>
              </a:cxn>
              <a:cxn ang="0">
                <a:pos x="2227" y="591"/>
              </a:cxn>
              <a:cxn ang="0">
                <a:pos x="2204" y="615"/>
              </a:cxn>
              <a:cxn ang="0">
                <a:pos x="2274" y="679"/>
              </a:cxn>
              <a:cxn ang="0">
                <a:pos x="2269" y="709"/>
              </a:cxn>
              <a:cxn ang="0">
                <a:pos x="2216" y="720"/>
              </a:cxn>
              <a:cxn ang="0">
                <a:pos x="2239" y="733"/>
              </a:cxn>
              <a:cxn ang="0">
                <a:pos x="2216" y="763"/>
              </a:cxn>
              <a:cxn ang="0">
                <a:pos x="2198" y="768"/>
              </a:cxn>
              <a:cxn ang="0">
                <a:pos x="2251" y="786"/>
              </a:cxn>
              <a:cxn ang="0">
                <a:pos x="2298" y="816"/>
              </a:cxn>
              <a:cxn ang="0">
                <a:pos x="2239" y="857"/>
              </a:cxn>
              <a:cxn ang="0">
                <a:pos x="2198" y="857"/>
              </a:cxn>
              <a:cxn ang="0">
                <a:pos x="2257" y="898"/>
              </a:cxn>
              <a:cxn ang="0">
                <a:pos x="2322" y="857"/>
              </a:cxn>
              <a:cxn ang="0">
                <a:pos x="2404" y="857"/>
              </a:cxn>
              <a:cxn ang="0">
                <a:pos x="2446" y="981"/>
              </a:cxn>
              <a:cxn ang="0">
                <a:pos x="2411" y="1004"/>
              </a:cxn>
            </a:cxnLst>
            <a:rect l="0" t="0" r="r" b="b"/>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path>
            </a:pathLst>
          </a:custGeom>
          <a:solidFill>
            <a:schemeClr val="accent1"/>
          </a:solidFill>
          <a:ln w="0">
            <a:solidFill>
              <a:schemeClr val="bg1"/>
            </a:solidFill>
            <a:prstDash val="solid"/>
            <a:round/>
            <a:headEnd/>
            <a:tailEnd/>
          </a:ln>
        </p:spPr>
        <p:txBody>
          <a:bodyPr anchor="ctr"/>
          <a:lstStyle/>
          <a:p>
            <a:pPr algn="ctr">
              <a:defRPr/>
            </a:pPr>
            <a:r>
              <a:rPr lang="en-US" sz="600" b="1" dirty="0">
                <a:solidFill>
                  <a:schemeClr val="bg1"/>
                </a:solidFill>
                <a:latin typeface="Calibri" pitchFamily="34" charset="0"/>
                <a:cs typeface="Arial" pitchFamily="34" charset="0"/>
              </a:rPr>
              <a:t>       </a:t>
            </a:r>
          </a:p>
          <a:p>
            <a:pPr algn="ctr">
              <a:defRPr/>
            </a:pPr>
            <a:r>
              <a:rPr lang="en-US" sz="1200" b="1" dirty="0">
                <a:solidFill>
                  <a:schemeClr val="bg1"/>
                </a:solidFill>
                <a:latin typeface="Calibri" pitchFamily="34" charset="0"/>
                <a:cs typeface="Arial" pitchFamily="34" charset="0"/>
              </a:rPr>
              <a:t>       61%</a:t>
            </a:r>
          </a:p>
        </p:txBody>
      </p:sp>
      <p:sp>
        <p:nvSpPr>
          <p:cNvPr id="19528" name="Freeform 72"/>
          <p:cNvSpPr>
            <a:spLocks/>
          </p:cNvSpPr>
          <p:nvPr/>
        </p:nvSpPr>
        <p:spPr bwMode="auto">
          <a:xfrm>
            <a:off x="7406240" y="3509249"/>
            <a:ext cx="1171631" cy="559802"/>
          </a:xfrm>
          <a:custGeom>
            <a:avLst/>
            <a:gdLst/>
            <a:ahLst/>
            <a:cxnLst>
              <a:cxn ang="0">
                <a:pos x="36" y="986"/>
              </a:cxn>
              <a:cxn ang="0">
                <a:pos x="77" y="933"/>
              </a:cxn>
              <a:cxn ang="0">
                <a:pos x="112" y="857"/>
              </a:cxn>
              <a:cxn ang="0">
                <a:pos x="331" y="745"/>
              </a:cxn>
              <a:cxn ang="0">
                <a:pos x="414" y="651"/>
              </a:cxn>
              <a:cxn ang="0">
                <a:pos x="455" y="633"/>
              </a:cxn>
              <a:cxn ang="0">
                <a:pos x="496" y="597"/>
              </a:cxn>
              <a:cxn ang="0">
                <a:pos x="549" y="585"/>
              </a:cxn>
              <a:cxn ang="0">
                <a:pos x="667" y="538"/>
              </a:cxn>
              <a:cxn ang="0">
                <a:pos x="768" y="396"/>
              </a:cxn>
              <a:cxn ang="0">
                <a:pos x="779" y="314"/>
              </a:cxn>
              <a:cxn ang="0">
                <a:pos x="863" y="307"/>
              </a:cxn>
              <a:cxn ang="0">
                <a:pos x="1004" y="296"/>
              </a:cxn>
              <a:cxn ang="0">
                <a:pos x="2671" y="12"/>
              </a:cxn>
              <a:cxn ang="0">
                <a:pos x="2712" y="48"/>
              </a:cxn>
              <a:cxn ang="0">
                <a:pos x="2759" y="119"/>
              </a:cxn>
              <a:cxn ang="0">
                <a:pos x="2735" y="119"/>
              </a:cxn>
              <a:cxn ang="0">
                <a:pos x="2682" y="119"/>
              </a:cxn>
              <a:cxn ang="0">
                <a:pos x="2676" y="148"/>
              </a:cxn>
              <a:cxn ang="0">
                <a:pos x="2552" y="225"/>
              </a:cxn>
              <a:cxn ang="0">
                <a:pos x="2493" y="278"/>
              </a:cxn>
              <a:cxn ang="0">
                <a:pos x="2570" y="248"/>
              </a:cxn>
              <a:cxn ang="0">
                <a:pos x="2699" y="218"/>
              </a:cxn>
              <a:cxn ang="0">
                <a:pos x="2706" y="266"/>
              </a:cxn>
              <a:cxn ang="0">
                <a:pos x="2741" y="254"/>
              </a:cxn>
              <a:cxn ang="0">
                <a:pos x="2812" y="254"/>
              </a:cxn>
              <a:cxn ang="0">
                <a:pos x="2824" y="355"/>
              </a:cxn>
              <a:cxn ang="0">
                <a:pos x="2770" y="426"/>
              </a:cxn>
              <a:cxn ang="0">
                <a:pos x="2688" y="479"/>
              </a:cxn>
              <a:cxn ang="0">
                <a:pos x="2611" y="473"/>
              </a:cxn>
              <a:cxn ang="0">
                <a:pos x="2593" y="438"/>
              </a:cxn>
              <a:cxn ang="0">
                <a:pos x="2564" y="431"/>
              </a:cxn>
              <a:cxn ang="0">
                <a:pos x="2557" y="491"/>
              </a:cxn>
              <a:cxn ang="0">
                <a:pos x="2617" y="538"/>
              </a:cxn>
              <a:cxn ang="0">
                <a:pos x="2552" y="656"/>
              </a:cxn>
              <a:cxn ang="0">
                <a:pos x="2475" y="656"/>
              </a:cxn>
              <a:cxn ang="0">
                <a:pos x="2557" y="674"/>
              </a:cxn>
              <a:cxn ang="0">
                <a:pos x="2664" y="615"/>
              </a:cxn>
              <a:cxn ang="0">
                <a:pos x="2682" y="686"/>
              </a:cxn>
              <a:cxn ang="0">
                <a:pos x="2552" y="768"/>
              </a:cxn>
              <a:cxn ang="0">
                <a:pos x="2410" y="869"/>
              </a:cxn>
              <a:cxn ang="0">
                <a:pos x="2346" y="928"/>
              </a:cxn>
              <a:cxn ang="0">
                <a:pos x="2257" y="1141"/>
              </a:cxn>
              <a:cxn ang="0">
                <a:pos x="2080" y="1199"/>
              </a:cxn>
              <a:cxn ang="0">
                <a:pos x="1264" y="969"/>
              </a:cxn>
              <a:cxn ang="0">
                <a:pos x="1157" y="880"/>
              </a:cxn>
              <a:cxn ang="0">
                <a:pos x="1152" y="845"/>
              </a:cxn>
              <a:cxn ang="0">
                <a:pos x="703" y="904"/>
              </a:cxn>
              <a:cxn ang="0">
                <a:pos x="584" y="963"/>
              </a:cxn>
            </a:cxnLst>
            <a:rect l="0" t="0" r="r" b="b"/>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27%</a:t>
            </a:r>
          </a:p>
        </p:txBody>
      </p:sp>
      <p:sp>
        <p:nvSpPr>
          <p:cNvPr id="19532" name="Freeform 76"/>
          <p:cNvSpPr>
            <a:spLocks/>
          </p:cNvSpPr>
          <p:nvPr/>
        </p:nvSpPr>
        <p:spPr bwMode="auto">
          <a:xfrm>
            <a:off x="7268841" y="3975518"/>
            <a:ext cx="730708" cy="834815"/>
          </a:xfrm>
          <a:custGeom>
            <a:avLst/>
            <a:gdLst/>
            <a:ahLst/>
            <a:cxnLst>
              <a:cxn ang="0">
                <a:pos x="237" y="951"/>
              </a:cxn>
              <a:cxn ang="0">
                <a:pos x="278" y="1033"/>
              </a:cxn>
              <a:cxn ang="0">
                <a:pos x="325" y="1081"/>
              </a:cxn>
              <a:cxn ang="0">
                <a:pos x="331" y="1139"/>
              </a:cxn>
              <a:cxn ang="0">
                <a:pos x="354" y="1187"/>
              </a:cxn>
              <a:cxn ang="0">
                <a:pos x="325" y="1281"/>
              </a:cxn>
              <a:cxn ang="0">
                <a:pos x="313" y="1405"/>
              </a:cxn>
              <a:cxn ang="0">
                <a:pos x="342" y="1595"/>
              </a:cxn>
              <a:cxn ang="0">
                <a:pos x="390" y="1684"/>
              </a:cxn>
              <a:cxn ang="0">
                <a:pos x="425" y="1737"/>
              </a:cxn>
              <a:cxn ang="0">
                <a:pos x="443" y="1795"/>
              </a:cxn>
              <a:cxn ang="0">
                <a:pos x="1382" y="1783"/>
              </a:cxn>
              <a:cxn ang="0">
                <a:pos x="1442" y="1807"/>
              </a:cxn>
              <a:cxn ang="0">
                <a:pos x="1424" y="1671"/>
              </a:cxn>
              <a:cxn ang="0">
                <a:pos x="1442" y="1624"/>
              </a:cxn>
              <a:cxn ang="0">
                <a:pos x="1531" y="1636"/>
              </a:cxn>
              <a:cxn ang="0">
                <a:pos x="1619" y="1630"/>
              </a:cxn>
              <a:cxn ang="0">
                <a:pos x="1602" y="1529"/>
              </a:cxn>
              <a:cxn ang="0">
                <a:pos x="1607" y="1453"/>
              </a:cxn>
              <a:cxn ang="0">
                <a:pos x="1660" y="1251"/>
              </a:cxn>
              <a:cxn ang="0">
                <a:pos x="1713" y="1134"/>
              </a:cxn>
              <a:cxn ang="0">
                <a:pos x="1754" y="1098"/>
              </a:cxn>
              <a:cxn ang="0">
                <a:pos x="1743" y="1075"/>
              </a:cxn>
              <a:cxn ang="0">
                <a:pos x="1726" y="1068"/>
              </a:cxn>
              <a:cxn ang="0">
                <a:pos x="1660" y="1051"/>
              </a:cxn>
              <a:cxn ang="0">
                <a:pos x="1630" y="951"/>
              </a:cxn>
              <a:cxn ang="0">
                <a:pos x="1542" y="873"/>
              </a:cxn>
              <a:cxn ang="0">
                <a:pos x="1483" y="756"/>
              </a:cxn>
              <a:cxn ang="0">
                <a:pos x="1435" y="697"/>
              </a:cxn>
              <a:cxn ang="0">
                <a:pos x="1341" y="626"/>
              </a:cxn>
              <a:cxn ang="0">
                <a:pos x="1306" y="578"/>
              </a:cxn>
              <a:cxn ang="0">
                <a:pos x="1270" y="525"/>
              </a:cxn>
              <a:cxn ang="0">
                <a:pos x="1110" y="413"/>
              </a:cxn>
              <a:cxn ang="0">
                <a:pos x="1052" y="366"/>
              </a:cxn>
              <a:cxn ang="0">
                <a:pos x="981" y="259"/>
              </a:cxn>
              <a:cxn ang="0">
                <a:pos x="933" y="206"/>
              </a:cxn>
              <a:cxn ang="0">
                <a:pos x="775" y="147"/>
              </a:cxn>
              <a:cxn ang="0">
                <a:pos x="780" y="59"/>
              </a:cxn>
              <a:cxn ang="0">
                <a:pos x="821" y="18"/>
              </a:cxn>
              <a:cxn ang="0">
                <a:pos x="816" y="0"/>
              </a:cxn>
              <a:cxn ang="0">
                <a:pos x="0" y="106"/>
              </a:cxn>
            </a:cxnLst>
            <a:rect l="0" t="0" r="r" b="b"/>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73%</a:t>
            </a:r>
          </a:p>
        </p:txBody>
      </p:sp>
      <p:sp>
        <p:nvSpPr>
          <p:cNvPr id="19534" name="Freeform 78"/>
          <p:cNvSpPr>
            <a:spLocks/>
          </p:cNvSpPr>
          <p:nvPr/>
        </p:nvSpPr>
        <p:spPr bwMode="auto">
          <a:xfrm>
            <a:off x="7057748" y="4719592"/>
            <a:ext cx="1215350" cy="1023276"/>
          </a:xfrm>
          <a:custGeom>
            <a:avLst/>
            <a:gdLst/>
            <a:ahLst/>
            <a:cxnLst>
              <a:cxn ang="0">
                <a:pos x="6" y="183"/>
              </a:cxn>
              <a:cxn ang="0">
                <a:pos x="0" y="230"/>
              </a:cxn>
              <a:cxn ang="0">
                <a:pos x="59" y="289"/>
              </a:cxn>
              <a:cxn ang="0">
                <a:pos x="71" y="360"/>
              </a:cxn>
              <a:cxn ang="0">
                <a:pos x="94" y="390"/>
              </a:cxn>
              <a:cxn ang="0">
                <a:pos x="77" y="438"/>
              </a:cxn>
              <a:cxn ang="0">
                <a:pos x="160" y="420"/>
              </a:cxn>
              <a:cxn ang="0">
                <a:pos x="201" y="360"/>
              </a:cxn>
              <a:cxn ang="0">
                <a:pos x="248" y="355"/>
              </a:cxn>
              <a:cxn ang="0">
                <a:pos x="213" y="402"/>
              </a:cxn>
              <a:cxn ang="0">
                <a:pos x="443" y="337"/>
              </a:cxn>
              <a:cxn ang="0">
                <a:pos x="437" y="372"/>
              </a:cxn>
              <a:cxn ang="0">
                <a:pos x="591" y="408"/>
              </a:cxn>
              <a:cxn ang="0">
                <a:pos x="680" y="431"/>
              </a:cxn>
              <a:cxn ang="0">
                <a:pos x="750" y="449"/>
              </a:cxn>
              <a:cxn ang="0">
                <a:pos x="745" y="473"/>
              </a:cxn>
              <a:cxn ang="0">
                <a:pos x="850" y="573"/>
              </a:cxn>
              <a:cxn ang="0">
                <a:pos x="827" y="603"/>
              </a:cxn>
              <a:cxn ang="0">
                <a:pos x="821" y="621"/>
              </a:cxn>
              <a:cxn ang="0">
                <a:pos x="969" y="573"/>
              </a:cxn>
              <a:cxn ang="0">
                <a:pos x="1182" y="491"/>
              </a:cxn>
              <a:cxn ang="0">
                <a:pos x="1187" y="413"/>
              </a:cxn>
              <a:cxn ang="0">
                <a:pos x="1459" y="502"/>
              </a:cxn>
              <a:cxn ang="0">
                <a:pos x="1636" y="662"/>
              </a:cxn>
              <a:cxn ang="0">
                <a:pos x="1755" y="715"/>
              </a:cxn>
              <a:cxn ang="0">
                <a:pos x="1826" y="845"/>
              </a:cxn>
              <a:cxn ang="0">
                <a:pos x="1814" y="1135"/>
              </a:cxn>
              <a:cxn ang="0">
                <a:pos x="1890" y="1288"/>
              </a:cxn>
              <a:cxn ang="0">
                <a:pos x="1872" y="1187"/>
              </a:cxn>
              <a:cxn ang="0">
                <a:pos x="1938" y="1223"/>
              </a:cxn>
              <a:cxn ang="0">
                <a:pos x="1968" y="1187"/>
              </a:cxn>
              <a:cxn ang="0">
                <a:pos x="1968" y="1252"/>
              </a:cxn>
              <a:cxn ang="0">
                <a:pos x="1908" y="1353"/>
              </a:cxn>
              <a:cxn ang="0">
                <a:pos x="1968" y="1442"/>
              </a:cxn>
              <a:cxn ang="0">
                <a:pos x="2115" y="1619"/>
              </a:cxn>
              <a:cxn ang="0">
                <a:pos x="2163" y="1637"/>
              </a:cxn>
              <a:cxn ang="0">
                <a:pos x="2234" y="1749"/>
              </a:cxn>
              <a:cxn ang="0">
                <a:pos x="2351" y="1944"/>
              </a:cxn>
              <a:cxn ang="0">
                <a:pos x="2564" y="2097"/>
              </a:cxn>
              <a:cxn ang="0">
                <a:pos x="2640" y="2139"/>
              </a:cxn>
              <a:cxn ang="0">
                <a:pos x="2617" y="2162"/>
              </a:cxn>
              <a:cxn ang="0">
                <a:pos x="2594" y="2186"/>
              </a:cxn>
              <a:cxn ang="0">
                <a:pos x="2676" y="2198"/>
              </a:cxn>
              <a:cxn ang="0">
                <a:pos x="2883" y="2086"/>
              </a:cxn>
              <a:cxn ang="0">
                <a:pos x="2871" y="1955"/>
              </a:cxn>
              <a:cxn ang="0">
                <a:pos x="2894" y="1760"/>
              </a:cxn>
              <a:cxn ang="0">
                <a:pos x="2871" y="1453"/>
              </a:cxn>
              <a:cxn ang="0">
                <a:pos x="2694" y="1146"/>
              </a:cxn>
              <a:cxn ang="0">
                <a:pos x="2612" y="1011"/>
              </a:cxn>
              <a:cxn ang="0">
                <a:pos x="2612" y="892"/>
              </a:cxn>
              <a:cxn ang="0">
                <a:pos x="2458" y="685"/>
              </a:cxn>
              <a:cxn ang="0">
                <a:pos x="2346" y="562"/>
              </a:cxn>
              <a:cxn ang="0">
                <a:pos x="2186" y="189"/>
              </a:cxn>
              <a:cxn ang="0">
                <a:pos x="2151" y="147"/>
              </a:cxn>
              <a:cxn ang="0">
                <a:pos x="2097" y="30"/>
              </a:cxn>
              <a:cxn ang="0">
                <a:pos x="1950" y="18"/>
              </a:cxn>
              <a:cxn ang="0">
                <a:pos x="1961" y="154"/>
              </a:cxn>
              <a:cxn ang="0">
                <a:pos x="1890" y="177"/>
              </a:cxn>
              <a:cxn ang="0">
                <a:pos x="933" y="160"/>
              </a:cxn>
              <a:cxn ang="0">
                <a:pos x="898" y="78"/>
              </a:cxn>
            </a:cxnLst>
            <a:rect l="0" t="0" r="r" b="b"/>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26%</a:t>
            </a:r>
          </a:p>
        </p:txBody>
      </p:sp>
      <p:sp>
        <p:nvSpPr>
          <p:cNvPr id="19535" name="Freeform 79"/>
          <p:cNvSpPr>
            <a:spLocks/>
          </p:cNvSpPr>
          <p:nvPr/>
        </p:nvSpPr>
        <p:spPr bwMode="auto">
          <a:xfrm>
            <a:off x="7959579" y="2908965"/>
            <a:ext cx="610798" cy="328063"/>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close/>
              </a:path>
            </a:pathLst>
          </a:custGeom>
          <a:solidFill>
            <a:schemeClr val="accent6">
              <a:lumMod val="60000"/>
              <a:lumOff val="40000"/>
            </a:schemeClr>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7" name="Freeform 81"/>
          <p:cNvSpPr>
            <a:spLocks/>
          </p:cNvSpPr>
          <p:nvPr/>
        </p:nvSpPr>
        <p:spPr bwMode="auto">
          <a:xfrm>
            <a:off x="8421737" y="2881045"/>
            <a:ext cx="146142" cy="258263"/>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9" name="Freeform 83"/>
          <p:cNvSpPr>
            <a:spLocks/>
          </p:cNvSpPr>
          <p:nvPr/>
        </p:nvSpPr>
        <p:spPr bwMode="auto">
          <a:xfrm>
            <a:off x="8456711" y="2576714"/>
            <a:ext cx="181116" cy="457891"/>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1" name="Freeform 85"/>
          <p:cNvSpPr>
            <a:spLocks/>
          </p:cNvSpPr>
          <p:nvPr/>
        </p:nvSpPr>
        <p:spPr bwMode="auto">
          <a:xfrm>
            <a:off x="8625336" y="2356145"/>
            <a:ext cx="226082" cy="252679"/>
          </a:xfrm>
          <a:custGeom>
            <a:avLst/>
            <a:gdLst/>
            <a:ahLst/>
            <a:cxnLst>
              <a:cxn ang="0">
                <a:pos x="0" y="117"/>
              </a:cxn>
              <a:cxn ang="0">
                <a:pos x="183" y="71"/>
              </a:cxn>
              <a:cxn ang="0">
                <a:pos x="201" y="94"/>
              </a:cxn>
              <a:cxn ang="0">
                <a:pos x="206" y="88"/>
              </a:cxn>
              <a:cxn ang="0">
                <a:pos x="213" y="76"/>
              </a:cxn>
              <a:cxn ang="0">
                <a:pos x="485" y="0"/>
              </a:cxn>
              <a:cxn ang="0">
                <a:pos x="549" y="224"/>
              </a:cxn>
              <a:cxn ang="0">
                <a:pos x="538" y="247"/>
              </a:cxn>
              <a:cxn ang="0">
                <a:pos x="531" y="259"/>
              </a:cxn>
              <a:cxn ang="0">
                <a:pos x="538" y="271"/>
              </a:cxn>
              <a:cxn ang="0">
                <a:pos x="538" y="282"/>
              </a:cxn>
              <a:cxn ang="0">
                <a:pos x="502" y="282"/>
              </a:cxn>
              <a:cxn ang="0">
                <a:pos x="414" y="325"/>
              </a:cxn>
              <a:cxn ang="0">
                <a:pos x="384" y="318"/>
              </a:cxn>
              <a:cxn ang="0">
                <a:pos x="378" y="330"/>
              </a:cxn>
              <a:cxn ang="0">
                <a:pos x="378" y="348"/>
              </a:cxn>
              <a:cxn ang="0">
                <a:pos x="373" y="353"/>
              </a:cxn>
              <a:cxn ang="0">
                <a:pos x="319" y="360"/>
              </a:cxn>
              <a:cxn ang="0">
                <a:pos x="242" y="395"/>
              </a:cxn>
              <a:cxn ang="0">
                <a:pos x="231" y="383"/>
              </a:cxn>
              <a:cxn ang="0">
                <a:pos x="183" y="431"/>
              </a:cxn>
              <a:cxn ang="0">
                <a:pos x="82" y="520"/>
              </a:cxn>
              <a:cxn ang="0">
                <a:pos x="41" y="543"/>
              </a:cxn>
              <a:cxn ang="0">
                <a:pos x="6" y="507"/>
              </a:cxn>
              <a:cxn ang="0">
                <a:pos x="53" y="460"/>
              </a:cxn>
              <a:cxn ang="0">
                <a:pos x="59" y="442"/>
              </a:cxn>
              <a:cxn ang="0">
                <a:pos x="36" y="419"/>
              </a:cxn>
              <a:cxn ang="0">
                <a:pos x="0" y="117"/>
              </a:cxn>
            </a:cxnLst>
            <a:rect l="0" t="0" r="r" b="b"/>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close/>
              </a:path>
            </a:pathLst>
          </a:custGeom>
          <a:solidFill>
            <a:schemeClr val="accent1">
              <a:lumMod val="20000"/>
              <a:lumOff val="80000"/>
            </a:schemeClr>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5" name="Freeform 89"/>
          <p:cNvSpPr>
            <a:spLocks/>
          </p:cNvSpPr>
          <p:nvPr/>
        </p:nvSpPr>
        <p:spPr bwMode="auto">
          <a:xfrm>
            <a:off x="8823938" y="2346371"/>
            <a:ext cx="113666" cy="143788"/>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1" name="Freeform 95"/>
          <p:cNvSpPr>
            <a:spLocks/>
          </p:cNvSpPr>
          <p:nvPr/>
        </p:nvSpPr>
        <p:spPr bwMode="auto">
          <a:xfrm>
            <a:off x="8763984" y="1268651"/>
            <a:ext cx="487139" cy="879488"/>
          </a:xfrm>
          <a:custGeom>
            <a:avLst/>
            <a:gdLst/>
            <a:ahLst/>
            <a:cxnLst>
              <a:cxn ang="0">
                <a:pos x="224" y="1701"/>
              </a:cxn>
              <a:cxn ang="0">
                <a:pos x="230" y="1743"/>
              </a:cxn>
              <a:cxn ang="0">
                <a:pos x="289" y="1802"/>
              </a:cxn>
              <a:cxn ang="0">
                <a:pos x="307" y="1825"/>
              </a:cxn>
              <a:cxn ang="0">
                <a:pos x="336" y="1896"/>
              </a:cxn>
              <a:cxn ang="0">
                <a:pos x="348" y="1837"/>
              </a:cxn>
              <a:cxn ang="0">
                <a:pos x="384" y="1737"/>
              </a:cxn>
              <a:cxn ang="0">
                <a:pos x="425" y="1630"/>
              </a:cxn>
              <a:cxn ang="0">
                <a:pos x="419" y="1607"/>
              </a:cxn>
              <a:cxn ang="0">
                <a:pos x="478" y="1495"/>
              </a:cxn>
              <a:cxn ang="0">
                <a:pos x="502" y="1536"/>
              </a:cxn>
              <a:cxn ang="0">
                <a:pos x="520" y="1530"/>
              </a:cxn>
              <a:cxn ang="0">
                <a:pos x="526" y="1483"/>
              </a:cxn>
              <a:cxn ang="0">
                <a:pos x="609" y="1447"/>
              </a:cxn>
              <a:cxn ang="0">
                <a:pos x="620" y="1412"/>
              </a:cxn>
              <a:cxn ang="0">
                <a:pos x="673" y="1394"/>
              </a:cxn>
              <a:cxn ang="0">
                <a:pos x="691" y="1335"/>
              </a:cxn>
              <a:cxn ang="0">
                <a:pos x="726" y="1252"/>
              </a:cxn>
              <a:cxn ang="0">
                <a:pos x="738" y="1229"/>
              </a:cxn>
              <a:cxn ang="0">
                <a:pos x="803" y="1229"/>
              </a:cxn>
              <a:cxn ang="0">
                <a:pos x="827" y="1164"/>
              </a:cxn>
              <a:cxn ang="0">
                <a:pos x="874" y="1117"/>
              </a:cxn>
              <a:cxn ang="0">
                <a:pos x="945" y="1152"/>
              </a:cxn>
              <a:cxn ang="0">
                <a:pos x="1028" y="1057"/>
              </a:cxn>
              <a:cxn ang="0">
                <a:pos x="1104" y="975"/>
              </a:cxn>
              <a:cxn ang="0">
                <a:pos x="1134" y="968"/>
              </a:cxn>
              <a:cxn ang="0">
                <a:pos x="1175" y="915"/>
              </a:cxn>
              <a:cxn ang="0">
                <a:pos x="1146" y="874"/>
              </a:cxn>
              <a:cxn ang="0">
                <a:pos x="1122" y="874"/>
              </a:cxn>
              <a:cxn ang="0">
                <a:pos x="1146" y="839"/>
              </a:cxn>
              <a:cxn ang="0">
                <a:pos x="1116" y="768"/>
              </a:cxn>
              <a:cxn ang="0">
                <a:pos x="1069" y="757"/>
              </a:cxn>
              <a:cxn ang="0">
                <a:pos x="1033" y="774"/>
              </a:cxn>
              <a:cxn ang="0">
                <a:pos x="974" y="661"/>
              </a:cxn>
              <a:cxn ang="0">
                <a:pos x="980" y="626"/>
              </a:cxn>
              <a:cxn ang="0">
                <a:pos x="957" y="620"/>
              </a:cxn>
              <a:cxn ang="0">
                <a:pos x="904" y="615"/>
              </a:cxn>
              <a:cxn ang="0">
                <a:pos x="863" y="603"/>
              </a:cxn>
              <a:cxn ang="0">
                <a:pos x="838" y="526"/>
              </a:cxn>
              <a:cxn ang="0">
                <a:pos x="579" y="6"/>
              </a:cxn>
              <a:cxn ang="0">
                <a:pos x="513" y="6"/>
              </a:cxn>
              <a:cxn ang="0">
                <a:pos x="490" y="47"/>
              </a:cxn>
              <a:cxn ang="0">
                <a:pos x="437" y="65"/>
              </a:cxn>
              <a:cxn ang="0">
                <a:pos x="348" y="124"/>
              </a:cxn>
              <a:cxn ang="0">
                <a:pos x="330" y="47"/>
              </a:cxn>
              <a:cxn ang="0">
                <a:pos x="301" y="30"/>
              </a:cxn>
              <a:cxn ang="0">
                <a:pos x="148" y="395"/>
              </a:cxn>
              <a:cxn ang="0">
                <a:pos x="165" y="466"/>
              </a:cxn>
              <a:cxn ang="0">
                <a:pos x="153" y="532"/>
              </a:cxn>
              <a:cxn ang="0">
                <a:pos x="124" y="579"/>
              </a:cxn>
              <a:cxn ang="0">
                <a:pos x="148" y="768"/>
              </a:cxn>
              <a:cxn ang="0">
                <a:pos x="94" y="869"/>
              </a:cxn>
              <a:cxn ang="0">
                <a:pos x="100" y="940"/>
              </a:cxn>
              <a:cxn ang="0">
                <a:pos x="71" y="945"/>
              </a:cxn>
              <a:cxn ang="0">
                <a:pos x="64" y="1004"/>
              </a:cxn>
              <a:cxn ang="0">
                <a:pos x="29" y="993"/>
              </a:cxn>
            </a:cxnLst>
            <a:rect l="0" t="0" r="r" b="b"/>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57%</a:t>
            </a:r>
          </a:p>
        </p:txBody>
      </p:sp>
      <p:sp>
        <p:nvSpPr>
          <p:cNvPr id="19553" name="Freeform 97"/>
          <p:cNvSpPr>
            <a:spLocks/>
          </p:cNvSpPr>
          <p:nvPr/>
        </p:nvSpPr>
        <p:spPr bwMode="auto">
          <a:xfrm>
            <a:off x="7602344" y="2872668"/>
            <a:ext cx="595809" cy="658918"/>
          </a:xfrm>
          <a:custGeom>
            <a:avLst/>
            <a:gdLst/>
            <a:ahLst/>
            <a:cxnLst>
              <a:cxn ang="0">
                <a:pos x="479" y="0"/>
              </a:cxn>
              <a:cxn ang="0">
                <a:pos x="474" y="59"/>
              </a:cxn>
              <a:cxn ang="0">
                <a:pos x="485" y="123"/>
              </a:cxn>
              <a:cxn ang="0">
                <a:pos x="449" y="307"/>
              </a:cxn>
              <a:cxn ang="0">
                <a:pos x="456" y="361"/>
              </a:cxn>
              <a:cxn ang="0">
                <a:pos x="426" y="437"/>
              </a:cxn>
              <a:cxn ang="0">
                <a:pos x="355" y="514"/>
              </a:cxn>
              <a:cxn ang="0">
                <a:pos x="314" y="538"/>
              </a:cxn>
              <a:cxn ang="0">
                <a:pos x="261" y="561"/>
              </a:cxn>
              <a:cxn ang="0">
                <a:pos x="231" y="602"/>
              </a:cxn>
              <a:cxn ang="0">
                <a:pos x="213" y="721"/>
              </a:cxn>
              <a:cxn ang="0">
                <a:pos x="148" y="714"/>
              </a:cxn>
              <a:cxn ang="0">
                <a:pos x="95" y="810"/>
              </a:cxn>
              <a:cxn ang="0">
                <a:pos x="95" y="904"/>
              </a:cxn>
              <a:cxn ang="0">
                <a:pos x="41" y="975"/>
              </a:cxn>
              <a:cxn ang="0">
                <a:pos x="6" y="1028"/>
              </a:cxn>
              <a:cxn ang="0">
                <a:pos x="6" y="1087"/>
              </a:cxn>
              <a:cxn ang="0">
                <a:pos x="77" y="1199"/>
              </a:cxn>
              <a:cxn ang="0">
                <a:pos x="130" y="1270"/>
              </a:cxn>
              <a:cxn ang="0">
                <a:pos x="178" y="1282"/>
              </a:cxn>
              <a:cxn ang="0">
                <a:pos x="195" y="1294"/>
              </a:cxn>
              <a:cxn ang="0">
                <a:pos x="237" y="1312"/>
              </a:cxn>
              <a:cxn ang="0">
                <a:pos x="237" y="1347"/>
              </a:cxn>
              <a:cxn ang="0">
                <a:pos x="355" y="1424"/>
              </a:cxn>
              <a:cxn ang="0">
                <a:pos x="426" y="1394"/>
              </a:cxn>
              <a:cxn ang="0">
                <a:pos x="456" y="1358"/>
              </a:cxn>
              <a:cxn ang="0">
                <a:pos x="497" y="1388"/>
              </a:cxn>
              <a:cxn ang="0">
                <a:pos x="603" y="1353"/>
              </a:cxn>
              <a:cxn ang="0">
                <a:pos x="621" y="1299"/>
              </a:cxn>
              <a:cxn ang="0">
                <a:pos x="703" y="1258"/>
              </a:cxn>
              <a:cxn ang="0">
                <a:pos x="781" y="1199"/>
              </a:cxn>
              <a:cxn ang="0">
                <a:pos x="774" y="1128"/>
              </a:cxn>
              <a:cxn ang="0">
                <a:pos x="898" y="762"/>
              </a:cxn>
              <a:cxn ang="0">
                <a:pos x="951" y="785"/>
              </a:cxn>
              <a:cxn ang="0">
                <a:pos x="976" y="821"/>
              </a:cxn>
              <a:cxn ang="0">
                <a:pos x="1040" y="767"/>
              </a:cxn>
              <a:cxn ang="0">
                <a:pos x="1093" y="632"/>
              </a:cxn>
              <a:cxn ang="0">
                <a:pos x="1152" y="585"/>
              </a:cxn>
              <a:cxn ang="0">
                <a:pos x="1200" y="549"/>
              </a:cxn>
              <a:cxn ang="0">
                <a:pos x="1235" y="485"/>
              </a:cxn>
              <a:cxn ang="0">
                <a:pos x="1223" y="455"/>
              </a:cxn>
              <a:cxn ang="0">
                <a:pos x="1241" y="361"/>
              </a:cxn>
              <a:cxn ang="0">
                <a:pos x="1395" y="443"/>
              </a:cxn>
              <a:cxn ang="0">
                <a:pos x="1425" y="449"/>
              </a:cxn>
              <a:cxn ang="0">
                <a:pos x="1407" y="295"/>
              </a:cxn>
              <a:cxn ang="0">
                <a:pos x="1383" y="260"/>
              </a:cxn>
              <a:cxn ang="0">
                <a:pos x="1329" y="265"/>
              </a:cxn>
              <a:cxn ang="0">
                <a:pos x="1200" y="290"/>
              </a:cxn>
              <a:cxn ang="0">
                <a:pos x="1152" y="331"/>
              </a:cxn>
              <a:cxn ang="0">
                <a:pos x="1099" y="301"/>
              </a:cxn>
              <a:cxn ang="0">
                <a:pos x="1058" y="354"/>
              </a:cxn>
              <a:cxn ang="0">
                <a:pos x="1005" y="396"/>
              </a:cxn>
              <a:cxn ang="0">
                <a:pos x="923" y="478"/>
              </a:cxn>
              <a:cxn ang="0">
                <a:pos x="863" y="295"/>
              </a:cxn>
              <a:cxn ang="0">
                <a:pos x="485" y="0"/>
              </a:cxn>
            </a:cxnLst>
            <a:rect l="0" t="0" r="r" b="b"/>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close/>
              </a:path>
            </a:pathLst>
          </a:custGeom>
          <a:solidFill>
            <a:schemeClr val="accent1">
              <a:lumMod val="20000"/>
              <a:lumOff val="80000"/>
            </a:schemeClr>
          </a:solidFill>
          <a:ln w="9525">
            <a:solidFill>
              <a:schemeClr val="bg1"/>
            </a:solidFill>
            <a:round/>
            <a:headEnd/>
            <a:tailEnd/>
          </a:ln>
        </p:spPr>
        <p:txBody>
          <a:bodyPr anchor="ctr"/>
          <a:lstStyle/>
          <a:p>
            <a:pPr>
              <a:defRPr/>
            </a:pPr>
            <a:r>
              <a:rPr lang="en-US" sz="1200" b="1" dirty="0">
                <a:latin typeface="Calibri" pitchFamily="34" charset="0"/>
                <a:cs typeface="Arial" pitchFamily="34" charset="0"/>
              </a:rPr>
              <a:t>  </a:t>
            </a:r>
          </a:p>
          <a:p>
            <a:pPr>
              <a:defRPr/>
            </a:pPr>
            <a:r>
              <a:rPr lang="en-US" sz="1200" b="1" dirty="0">
                <a:latin typeface="Calibri" pitchFamily="34" charset="0"/>
                <a:cs typeface="Arial" pitchFamily="34" charset="0"/>
              </a:rPr>
              <a:t>40%</a:t>
            </a:r>
          </a:p>
        </p:txBody>
      </p:sp>
      <p:sp>
        <p:nvSpPr>
          <p:cNvPr id="19556" name="Freeform 100"/>
          <p:cNvSpPr>
            <a:spLocks/>
          </p:cNvSpPr>
          <p:nvPr/>
        </p:nvSpPr>
        <p:spPr bwMode="auto">
          <a:xfrm>
            <a:off x="6039753" y="3796829"/>
            <a:ext cx="663258" cy="678461"/>
          </a:xfrm>
          <a:custGeom>
            <a:avLst/>
            <a:gdLst/>
            <a:ahLst/>
            <a:cxnLst>
              <a:cxn ang="0">
                <a:pos x="0" y="60"/>
              </a:cxn>
              <a:cxn ang="0">
                <a:pos x="1441" y="0"/>
              </a:cxn>
              <a:cxn ang="0">
                <a:pos x="1435" y="18"/>
              </a:cxn>
              <a:cxn ang="0">
                <a:pos x="1464" y="36"/>
              </a:cxn>
              <a:cxn ang="0">
                <a:pos x="1476" y="71"/>
              </a:cxn>
              <a:cxn ang="0">
                <a:pos x="1471" y="101"/>
              </a:cxn>
              <a:cxn ang="0">
                <a:pos x="1429" y="137"/>
              </a:cxn>
              <a:cxn ang="0">
                <a:pos x="1388" y="183"/>
              </a:cxn>
              <a:cxn ang="0">
                <a:pos x="1382" y="213"/>
              </a:cxn>
              <a:cxn ang="0">
                <a:pos x="1601" y="195"/>
              </a:cxn>
              <a:cxn ang="0">
                <a:pos x="1595" y="213"/>
              </a:cxn>
              <a:cxn ang="0">
                <a:pos x="1601" y="236"/>
              </a:cxn>
              <a:cxn ang="0">
                <a:pos x="1583" y="272"/>
              </a:cxn>
              <a:cxn ang="0">
                <a:pos x="1542" y="314"/>
              </a:cxn>
              <a:cxn ang="0">
                <a:pos x="1530" y="396"/>
              </a:cxn>
              <a:cxn ang="0">
                <a:pos x="1482" y="449"/>
              </a:cxn>
              <a:cxn ang="0">
                <a:pos x="1494" y="497"/>
              </a:cxn>
              <a:cxn ang="0">
                <a:pos x="1494" y="573"/>
              </a:cxn>
              <a:cxn ang="0">
                <a:pos x="1482" y="573"/>
              </a:cxn>
              <a:cxn ang="0">
                <a:pos x="1441" y="609"/>
              </a:cxn>
              <a:cxn ang="0">
                <a:pos x="1441" y="632"/>
              </a:cxn>
              <a:cxn ang="0">
                <a:pos x="1376" y="685"/>
              </a:cxn>
              <a:cxn ang="0">
                <a:pos x="1352" y="751"/>
              </a:cxn>
              <a:cxn ang="0">
                <a:pos x="1358" y="809"/>
              </a:cxn>
              <a:cxn ang="0">
                <a:pos x="1352" y="851"/>
              </a:cxn>
              <a:cxn ang="0">
                <a:pos x="1294" y="887"/>
              </a:cxn>
              <a:cxn ang="0">
                <a:pos x="1253" y="946"/>
              </a:cxn>
              <a:cxn ang="0">
                <a:pos x="1235" y="963"/>
              </a:cxn>
              <a:cxn ang="0">
                <a:pos x="1235" y="1017"/>
              </a:cxn>
              <a:cxn ang="0">
                <a:pos x="1205" y="1052"/>
              </a:cxn>
              <a:cxn ang="0">
                <a:pos x="1205" y="1093"/>
              </a:cxn>
              <a:cxn ang="0">
                <a:pos x="1182" y="1146"/>
              </a:cxn>
              <a:cxn ang="0">
                <a:pos x="1152" y="1205"/>
              </a:cxn>
              <a:cxn ang="0">
                <a:pos x="1164" y="1265"/>
              </a:cxn>
              <a:cxn ang="0">
                <a:pos x="1193" y="1294"/>
              </a:cxn>
              <a:cxn ang="0">
                <a:pos x="1199" y="1336"/>
              </a:cxn>
              <a:cxn ang="0">
                <a:pos x="1210" y="1347"/>
              </a:cxn>
              <a:cxn ang="0">
                <a:pos x="1210" y="1365"/>
              </a:cxn>
              <a:cxn ang="0">
                <a:pos x="1193" y="1377"/>
              </a:cxn>
              <a:cxn ang="0">
                <a:pos x="1182" y="1412"/>
              </a:cxn>
              <a:cxn ang="0">
                <a:pos x="1187" y="1436"/>
              </a:cxn>
              <a:cxn ang="0">
                <a:pos x="213" y="1466"/>
              </a:cxn>
              <a:cxn ang="0">
                <a:pos x="206" y="1247"/>
              </a:cxn>
              <a:cxn ang="0">
                <a:pos x="160" y="1235"/>
              </a:cxn>
              <a:cxn ang="0">
                <a:pos x="112" y="1253"/>
              </a:cxn>
              <a:cxn ang="0">
                <a:pos x="100" y="1253"/>
              </a:cxn>
              <a:cxn ang="0">
                <a:pos x="53" y="1212"/>
              </a:cxn>
              <a:cxn ang="0">
                <a:pos x="59" y="497"/>
              </a:cxn>
              <a:cxn ang="0">
                <a:pos x="0" y="60"/>
              </a:cxn>
            </a:cxnLst>
            <a:rect l="0" t="0" r="r" b="b"/>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52%</a:t>
            </a:r>
          </a:p>
        </p:txBody>
      </p:sp>
      <p:sp>
        <p:nvSpPr>
          <p:cNvPr id="19615" name="Freeform 159"/>
          <p:cNvSpPr>
            <a:spLocks/>
          </p:cNvSpPr>
          <p:nvPr/>
        </p:nvSpPr>
        <p:spPr bwMode="auto">
          <a:xfrm>
            <a:off x="3469160" y="2557169"/>
            <a:ext cx="749445" cy="1042822"/>
          </a:xfrm>
          <a:custGeom>
            <a:avLst/>
            <a:gdLst/>
            <a:ahLst/>
            <a:cxnLst>
              <a:cxn ang="0">
                <a:pos x="1595" y="2256"/>
              </a:cxn>
              <a:cxn ang="0">
                <a:pos x="1814" y="644"/>
              </a:cxn>
              <a:cxn ang="0">
                <a:pos x="1216" y="549"/>
              </a:cxn>
              <a:cxn ang="0">
                <a:pos x="1282" y="160"/>
              </a:cxn>
              <a:cxn ang="0">
                <a:pos x="389" y="0"/>
              </a:cxn>
              <a:cxn ang="0">
                <a:pos x="0" y="2002"/>
              </a:cxn>
              <a:cxn ang="0">
                <a:pos x="0" y="2008"/>
              </a:cxn>
              <a:cxn ang="0">
                <a:pos x="1595" y="2256"/>
              </a:cxn>
            </a:cxnLst>
            <a:rect l="0" t="0" r="r" b="b"/>
            <a:pathLst>
              <a:path w="1814" h="2256">
                <a:moveTo>
                  <a:pt x="1595" y="2256"/>
                </a:moveTo>
                <a:lnTo>
                  <a:pt x="1814" y="644"/>
                </a:lnTo>
                <a:lnTo>
                  <a:pt x="1216" y="549"/>
                </a:lnTo>
                <a:lnTo>
                  <a:pt x="1282" y="160"/>
                </a:lnTo>
                <a:lnTo>
                  <a:pt x="389" y="0"/>
                </a:lnTo>
                <a:lnTo>
                  <a:pt x="0" y="2002"/>
                </a:lnTo>
                <a:lnTo>
                  <a:pt x="0" y="2008"/>
                </a:lnTo>
                <a:lnTo>
                  <a:pt x="1595" y="2256"/>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30%</a:t>
            </a:r>
          </a:p>
        </p:txBody>
      </p:sp>
      <p:sp>
        <p:nvSpPr>
          <p:cNvPr id="19550" name="Freeform 94"/>
          <p:cNvSpPr>
            <a:spLocks/>
          </p:cNvSpPr>
          <p:nvPr/>
        </p:nvSpPr>
        <p:spPr bwMode="auto">
          <a:xfrm>
            <a:off x="8690289" y="1740502"/>
            <a:ext cx="213591" cy="513732"/>
          </a:xfrm>
          <a:custGeom>
            <a:avLst/>
            <a:gdLst/>
            <a:ahLst/>
            <a:cxnLst>
              <a:cxn ang="0">
                <a:pos x="507" y="946"/>
              </a:cxn>
              <a:cxn ang="0">
                <a:pos x="490" y="933"/>
              </a:cxn>
              <a:cxn ang="0">
                <a:pos x="466" y="939"/>
              </a:cxn>
              <a:cxn ang="0">
                <a:pos x="442" y="981"/>
              </a:cxn>
              <a:cxn ang="0">
                <a:pos x="413" y="987"/>
              </a:cxn>
              <a:cxn ang="0">
                <a:pos x="419" y="1017"/>
              </a:cxn>
              <a:cxn ang="0">
                <a:pos x="413" y="1022"/>
              </a:cxn>
              <a:cxn ang="0">
                <a:pos x="407" y="1017"/>
              </a:cxn>
              <a:cxn ang="0">
                <a:pos x="395" y="1022"/>
              </a:cxn>
              <a:cxn ang="0">
                <a:pos x="389" y="1034"/>
              </a:cxn>
              <a:cxn ang="0">
                <a:pos x="46" y="1111"/>
              </a:cxn>
              <a:cxn ang="0">
                <a:pos x="41" y="1093"/>
              </a:cxn>
              <a:cxn ang="0">
                <a:pos x="17" y="1070"/>
              </a:cxn>
              <a:cxn ang="0">
                <a:pos x="17" y="1028"/>
              </a:cxn>
              <a:cxn ang="0">
                <a:pos x="29" y="1010"/>
              </a:cxn>
              <a:cxn ang="0">
                <a:pos x="17" y="974"/>
              </a:cxn>
              <a:cxn ang="0">
                <a:pos x="0" y="809"/>
              </a:cxn>
              <a:cxn ang="0">
                <a:pos x="0" y="756"/>
              </a:cxn>
              <a:cxn ang="0">
                <a:pos x="23" y="667"/>
              </a:cxn>
              <a:cxn ang="0">
                <a:pos x="35" y="603"/>
              </a:cxn>
              <a:cxn ang="0">
                <a:pos x="41" y="555"/>
              </a:cxn>
              <a:cxn ang="0">
                <a:pos x="23" y="520"/>
              </a:cxn>
              <a:cxn ang="0">
                <a:pos x="23" y="484"/>
              </a:cxn>
              <a:cxn ang="0">
                <a:pos x="35" y="461"/>
              </a:cxn>
              <a:cxn ang="0">
                <a:pos x="100" y="408"/>
              </a:cxn>
              <a:cxn ang="0">
                <a:pos x="129" y="319"/>
              </a:cxn>
              <a:cxn ang="0">
                <a:pos x="100" y="266"/>
              </a:cxn>
              <a:cxn ang="0">
                <a:pos x="94" y="243"/>
              </a:cxn>
              <a:cxn ang="0">
                <a:pos x="106" y="225"/>
              </a:cxn>
              <a:cxn ang="0">
                <a:pos x="100" y="207"/>
              </a:cxn>
              <a:cxn ang="0">
                <a:pos x="88" y="148"/>
              </a:cxn>
              <a:cxn ang="0">
                <a:pos x="100" y="77"/>
              </a:cxn>
              <a:cxn ang="0">
                <a:pos x="82" y="48"/>
              </a:cxn>
              <a:cxn ang="0">
                <a:pos x="88" y="41"/>
              </a:cxn>
              <a:cxn ang="0">
                <a:pos x="112" y="41"/>
              </a:cxn>
              <a:cxn ang="0">
                <a:pos x="124" y="12"/>
              </a:cxn>
              <a:cxn ang="0">
                <a:pos x="142" y="23"/>
              </a:cxn>
              <a:cxn ang="0">
                <a:pos x="159" y="18"/>
              </a:cxn>
              <a:cxn ang="0">
                <a:pos x="177" y="0"/>
              </a:cxn>
              <a:cxn ang="0">
                <a:pos x="401" y="685"/>
              </a:cxn>
              <a:cxn ang="0">
                <a:pos x="407" y="697"/>
              </a:cxn>
              <a:cxn ang="0">
                <a:pos x="407" y="727"/>
              </a:cxn>
              <a:cxn ang="0">
                <a:pos x="407" y="738"/>
              </a:cxn>
              <a:cxn ang="0">
                <a:pos x="466" y="786"/>
              </a:cxn>
              <a:cxn ang="0">
                <a:pos x="478" y="786"/>
              </a:cxn>
              <a:cxn ang="0">
                <a:pos x="484" y="809"/>
              </a:cxn>
              <a:cxn ang="0">
                <a:pos x="484" y="821"/>
              </a:cxn>
              <a:cxn ang="0">
                <a:pos x="513" y="880"/>
              </a:cxn>
              <a:cxn ang="0">
                <a:pos x="513" y="892"/>
              </a:cxn>
              <a:cxn ang="0">
                <a:pos x="507" y="916"/>
              </a:cxn>
              <a:cxn ang="0">
                <a:pos x="507" y="946"/>
              </a:cxn>
            </a:cxnLst>
            <a:rect l="0" t="0" r="r" b="b"/>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path>
            </a:pathLst>
          </a:custGeom>
          <a:solidFill>
            <a:schemeClr val="accent1"/>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8" name="Freeform 92"/>
          <p:cNvSpPr>
            <a:spLocks/>
          </p:cNvSpPr>
          <p:nvPr/>
        </p:nvSpPr>
        <p:spPr bwMode="auto">
          <a:xfrm>
            <a:off x="8512922" y="1807510"/>
            <a:ext cx="231078" cy="471852"/>
          </a:xfrm>
          <a:custGeom>
            <a:avLst/>
            <a:gdLst/>
            <a:ahLst/>
            <a:cxnLst>
              <a:cxn ang="0">
                <a:pos x="0" y="130"/>
              </a:cxn>
              <a:cxn ang="0">
                <a:pos x="18" y="171"/>
              </a:cxn>
              <a:cxn ang="0">
                <a:pos x="12" y="189"/>
              </a:cxn>
              <a:cxn ang="0">
                <a:pos x="23" y="207"/>
              </a:cxn>
              <a:cxn ang="0">
                <a:pos x="30" y="219"/>
              </a:cxn>
              <a:cxn ang="0">
                <a:pos x="77" y="336"/>
              </a:cxn>
              <a:cxn ang="0">
                <a:pos x="89" y="420"/>
              </a:cxn>
              <a:cxn ang="0">
                <a:pos x="71" y="466"/>
              </a:cxn>
              <a:cxn ang="0">
                <a:pos x="77" y="508"/>
              </a:cxn>
              <a:cxn ang="0">
                <a:pos x="124" y="620"/>
              </a:cxn>
              <a:cxn ang="0">
                <a:pos x="119" y="673"/>
              </a:cxn>
              <a:cxn ang="0">
                <a:pos x="130" y="691"/>
              </a:cxn>
              <a:cxn ang="0">
                <a:pos x="136" y="691"/>
              </a:cxn>
              <a:cxn ang="0">
                <a:pos x="136" y="679"/>
              </a:cxn>
              <a:cxn ang="0">
                <a:pos x="154" y="673"/>
              </a:cxn>
              <a:cxn ang="0">
                <a:pos x="183" y="727"/>
              </a:cxn>
              <a:cxn ang="0">
                <a:pos x="201" y="826"/>
              </a:cxn>
              <a:cxn ang="0">
                <a:pos x="201" y="880"/>
              </a:cxn>
              <a:cxn ang="0">
                <a:pos x="225" y="951"/>
              </a:cxn>
              <a:cxn ang="0">
                <a:pos x="254" y="1016"/>
              </a:cxn>
              <a:cxn ang="0">
                <a:pos x="472" y="963"/>
              </a:cxn>
              <a:cxn ang="0">
                <a:pos x="467" y="945"/>
              </a:cxn>
              <a:cxn ang="0">
                <a:pos x="443" y="922"/>
              </a:cxn>
              <a:cxn ang="0">
                <a:pos x="443" y="880"/>
              </a:cxn>
              <a:cxn ang="0">
                <a:pos x="455" y="862"/>
              </a:cxn>
              <a:cxn ang="0">
                <a:pos x="443" y="826"/>
              </a:cxn>
              <a:cxn ang="0">
                <a:pos x="426" y="661"/>
              </a:cxn>
              <a:cxn ang="0">
                <a:pos x="426" y="608"/>
              </a:cxn>
              <a:cxn ang="0">
                <a:pos x="449" y="519"/>
              </a:cxn>
              <a:cxn ang="0">
                <a:pos x="461" y="455"/>
              </a:cxn>
              <a:cxn ang="0">
                <a:pos x="467" y="407"/>
              </a:cxn>
              <a:cxn ang="0">
                <a:pos x="449" y="372"/>
              </a:cxn>
              <a:cxn ang="0">
                <a:pos x="449" y="336"/>
              </a:cxn>
              <a:cxn ang="0">
                <a:pos x="461" y="313"/>
              </a:cxn>
              <a:cxn ang="0">
                <a:pos x="526" y="260"/>
              </a:cxn>
              <a:cxn ang="0">
                <a:pos x="555" y="171"/>
              </a:cxn>
              <a:cxn ang="0">
                <a:pos x="526" y="118"/>
              </a:cxn>
              <a:cxn ang="0">
                <a:pos x="520" y="95"/>
              </a:cxn>
              <a:cxn ang="0">
                <a:pos x="532" y="77"/>
              </a:cxn>
              <a:cxn ang="0">
                <a:pos x="526" y="59"/>
              </a:cxn>
              <a:cxn ang="0">
                <a:pos x="514" y="0"/>
              </a:cxn>
              <a:cxn ang="0">
                <a:pos x="0" y="130"/>
              </a:cxn>
            </a:cxnLst>
            <a:rect l="0" t="0" r="r" b="b"/>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path>
            </a:pathLst>
          </a:custGeom>
          <a:solidFill>
            <a:schemeClr val="accent1">
              <a:lumMod val="5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6" name="Freeform 90"/>
          <p:cNvSpPr>
            <a:spLocks/>
          </p:cNvSpPr>
          <p:nvPr/>
        </p:nvSpPr>
        <p:spPr bwMode="auto">
          <a:xfrm>
            <a:off x="8823940" y="2346372"/>
            <a:ext cx="113666" cy="143789"/>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path>
            </a:pathLst>
          </a:custGeom>
          <a:solidFill>
            <a:schemeClr val="accent1">
              <a:lumMod val="50000"/>
            </a:schemeClr>
          </a:solidFill>
          <a:ln w="0">
            <a:no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4" name="Freeform 88"/>
          <p:cNvSpPr>
            <a:spLocks/>
          </p:cNvSpPr>
          <p:nvPr/>
        </p:nvSpPr>
        <p:spPr bwMode="auto">
          <a:xfrm>
            <a:off x="8617844" y="2170476"/>
            <a:ext cx="442172" cy="255469"/>
          </a:xfrm>
          <a:custGeom>
            <a:avLst/>
            <a:gdLst/>
            <a:ahLst/>
            <a:cxnLst>
              <a:cxn ang="0">
                <a:pos x="218" y="178"/>
              </a:cxn>
              <a:cxn ang="0">
                <a:pos x="567" y="89"/>
              </a:cxn>
              <a:cxn ang="0">
                <a:pos x="585" y="89"/>
              </a:cxn>
              <a:cxn ang="0">
                <a:pos x="585" y="54"/>
              </a:cxn>
              <a:cxn ang="0">
                <a:pos x="638" y="6"/>
              </a:cxn>
              <a:cxn ang="0">
                <a:pos x="679" y="13"/>
              </a:cxn>
              <a:cxn ang="0">
                <a:pos x="733" y="89"/>
              </a:cxn>
              <a:cxn ang="0">
                <a:pos x="738" y="119"/>
              </a:cxn>
              <a:cxn ang="0">
                <a:pos x="703" y="166"/>
              </a:cxn>
              <a:cxn ang="0">
                <a:pos x="692" y="236"/>
              </a:cxn>
              <a:cxn ang="0">
                <a:pos x="774" y="254"/>
              </a:cxn>
              <a:cxn ang="0">
                <a:pos x="857" y="355"/>
              </a:cxn>
              <a:cxn ang="0">
                <a:pos x="958" y="396"/>
              </a:cxn>
              <a:cxn ang="0">
                <a:pos x="1022" y="332"/>
              </a:cxn>
              <a:cxn ang="0">
                <a:pos x="981" y="296"/>
              </a:cxn>
              <a:cxn ang="0">
                <a:pos x="945" y="254"/>
              </a:cxn>
              <a:cxn ang="0">
                <a:pos x="987" y="261"/>
              </a:cxn>
              <a:cxn ang="0">
                <a:pos x="1063" y="396"/>
              </a:cxn>
              <a:cxn ang="0">
                <a:pos x="1034" y="408"/>
              </a:cxn>
              <a:cxn ang="0">
                <a:pos x="951" y="456"/>
              </a:cxn>
              <a:cxn ang="0">
                <a:pos x="875" y="503"/>
              </a:cxn>
              <a:cxn ang="0">
                <a:pos x="875" y="479"/>
              </a:cxn>
              <a:cxn ang="0">
                <a:pos x="851" y="444"/>
              </a:cxn>
              <a:cxn ang="0">
                <a:pos x="786" y="538"/>
              </a:cxn>
              <a:cxn ang="0">
                <a:pos x="756" y="520"/>
              </a:cxn>
              <a:cxn ang="0">
                <a:pos x="738" y="508"/>
              </a:cxn>
              <a:cxn ang="0">
                <a:pos x="709" y="485"/>
              </a:cxn>
              <a:cxn ang="0">
                <a:pos x="656" y="461"/>
              </a:cxn>
              <a:cxn ang="0">
                <a:pos x="621" y="414"/>
              </a:cxn>
              <a:cxn ang="0">
                <a:pos x="497" y="403"/>
              </a:cxn>
              <a:cxn ang="0">
                <a:pos x="218" y="491"/>
              </a:cxn>
              <a:cxn ang="0">
                <a:pos x="195" y="474"/>
              </a:cxn>
              <a:cxn ang="0">
                <a:pos x="0" y="508"/>
              </a:cxn>
            </a:cxnLst>
            <a:rect l="0" t="0" r="r" b="b"/>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latin typeface="Calibri" pitchFamily="34" charset="0"/>
              <a:cs typeface="Arial" pitchFamily="34" charset="0"/>
            </a:endParaRPr>
          </a:p>
        </p:txBody>
      </p:sp>
      <p:sp>
        <p:nvSpPr>
          <p:cNvPr id="19538" name="Freeform 82"/>
          <p:cNvSpPr>
            <a:spLocks/>
          </p:cNvSpPr>
          <p:nvPr/>
        </p:nvSpPr>
        <p:spPr bwMode="auto">
          <a:xfrm>
            <a:off x="8421739" y="2881045"/>
            <a:ext cx="146142" cy="258263"/>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path>
            </a:pathLst>
          </a:custGeom>
          <a:solidFill>
            <a:schemeClr val="accent1"/>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0" name="Freeform 84"/>
          <p:cNvSpPr>
            <a:spLocks/>
          </p:cNvSpPr>
          <p:nvPr/>
        </p:nvSpPr>
        <p:spPr bwMode="auto">
          <a:xfrm>
            <a:off x="8456712" y="2576713"/>
            <a:ext cx="181116" cy="457892"/>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6" name="Freeform 80"/>
          <p:cNvSpPr>
            <a:spLocks/>
          </p:cNvSpPr>
          <p:nvPr/>
        </p:nvSpPr>
        <p:spPr bwMode="auto">
          <a:xfrm>
            <a:off x="7959580" y="2908965"/>
            <a:ext cx="610798" cy="328063"/>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nvGrpSpPr>
          <p:cNvPr id="5" name="Group 127"/>
          <p:cNvGrpSpPr/>
          <p:nvPr/>
        </p:nvGrpSpPr>
        <p:grpSpPr>
          <a:xfrm>
            <a:off x="4034988" y="5243098"/>
            <a:ext cx="845172" cy="552060"/>
            <a:chOff x="2285999" y="6096000"/>
            <a:chExt cx="1074163" cy="627784"/>
          </a:xfrm>
          <a:solidFill>
            <a:schemeClr val="accent1">
              <a:lumMod val="50000"/>
            </a:schemeClr>
          </a:solidFill>
        </p:grpSpPr>
        <p:grpSp>
          <p:nvGrpSpPr>
            <p:cNvPr id="6" name="Group 169"/>
            <p:cNvGrpSpPr/>
            <p:nvPr/>
          </p:nvGrpSpPr>
          <p:grpSpPr>
            <a:xfrm>
              <a:off x="2438400" y="6096000"/>
              <a:ext cx="921762" cy="599777"/>
              <a:chOff x="2731389" y="6406125"/>
              <a:chExt cx="921762" cy="599777"/>
            </a:xfrm>
            <a:grpFill/>
          </p:grpSpPr>
          <p:sp>
            <p:nvSpPr>
              <p:cNvPr id="19557" name="Freeform 101"/>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8" name="Freeform 102"/>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9" name="Freeform 103"/>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0" name="Freeform 104"/>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1" name="Freeform 105"/>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2" name="Freeform 106"/>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3" name="Freeform 107"/>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4" name="Freeform 108"/>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5" name="Freeform 109"/>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6" name="Freeform 110"/>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7" name="Freeform 111"/>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8" name="Freeform 112"/>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9" name="Freeform 113"/>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0" name="Freeform 114"/>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1" name="Freeform 115"/>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2" name="Freeform 116"/>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sp>
          <p:nvSpPr>
            <p:cNvPr id="183" name="Rounded Rectangle 182"/>
            <p:cNvSpPr/>
            <p:nvPr/>
          </p:nvSpPr>
          <p:spPr>
            <a:xfrm>
              <a:off x="2285999" y="6248389"/>
              <a:ext cx="525517" cy="475395"/>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900" b="1" dirty="0">
                  <a:solidFill>
                    <a:schemeClr val="bg1"/>
                  </a:solidFill>
                  <a:latin typeface="Calibri" pitchFamily="34" charset="0"/>
                  <a:cs typeface="Arial" pitchFamily="34" charset="0"/>
                </a:rPr>
                <a:t>HI, Over</a:t>
              </a:r>
              <a:br>
                <a:rPr lang="en-US" sz="900" b="1" dirty="0">
                  <a:solidFill>
                    <a:schemeClr val="bg1"/>
                  </a:solidFill>
                  <a:latin typeface="Calibri" pitchFamily="34" charset="0"/>
                  <a:cs typeface="Arial" pitchFamily="34" charset="0"/>
                </a:rPr>
              </a:br>
              <a:r>
                <a:rPr lang="en-US" sz="900" b="1" dirty="0">
                  <a:solidFill>
                    <a:schemeClr val="bg1"/>
                  </a:solidFill>
                  <a:latin typeface="Calibri" pitchFamily="34" charset="0"/>
                  <a:cs typeface="Arial" pitchFamily="34" charset="0"/>
                </a:rPr>
                <a:t>80%</a:t>
              </a:r>
            </a:p>
          </p:txBody>
        </p:sp>
      </p:grpSp>
      <p:sp>
        <p:nvSpPr>
          <p:cNvPr id="19529" name="Freeform 73"/>
          <p:cNvSpPr>
            <a:spLocks/>
          </p:cNvSpPr>
          <p:nvPr/>
        </p:nvSpPr>
        <p:spPr bwMode="auto">
          <a:xfrm>
            <a:off x="7579861" y="3900133"/>
            <a:ext cx="683244" cy="569573"/>
          </a:xfrm>
          <a:custGeom>
            <a:avLst/>
            <a:gdLst/>
            <a:ahLst/>
            <a:cxnLst>
              <a:cxn ang="0">
                <a:pos x="976" y="1234"/>
              </a:cxn>
              <a:cxn ang="0">
                <a:pos x="910" y="1217"/>
              </a:cxn>
              <a:cxn ang="0">
                <a:pos x="880" y="1117"/>
              </a:cxn>
              <a:cxn ang="0">
                <a:pos x="792" y="1039"/>
              </a:cxn>
              <a:cxn ang="0">
                <a:pos x="733" y="922"/>
              </a:cxn>
              <a:cxn ang="0">
                <a:pos x="685" y="863"/>
              </a:cxn>
              <a:cxn ang="0">
                <a:pos x="591" y="792"/>
              </a:cxn>
              <a:cxn ang="0">
                <a:pos x="556" y="744"/>
              </a:cxn>
              <a:cxn ang="0">
                <a:pos x="520" y="691"/>
              </a:cxn>
              <a:cxn ang="0">
                <a:pos x="360" y="579"/>
              </a:cxn>
              <a:cxn ang="0">
                <a:pos x="302" y="532"/>
              </a:cxn>
              <a:cxn ang="0">
                <a:pos x="231" y="425"/>
              </a:cxn>
              <a:cxn ang="0">
                <a:pos x="183" y="372"/>
              </a:cxn>
              <a:cxn ang="0">
                <a:pos x="25" y="313"/>
              </a:cxn>
              <a:cxn ang="0">
                <a:pos x="30" y="225"/>
              </a:cxn>
              <a:cxn ang="0">
                <a:pos x="71" y="184"/>
              </a:cxn>
              <a:cxn ang="0">
                <a:pos x="66" y="166"/>
              </a:cxn>
              <a:cxn ang="0">
                <a:pos x="195" y="118"/>
              </a:cxn>
              <a:cxn ang="0">
                <a:pos x="284" y="59"/>
              </a:cxn>
              <a:cxn ang="0">
                <a:pos x="302" y="47"/>
              </a:cxn>
              <a:cxn ang="0">
                <a:pos x="733" y="6"/>
              </a:cxn>
              <a:cxn ang="0">
                <a:pos x="738" y="35"/>
              </a:cxn>
              <a:cxn ang="0">
                <a:pos x="839" y="70"/>
              </a:cxn>
              <a:cxn ang="0">
                <a:pos x="1212" y="77"/>
              </a:cxn>
              <a:cxn ang="0">
                <a:pos x="1631" y="379"/>
              </a:cxn>
              <a:cxn ang="0">
                <a:pos x="1565" y="443"/>
              </a:cxn>
              <a:cxn ang="0">
                <a:pos x="1496" y="555"/>
              </a:cxn>
              <a:cxn ang="0">
                <a:pos x="1483" y="644"/>
              </a:cxn>
              <a:cxn ang="0">
                <a:pos x="1471" y="697"/>
              </a:cxn>
              <a:cxn ang="0">
                <a:pos x="1436" y="721"/>
              </a:cxn>
              <a:cxn ang="0">
                <a:pos x="1395" y="762"/>
              </a:cxn>
              <a:cxn ang="0">
                <a:pos x="1354" y="828"/>
              </a:cxn>
              <a:cxn ang="0">
                <a:pos x="1271" y="910"/>
              </a:cxn>
              <a:cxn ang="0">
                <a:pos x="1205" y="963"/>
              </a:cxn>
              <a:cxn ang="0">
                <a:pos x="1159" y="1004"/>
              </a:cxn>
              <a:cxn ang="0">
                <a:pos x="1105" y="1028"/>
              </a:cxn>
              <a:cxn ang="0">
                <a:pos x="1099" y="1057"/>
              </a:cxn>
              <a:cxn ang="0">
                <a:pos x="1081" y="1092"/>
              </a:cxn>
              <a:cxn ang="0">
                <a:pos x="1029" y="1117"/>
              </a:cxn>
              <a:cxn ang="0">
                <a:pos x="1022" y="1128"/>
              </a:cxn>
              <a:cxn ang="0">
                <a:pos x="1034" y="1146"/>
              </a:cxn>
              <a:cxn ang="0">
                <a:pos x="1040" y="1163"/>
              </a:cxn>
              <a:cxn ang="0">
                <a:pos x="999" y="1206"/>
              </a:cxn>
              <a:cxn ang="0">
                <a:pos x="987" y="1234"/>
              </a:cxn>
            </a:cxnLst>
            <a:rect l="0" t="0" r="r" b="b"/>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    52%</a:t>
            </a:r>
          </a:p>
        </p:txBody>
      </p:sp>
      <p:sp>
        <p:nvSpPr>
          <p:cNvPr id="175" name="Rounded Rectangle 174"/>
          <p:cNvSpPr/>
          <p:nvPr/>
        </p:nvSpPr>
        <p:spPr>
          <a:xfrm>
            <a:off x="9326592" y="1631835"/>
            <a:ext cx="427008" cy="501848"/>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1200" b="1">
                <a:solidFill>
                  <a:schemeClr val="bg1"/>
                </a:solidFill>
                <a:latin typeface="Calibri" pitchFamily="34" charset="0"/>
                <a:cs typeface="Arial" pitchFamily="34" charset="0"/>
              </a:rPr>
              <a:t>VT</a:t>
            </a:r>
          </a:p>
          <a:p>
            <a:pPr algn="ctr">
              <a:defRPr/>
            </a:pPr>
            <a:r>
              <a:rPr lang="en-US" sz="900" b="1">
                <a:solidFill>
                  <a:schemeClr val="bg1"/>
                </a:solidFill>
                <a:latin typeface="Calibri" pitchFamily="34" charset="0"/>
                <a:cs typeface="Arial" pitchFamily="34" charset="0"/>
              </a:rPr>
              <a:t>Over 80%</a:t>
            </a:r>
            <a:endParaRPr lang="en-US" sz="1050" b="1">
              <a:solidFill>
                <a:schemeClr val="bg1"/>
              </a:solidFill>
              <a:latin typeface="Calibri" pitchFamily="34" charset="0"/>
              <a:cs typeface="Arial" pitchFamily="34" charset="0"/>
            </a:endParaRPr>
          </a:p>
        </p:txBody>
      </p:sp>
      <p:sp>
        <p:nvSpPr>
          <p:cNvPr id="176" name="Rounded Rectangle 175"/>
          <p:cNvSpPr/>
          <p:nvPr/>
        </p:nvSpPr>
        <p:spPr>
          <a:xfrm>
            <a:off x="8773064" y="2763441"/>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CT</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49%   </a:t>
            </a:r>
          </a:p>
        </p:txBody>
      </p:sp>
      <p:sp>
        <p:nvSpPr>
          <p:cNvPr id="177" name="Rounded Rectangle 176"/>
          <p:cNvSpPr/>
          <p:nvPr/>
        </p:nvSpPr>
        <p:spPr>
          <a:xfrm>
            <a:off x="9326592" y="2763441"/>
            <a:ext cx="427008" cy="440055"/>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a:solidFill>
                  <a:schemeClr val="bg1"/>
                </a:solidFill>
                <a:latin typeface="Calibri" pitchFamily="34" charset="0"/>
                <a:cs typeface="Arial" pitchFamily="34" charset="0"/>
              </a:rPr>
              <a:t>RI</a:t>
            </a:r>
            <a:br>
              <a:rPr lang="en-US" sz="1200" b="1">
                <a:solidFill>
                  <a:schemeClr val="bg1"/>
                </a:solidFill>
                <a:latin typeface="Calibri" pitchFamily="34" charset="0"/>
                <a:cs typeface="Arial" pitchFamily="34" charset="0"/>
              </a:rPr>
            </a:br>
            <a:r>
              <a:rPr lang="en-US" sz="900" b="1">
                <a:solidFill>
                  <a:schemeClr val="bg1"/>
                </a:solidFill>
                <a:latin typeface="Calibri" pitchFamily="34" charset="0"/>
                <a:cs typeface="Arial" pitchFamily="34" charset="0"/>
              </a:rPr>
              <a:t>Over 80%</a:t>
            </a:r>
            <a:endParaRPr lang="en-US" sz="1200" b="1">
              <a:solidFill>
                <a:schemeClr val="bg1"/>
              </a:solidFill>
              <a:latin typeface="Calibri" pitchFamily="34" charset="0"/>
              <a:cs typeface="Arial" pitchFamily="34" charset="0"/>
            </a:endParaRPr>
          </a:p>
        </p:txBody>
      </p:sp>
      <p:sp>
        <p:nvSpPr>
          <p:cNvPr id="179" name="Rounded Rectangle 178"/>
          <p:cNvSpPr/>
          <p:nvPr/>
        </p:nvSpPr>
        <p:spPr>
          <a:xfrm>
            <a:off x="8773064" y="3313510"/>
            <a:ext cx="427008" cy="440055"/>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DE</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51%</a:t>
            </a:r>
          </a:p>
        </p:txBody>
      </p:sp>
      <p:sp>
        <p:nvSpPr>
          <p:cNvPr id="180" name="Rounded Rectangle 179"/>
          <p:cNvSpPr/>
          <p:nvPr/>
        </p:nvSpPr>
        <p:spPr>
          <a:xfrm>
            <a:off x="9326592" y="3313510"/>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NJ</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39%</a:t>
            </a:r>
          </a:p>
        </p:txBody>
      </p:sp>
      <p:sp>
        <p:nvSpPr>
          <p:cNvPr id="181" name="Rounded Rectangle 180"/>
          <p:cNvSpPr/>
          <p:nvPr/>
        </p:nvSpPr>
        <p:spPr>
          <a:xfrm>
            <a:off x="8773064" y="3863578"/>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MD</a:t>
            </a:r>
          </a:p>
          <a:p>
            <a:pPr algn="ctr">
              <a:defRPr/>
            </a:pPr>
            <a:r>
              <a:rPr lang="en-US" sz="1200" b="1" dirty="0">
                <a:solidFill>
                  <a:schemeClr val="tx1"/>
                </a:solidFill>
                <a:latin typeface="Calibri" pitchFamily="34" charset="0"/>
                <a:cs typeface="Arial" pitchFamily="34" charset="0"/>
              </a:rPr>
              <a:t>44%</a:t>
            </a:r>
          </a:p>
        </p:txBody>
      </p:sp>
      <p:sp>
        <p:nvSpPr>
          <p:cNvPr id="150" name="Rounded Rectangle 149"/>
          <p:cNvSpPr/>
          <p:nvPr/>
        </p:nvSpPr>
        <p:spPr>
          <a:xfrm>
            <a:off x="9326592" y="3863578"/>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DC</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49%</a:t>
            </a:r>
          </a:p>
        </p:txBody>
      </p:sp>
      <p:sp>
        <p:nvSpPr>
          <p:cNvPr id="143" name="Rounded Rectangle 142"/>
          <p:cNvSpPr/>
          <p:nvPr/>
        </p:nvSpPr>
        <p:spPr>
          <a:xfrm>
            <a:off x="9326592" y="1113235"/>
            <a:ext cx="427008" cy="440055"/>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NH</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74%</a:t>
            </a:r>
          </a:p>
        </p:txBody>
      </p:sp>
      <p:sp>
        <p:nvSpPr>
          <p:cNvPr id="148" name="Rounded Rectangle 147"/>
          <p:cNvSpPr/>
          <p:nvPr/>
        </p:nvSpPr>
        <p:spPr>
          <a:xfrm>
            <a:off x="10076954" y="1522245"/>
            <a:ext cx="1841509" cy="466747"/>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50 to 69% of state highway &amp; bridge capital outlays</a:t>
            </a:r>
          </a:p>
        </p:txBody>
      </p:sp>
      <p:sp>
        <p:nvSpPr>
          <p:cNvPr id="149" name="Snip Single Corner Rectangle 148"/>
          <p:cNvSpPr/>
          <p:nvPr/>
        </p:nvSpPr>
        <p:spPr>
          <a:xfrm>
            <a:off x="2209801" y="4413647"/>
            <a:ext cx="1660585" cy="1503521"/>
          </a:xfrm>
          <a:prstGeom prst="snip1Rect">
            <a:avLst>
              <a:gd name="adj" fmla="val 4487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itchFamily="34" charset="0"/>
              <a:cs typeface="Arial" pitchFamily="34" charset="0"/>
            </a:endParaRPr>
          </a:p>
        </p:txBody>
      </p:sp>
      <p:sp>
        <p:nvSpPr>
          <p:cNvPr id="151" name="Snip Single Corner Rectangle 150"/>
          <p:cNvSpPr/>
          <p:nvPr/>
        </p:nvSpPr>
        <p:spPr>
          <a:xfrm>
            <a:off x="3949461" y="5147071"/>
            <a:ext cx="1027981" cy="770096"/>
          </a:xfrm>
          <a:prstGeom prst="snip1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itchFamily="34" charset="0"/>
              <a:cs typeface="Arial" pitchFamily="34" charset="0"/>
            </a:endParaRPr>
          </a:p>
        </p:txBody>
      </p:sp>
      <p:sp>
        <p:nvSpPr>
          <p:cNvPr id="134" name="Rounded Rectangle 133"/>
          <p:cNvSpPr/>
          <p:nvPr/>
        </p:nvSpPr>
        <p:spPr>
          <a:xfrm>
            <a:off x="9326592" y="2213372"/>
            <a:ext cx="427008" cy="440055"/>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MA</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64%</a:t>
            </a:r>
          </a:p>
        </p:txBody>
      </p:sp>
      <p:sp>
        <p:nvSpPr>
          <p:cNvPr id="19500" name="Freeform 44"/>
          <p:cNvSpPr>
            <a:spLocks/>
          </p:cNvSpPr>
          <p:nvPr/>
        </p:nvSpPr>
        <p:spPr bwMode="auto">
          <a:xfrm>
            <a:off x="6125938" y="4461328"/>
            <a:ext cx="753192" cy="732906"/>
          </a:xfrm>
          <a:custGeom>
            <a:avLst/>
            <a:gdLst/>
            <a:ahLst/>
            <a:cxnLst>
              <a:cxn ang="0">
                <a:pos x="969" y="35"/>
              </a:cxn>
              <a:cxn ang="0">
                <a:pos x="1040" y="236"/>
              </a:cxn>
              <a:cxn ang="0">
                <a:pos x="1022" y="319"/>
              </a:cxn>
              <a:cxn ang="0">
                <a:pos x="926" y="514"/>
              </a:cxn>
              <a:cxn ang="0">
                <a:pos x="1500" y="785"/>
              </a:cxn>
              <a:cxn ang="0">
                <a:pos x="1500" y="957"/>
              </a:cxn>
              <a:cxn ang="0">
                <a:pos x="1489" y="1081"/>
              </a:cxn>
              <a:cxn ang="0">
                <a:pos x="1364" y="1051"/>
              </a:cxn>
              <a:cxn ang="0">
                <a:pos x="1322" y="1163"/>
              </a:cxn>
              <a:cxn ang="0">
                <a:pos x="1464" y="1146"/>
              </a:cxn>
              <a:cxn ang="0">
                <a:pos x="1553" y="1128"/>
              </a:cxn>
              <a:cxn ang="0">
                <a:pos x="1517" y="1181"/>
              </a:cxn>
              <a:cxn ang="0">
                <a:pos x="1571" y="1222"/>
              </a:cxn>
              <a:cxn ang="0">
                <a:pos x="1682" y="1135"/>
              </a:cxn>
              <a:cxn ang="0">
                <a:pos x="1742" y="1140"/>
              </a:cxn>
              <a:cxn ang="0">
                <a:pos x="1736" y="1211"/>
              </a:cxn>
              <a:cxn ang="0">
                <a:pos x="1600" y="1335"/>
              </a:cxn>
              <a:cxn ang="0">
                <a:pos x="1682" y="1442"/>
              </a:cxn>
              <a:cxn ang="0">
                <a:pos x="1807" y="1536"/>
              </a:cxn>
              <a:cxn ang="0">
                <a:pos x="1682" y="1506"/>
              </a:cxn>
              <a:cxn ang="0">
                <a:pos x="1512" y="1412"/>
              </a:cxn>
              <a:cxn ang="0">
                <a:pos x="1446" y="1483"/>
              </a:cxn>
              <a:cxn ang="0">
                <a:pos x="1405" y="1548"/>
              </a:cxn>
              <a:cxn ang="0">
                <a:pos x="1340" y="1500"/>
              </a:cxn>
              <a:cxn ang="0">
                <a:pos x="1276" y="1500"/>
              </a:cxn>
              <a:cxn ang="0">
                <a:pos x="1152" y="1536"/>
              </a:cxn>
              <a:cxn ang="0">
                <a:pos x="962" y="1412"/>
              </a:cxn>
              <a:cxn ang="0">
                <a:pos x="885" y="1359"/>
              </a:cxn>
              <a:cxn ang="0">
                <a:pos x="880" y="1329"/>
              </a:cxn>
              <a:cxn ang="0">
                <a:pos x="809" y="1318"/>
              </a:cxn>
              <a:cxn ang="0">
                <a:pos x="767" y="1288"/>
              </a:cxn>
              <a:cxn ang="0">
                <a:pos x="726" y="1394"/>
              </a:cxn>
              <a:cxn ang="0">
                <a:pos x="336" y="1329"/>
              </a:cxn>
              <a:cxn ang="0">
                <a:pos x="71" y="1318"/>
              </a:cxn>
              <a:cxn ang="0">
                <a:pos x="117" y="1252"/>
              </a:cxn>
              <a:cxn ang="0">
                <a:pos x="123" y="1099"/>
              </a:cxn>
              <a:cxn ang="0">
                <a:pos x="141" y="1010"/>
              </a:cxn>
              <a:cxn ang="0">
                <a:pos x="194" y="874"/>
              </a:cxn>
              <a:cxn ang="0">
                <a:pos x="153" y="727"/>
              </a:cxn>
              <a:cxn ang="0">
                <a:pos x="135" y="674"/>
              </a:cxn>
              <a:cxn ang="0">
                <a:pos x="82" y="603"/>
              </a:cxn>
              <a:cxn ang="0">
                <a:pos x="23" y="461"/>
              </a:cxn>
            </a:cxnLst>
            <a:rect l="0" t="0" r="r" b="b"/>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72%</a:t>
            </a:r>
          </a:p>
        </p:txBody>
      </p:sp>
      <p:sp>
        <p:nvSpPr>
          <p:cNvPr id="137" name="TextBox 131"/>
          <p:cNvSpPr txBox="1">
            <a:spLocks noChangeArrowheads="1"/>
          </p:cNvSpPr>
          <p:nvPr/>
        </p:nvSpPr>
        <p:spPr bwMode="auto">
          <a:xfrm>
            <a:off x="316523" y="6095940"/>
            <a:ext cx="11271482" cy="584775"/>
          </a:xfrm>
          <a:prstGeom prst="rect">
            <a:avLst/>
          </a:prstGeom>
          <a:noFill/>
          <a:ln w="9525">
            <a:noFill/>
            <a:miter lim="800000"/>
            <a:headEnd/>
            <a:tailEnd/>
          </a:ln>
        </p:spPr>
        <p:txBody>
          <a:bodyPr wrap="square">
            <a:spAutoFit/>
          </a:bodyPr>
          <a:lstStyle/>
          <a:p>
            <a:r>
              <a:rPr lang="en-US" sz="800" dirty="0"/>
              <a:t>Source: ARTBA analysis of  FHWA Highway Statistics data, total for 2022 from tables SF-1 and SF-2.  The percent is the ratio of federal aid reimbursements to the state and total state capital outlays and is indicative of the importance of the federal aid program to state capital spending for highways and bridges.  Does not include local capital spending or state </a:t>
            </a:r>
            <a:r>
              <a:rPr lang="en-US" sz="800"/>
              <a:t>spending directly on local roads.  </a:t>
            </a:r>
            <a:r>
              <a:rPr lang="en-US" sz="800" dirty="0"/>
              <a:t>Federal highway reimbursements are primarily used for capital outlays, including construction, right of way and engineering, but are also used for debt service for GARVEE bonds that may represent capital work performed in a different year.</a:t>
            </a:r>
          </a:p>
          <a:p>
            <a:endParaRPr lang="en-US" sz="800" dirty="0"/>
          </a:p>
        </p:txBody>
      </p:sp>
      <p:sp>
        <p:nvSpPr>
          <p:cNvPr id="141" name="Rounded Rectangle 140"/>
          <p:cNvSpPr/>
          <p:nvPr/>
        </p:nvSpPr>
        <p:spPr>
          <a:xfrm>
            <a:off x="10074349" y="1023971"/>
            <a:ext cx="1841509" cy="466747"/>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a:solidFill>
                  <a:schemeClr val="bg1"/>
                </a:solidFill>
                <a:latin typeface="Calibri" pitchFamily="34" charset="0"/>
                <a:cs typeface="Arial" pitchFamily="34" charset="0"/>
              </a:rPr>
              <a:t>Over 69% of state highway &amp; bridge capital outlays</a:t>
            </a:r>
          </a:p>
        </p:txBody>
      </p:sp>
      <p:sp>
        <p:nvSpPr>
          <p:cNvPr id="142" name="Rounded Rectangle 141"/>
          <p:cNvSpPr/>
          <p:nvPr/>
        </p:nvSpPr>
        <p:spPr>
          <a:xfrm>
            <a:off x="10074349" y="2042958"/>
            <a:ext cx="1841509" cy="466747"/>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26 to 49% of state highway &amp; bridge capital outlays</a:t>
            </a:r>
          </a:p>
        </p:txBody>
      </p:sp>
      <p:sp>
        <p:nvSpPr>
          <p:cNvPr id="133" name="TextBox 132"/>
          <p:cNvSpPr txBox="1"/>
          <p:nvPr/>
        </p:nvSpPr>
        <p:spPr>
          <a:xfrm>
            <a:off x="646981" y="342695"/>
            <a:ext cx="11271482" cy="677108"/>
          </a:xfrm>
          <a:prstGeom prst="rect">
            <a:avLst/>
          </a:prstGeom>
          <a:noFill/>
        </p:spPr>
        <p:txBody>
          <a:bodyPr wrap="square" rtlCol="0">
            <a:spAutoFit/>
          </a:bodyPr>
          <a:lstStyle/>
          <a:p>
            <a:pPr algn="ctr"/>
            <a:r>
              <a:rPr lang="en-US" sz="1900" b="1" dirty="0">
                <a:solidFill>
                  <a:schemeClr val="tx2">
                    <a:lumMod val="50000"/>
                  </a:schemeClr>
                </a:solidFill>
                <a:latin typeface="+mj-lt"/>
              </a:rPr>
              <a:t>Federal funds, on average, provided 54% of annual state DOT capital outlays </a:t>
            </a:r>
          </a:p>
          <a:p>
            <a:pPr algn="ctr"/>
            <a:r>
              <a:rPr lang="en-US" sz="1900" b="1" dirty="0">
                <a:solidFill>
                  <a:schemeClr val="tx2">
                    <a:lumMod val="50000"/>
                  </a:schemeClr>
                </a:solidFill>
                <a:latin typeface="+mj-lt"/>
              </a:rPr>
              <a:t>for state administered highway &amp; bridge projects in FY 2022, up from 52% in FY 2021</a:t>
            </a:r>
          </a:p>
        </p:txBody>
      </p:sp>
      <p:sp>
        <p:nvSpPr>
          <p:cNvPr id="7" name="TextBox 6">
            <a:extLst>
              <a:ext uri="{FF2B5EF4-FFF2-40B4-BE49-F238E27FC236}">
                <a16:creationId xmlns:a16="http://schemas.microsoft.com/office/drawing/2014/main" id="{A4830DC8-CADC-4D85-AC36-B36AF75D4DED}"/>
              </a:ext>
            </a:extLst>
          </p:cNvPr>
          <p:cNvSpPr txBox="1"/>
          <p:nvPr/>
        </p:nvSpPr>
        <p:spPr>
          <a:xfrm>
            <a:off x="5638800" y="2822895"/>
            <a:ext cx="914400" cy="369332"/>
          </a:xfrm>
          <a:prstGeom prst="rect">
            <a:avLst/>
          </a:prstGeom>
          <a:noFill/>
        </p:spPr>
        <p:txBody>
          <a:bodyPr wrap="square" rtlCol="0">
            <a:spAutoFit/>
          </a:bodyPr>
          <a:lstStyle/>
          <a:p>
            <a:endParaRPr lang="en-US"/>
          </a:p>
        </p:txBody>
      </p:sp>
      <p:sp>
        <p:nvSpPr>
          <p:cNvPr id="136" name="Rectangle 135">
            <a:extLst>
              <a:ext uri="{FF2B5EF4-FFF2-40B4-BE49-F238E27FC236}">
                <a16:creationId xmlns:a16="http://schemas.microsoft.com/office/drawing/2014/main" id="{B97F3D31-EE75-4508-9AC6-44180E8073B3}"/>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2B42B9B8-02D0-4811-98CE-B2B735CE4D71}"/>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BA Logo'16-CMYK.jpg">
            <a:extLst>
              <a:ext uri="{FF2B5EF4-FFF2-40B4-BE49-F238E27FC236}">
                <a16:creationId xmlns:a16="http://schemas.microsoft.com/office/drawing/2014/main" id="{18BFCEA0-4BAC-4855-9768-BBACCDD34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43" y="6122185"/>
            <a:ext cx="2363531" cy="525229"/>
          </a:xfrm>
          <a:prstGeom prst="rect">
            <a:avLst/>
          </a:prstGeom>
        </p:spPr>
      </p:pic>
      <p:sp>
        <p:nvSpPr>
          <p:cNvPr id="6" name="Slide Number Placeholder 2">
            <a:extLst>
              <a:ext uri="{FF2B5EF4-FFF2-40B4-BE49-F238E27FC236}">
                <a16:creationId xmlns:a16="http://schemas.microsoft.com/office/drawing/2014/main" id="{8DB6EB3A-BF62-49C3-9C04-4325B21DD97C}"/>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5</a:t>
            </a:fld>
            <a:endParaRPr lang="en-US"/>
          </a:p>
        </p:txBody>
      </p:sp>
      <p:sp>
        <p:nvSpPr>
          <p:cNvPr id="5" name="Rectangle 4">
            <a:extLst>
              <a:ext uri="{FF2B5EF4-FFF2-40B4-BE49-F238E27FC236}">
                <a16:creationId xmlns:a16="http://schemas.microsoft.com/office/drawing/2014/main" id="{067FE57D-F73A-4E1D-BD23-9847CDF2CD7A}"/>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D1F229D-556D-4784-8741-FF6538679D4C}"/>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86D6225E-EF42-436B-ABAC-E554A84C3F0B}"/>
              </a:ext>
            </a:extLst>
          </p:cNvPr>
          <p:cNvGraphicFramePr/>
          <p:nvPr/>
        </p:nvGraphicFramePr>
        <p:xfrm>
          <a:off x="231643" y="461427"/>
          <a:ext cx="11395299" cy="5829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461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4601" y="469511"/>
            <a:ext cx="11523704" cy="670023"/>
          </a:xfrm>
        </p:spPr>
        <p:txBody>
          <a:bodyPr vert="horz" lIns="91440" tIns="45720" rIns="91440" bIns="45720" rtlCol="0" anchor="ctr">
            <a:noAutofit/>
          </a:bodyPr>
          <a:lstStyle/>
          <a:p>
            <a:r>
              <a:rPr lang="en-US" sz="2400" b="1">
                <a:solidFill>
                  <a:schemeClr val="tx2"/>
                </a:solidFill>
              </a:rPr>
              <a:t>Increase in Federal-Aid Investment Supporting Record Market Growth</a:t>
            </a:r>
          </a:p>
        </p:txBody>
      </p:sp>
      <p:graphicFrame>
        <p:nvGraphicFramePr>
          <p:cNvPr id="7" name="Object 3"/>
          <p:cNvGraphicFramePr>
            <a:graphicFrameLocks noGrp="1" noChangeAspect="1"/>
          </p:cNvGraphicFramePr>
          <p:nvPr>
            <p:ph type="chart" idx="1"/>
            <p:extLst>
              <p:ext uri="{D42A27DB-BD31-4B8C-83A1-F6EECF244321}">
                <p14:modId xmlns:p14="http://schemas.microsoft.com/office/powerpoint/2010/main" val="3021910953"/>
              </p:ext>
            </p:extLst>
          </p:nvPr>
        </p:nvGraphicFramePr>
        <p:xfrm>
          <a:off x="56890" y="1203952"/>
          <a:ext cx="11691415" cy="509579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ARTBA Logo'16-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1141" y="6159655"/>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364165"/>
            <a:ext cx="8067628" cy="230832"/>
          </a:xfrm>
          <a:prstGeom prst="rect">
            <a:avLst/>
          </a:prstGeom>
          <a:noFill/>
        </p:spPr>
        <p:txBody>
          <a:bodyPr wrap="square" rtlCol="0">
            <a:spAutoFit/>
          </a:bodyPr>
          <a:lstStyle/>
          <a:p>
            <a:r>
              <a:rPr lang="en-US" sz="900"/>
              <a:t>Source: FHWA final notices for annual highway program obligations and supplemental programs, Infrastructure Investment &amp; Jobs Act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4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7</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D60D639-F0D9-4ADD-B653-7E44C7E44FB6}"/>
              </a:ext>
            </a:extLst>
          </p:cNvPr>
          <p:cNvSpPr txBox="1"/>
          <p:nvPr/>
        </p:nvSpPr>
        <p:spPr>
          <a:xfrm>
            <a:off x="0" y="6130886"/>
            <a:ext cx="11869720"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 Data from U.S. Treasury and the Federal Highway Administration. Project commitments are included if the base year of the award (identified in the U.S. Treasury data) . Does not include COVID relief, emergency, or supplemental funds. FY2022 totals include project commitments made using FAST Act extension funds, to provide a full year on year comparison of total projects supported by the federal aid highway program. </a:t>
            </a:r>
          </a:p>
        </p:txBody>
      </p:sp>
      <p:pic>
        <p:nvPicPr>
          <p:cNvPr id="8" name="Picture 7" descr="ARTBA Logo'16-CMYK.jpg">
            <a:extLst>
              <a:ext uri="{FF2B5EF4-FFF2-40B4-BE49-F238E27FC236}">
                <a16:creationId xmlns:a16="http://schemas.microsoft.com/office/drawing/2014/main" id="{D0071FB2-6C00-40A4-B20F-0676B925D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2877" y="5591644"/>
            <a:ext cx="2363531" cy="525229"/>
          </a:xfrm>
          <a:prstGeom prst="rect">
            <a:avLst/>
          </a:prstGeom>
        </p:spPr>
      </p:pic>
      <p:sp>
        <p:nvSpPr>
          <p:cNvPr id="5" name="TextBox 4">
            <a:extLst>
              <a:ext uri="{FF2B5EF4-FFF2-40B4-BE49-F238E27FC236}">
                <a16:creationId xmlns:a16="http://schemas.microsoft.com/office/drawing/2014/main" id="{3AC3076A-0A11-8DD3-CE58-FE90CA9F5C5B}"/>
              </a:ext>
            </a:extLst>
          </p:cNvPr>
          <p:cNvSpPr txBox="1"/>
          <p:nvPr/>
        </p:nvSpPr>
        <p:spPr>
          <a:xfrm>
            <a:off x="1219200" y="175715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$303.6B</a:t>
            </a:r>
          </a:p>
          <a:p>
            <a:pPr algn="ctr"/>
            <a:endParaRPr lang="en-US" sz="1400" b="1" dirty="0">
              <a:solidFill>
                <a:schemeClr val="bg1"/>
              </a:solidFill>
            </a:endParaRPr>
          </a:p>
          <a:p>
            <a:pPr algn="ctr"/>
            <a:r>
              <a:rPr lang="en-US" dirty="0">
                <a:solidFill>
                  <a:schemeClr val="bg1"/>
                </a:solidFill>
              </a:rPr>
              <a:t>Total IIJA State Allocations FY22-FY26</a:t>
            </a:r>
          </a:p>
          <a:p>
            <a:pPr algn="ctr"/>
            <a:endParaRPr lang="en-US" dirty="0">
              <a:solidFill>
                <a:schemeClr val="bg1"/>
              </a:solidFill>
            </a:endParaRPr>
          </a:p>
        </p:txBody>
      </p:sp>
      <p:sp>
        <p:nvSpPr>
          <p:cNvPr id="6" name="Rectangle 2">
            <a:extLst>
              <a:ext uri="{FF2B5EF4-FFF2-40B4-BE49-F238E27FC236}">
                <a16:creationId xmlns:a16="http://schemas.microsoft.com/office/drawing/2014/main" id="{3B1179A7-E143-C88B-DE26-812A2B95A795}"/>
              </a:ext>
            </a:extLst>
          </p:cNvPr>
          <p:cNvSpPr txBox="1">
            <a:spLocks noChangeArrowheads="1"/>
          </p:cNvSpPr>
          <p:nvPr/>
        </p:nvSpPr>
        <p:spPr>
          <a:xfrm>
            <a:off x="154982" y="450440"/>
            <a:ext cx="11523704" cy="6700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tx2"/>
                </a:solidFill>
              </a:rPr>
              <a:t>U.S. Infrastructure Investment &amp; Jobs Act</a:t>
            </a:r>
          </a:p>
          <a:p>
            <a:r>
              <a:rPr lang="en-US" sz="2400" b="1" dirty="0">
                <a:solidFill>
                  <a:schemeClr val="tx2"/>
                </a:solidFill>
              </a:rPr>
              <a:t>Status Report – July 31, 2024</a:t>
            </a:r>
          </a:p>
        </p:txBody>
      </p:sp>
      <p:sp>
        <p:nvSpPr>
          <p:cNvPr id="9" name="TextBox 8">
            <a:extLst>
              <a:ext uri="{FF2B5EF4-FFF2-40B4-BE49-F238E27FC236}">
                <a16:creationId xmlns:a16="http://schemas.microsoft.com/office/drawing/2014/main" id="{D7B0D8F4-23A4-28FA-573D-353C9F78EA85}"/>
              </a:ext>
            </a:extLst>
          </p:cNvPr>
          <p:cNvSpPr txBox="1"/>
          <p:nvPr/>
        </p:nvSpPr>
        <p:spPr>
          <a:xfrm>
            <a:off x="4749800" y="175715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$178.9B</a:t>
            </a:r>
          </a:p>
          <a:p>
            <a:pPr algn="ctr"/>
            <a:endParaRPr lang="en-US" sz="1400" b="1" dirty="0">
              <a:solidFill>
                <a:schemeClr val="bg1"/>
              </a:solidFill>
            </a:endParaRPr>
          </a:p>
          <a:p>
            <a:pPr algn="ctr"/>
            <a:r>
              <a:rPr lang="en-US" dirty="0">
                <a:solidFill>
                  <a:schemeClr val="bg1"/>
                </a:solidFill>
              </a:rPr>
              <a:t>Funds Available </a:t>
            </a:r>
          </a:p>
          <a:p>
            <a:pPr algn="ctr"/>
            <a:r>
              <a:rPr lang="en-US" dirty="0">
                <a:solidFill>
                  <a:schemeClr val="bg1"/>
                </a:solidFill>
              </a:rPr>
              <a:t>FY22-FY24</a:t>
            </a:r>
          </a:p>
          <a:p>
            <a:pPr algn="ctr"/>
            <a:endParaRPr lang="en-US" dirty="0">
              <a:solidFill>
                <a:schemeClr val="bg1"/>
              </a:solidFill>
            </a:endParaRPr>
          </a:p>
        </p:txBody>
      </p:sp>
      <p:sp>
        <p:nvSpPr>
          <p:cNvPr id="10" name="TextBox 9">
            <a:extLst>
              <a:ext uri="{FF2B5EF4-FFF2-40B4-BE49-F238E27FC236}">
                <a16:creationId xmlns:a16="http://schemas.microsoft.com/office/drawing/2014/main" id="{27FD48F5-0423-ACE8-63CA-A3F850DB5DC0}"/>
              </a:ext>
            </a:extLst>
          </p:cNvPr>
          <p:cNvSpPr txBox="1"/>
          <p:nvPr/>
        </p:nvSpPr>
        <p:spPr>
          <a:xfrm>
            <a:off x="8280400" y="176323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$155.2B</a:t>
            </a:r>
          </a:p>
          <a:p>
            <a:pPr algn="ctr"/>
            <a:endParaRPr lang="en-US" sz="1400" b="1" dirty="0">
              <a:solidFill>
                <a:schemeClr val="bg1"/>
              </a:solidFill>
            </a:endParaRPr>
          </a:p>
          <a:p>
            <a:pPr algn="ctr"/>
            <a:r>
              <a:rPr lang="en-US" dirty="0">
                <a:solidFill>
                  <a:schemeClr val="bg1"/>
                </a:solidFill>
              </a:rPr>
              <a:t>Funds Committed </a:t>
            </a:r>
          </a:p>
          <a:p>
            <a:pPr algn="ctr"/>
            <a:r>
              <a:rPr lang="en-US" dirty="0">
                <a:solidFill>
                  <a:schemeClr val="bg1"/>
                </a:solidFill>
              </a:rPr>
              <a:t>FY22-YTD FY24</a:t>
            </a:r>
          </a:p>
          <a:p>
            <a:pPr algn="ctr"/>
            <a:endParaRPr lang="en-US" dirty="0">
              <a:solidFill>
                <a:schemeClr val="bg1"/>
              </a:solidFill>
            </a:endParaRPr>
          </a:p>
        </p:txBody>
      </p:sp>
      <p:sp>
        <p:nvSpPr>
          <p:cNvPr id="11" name="TextBox 10">
            <a:extLst>
              <a:ext uri="{FF2B5EF4-FFF2-40B4-BE49-F238E27FC236}">
                <a16:creationId xmlns:a16="http://schemas.microsoft.com/office/drawing/2014/main" id="{3742FCA6-0303-AE28-89E8-0B89F8910E80}"/>
              </a:ext>
            </a:extLst>
          </p:cNvPr>
          <p:cNvSpPr txBox="1"/>
          <p:nvPr/>
        </p:nvSpPr>
        <p:spPr>
          <a:xfrm>
            <a:off x="2528900" y="3880488"/>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$88.2B</a:t>
            </a:r>
          </a:p>
          <a:p>
            <a:pPr algn="ctr"/>
            <a:endParaRPr lang="en-US" sz="1400" b="1" dirty="0">
              <a:solidFill>
                <a:schemeClr val="bg1"/>
              </a:solidFill>
            </a:endParaRPr>
          </a:p>
          <a:p>
            <a:pPr algn="ctr"/>
            <a:r>
              <a:rPr lang="en-US" dirty="0">
                <a:solidFill>
                  <a:schemeClr val="bg1"/>
                </a:solidFill>
              </a:rPr>
              <a:t>Total IIJA Funds </a:t>
            </a:r>
          </a:p>
          <a:p>
            <a:pPr algn="ctr"/>
            <a:r>
              <a:rPr lang="en-US" dirty="0">
                <a:solidFill>
                  <a:schemeClr val="bg1"/>
                </a:solidFill>
              </a:rPr>
              <a:t>Reimbursed to States</a:t>
            </a:r>
          </a:p>
          <a:p>
            <a:pPr algn="ctr"/>
            <a:endParaRPr lang="en-US" dirty="0">
              <a:solidFill>
                <a:schemeClr val="bg1"/>
              </a:solidFill>
            </a:endParaRPr>
          </a:p>
        </p:txBody>
      </p:sp>
      <p:sp>
        <p:nvSpPr>
          <p:cNvPr id="12" name="TextBox 11">
            <a:extLst>
              <a:ext uri="{FF2B5EF4-FFF2-40B4-BE49-F238E27FC236}">
                <a16:creationId xmlns:a16="http://schemas.microsoft.com/office/drawing/2014/main" id="{CD606862-7494-6D0B-8ED7-2E43A38CE279}"/>
              </a:ext>
            </a:extLst>
          </p:cNvPr>
          <p:cNvSpPr txBox="1"/>
          <p:nvPr/>
        </p:nvSpPr>
        <p:spPr>
          <a:xfrm>
            <a:off x="6467854" y="3864684"/>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80k+</a:t>
            </a:r>
          </a:p>
          <a:p>
            <a:pPr algn="ctr"/>
            <a:endParaRPr lang="en-US" sz="1400" b="1" dirty="0">
              <a:solidFill>
                <a:schemeClr val="bg1"/>
              </a:solidFill>
            </a:endParaRPr>
          </a:p>
          <a:p>
            <a:pPr algn="ctr"/>
            <a:r>
              <a:rPr lang="en-US" dirty="0">
                <a:solidFill>
                  <a:schemeClr val="bg1"/>
                </a:solidFill>
              </a:rPr>
              <a:t>Number of New</a:t>
            </a:r>
          </a:p>
          <a:p>
            <a:pPr algn="ctr"/>
            <a:r>
              <a:rPr lang="en-US" dirty="0">
                <a:solidFill>
                  <a:schemeClr val="bg1"/>
                </a:solidFill>
              </a:rPr>
              <a:t>Project Commitments</a:t>
            </a:r>
          </a:p>
          <a:p>
            <a:pPr algn="ctr"/>
            <a:endParaRPr lang="en-US" dirty="0">
              <a:solidFill>
                <a:schemeClr val="bg1"/>
              </a:solidFill>
            </a:endParaRPr>
          </a:p>
        </p:txBody>
      </p:sp>
    </p:spTree>
    <p:extLst>
      <p:ext uri="{BB962C8B-B14F-4D97-AF65-F5344CB8AC3E}">
        <p14:creationId xmlns:p14="http://schemas.microsoft.com/office/powerpoint/2010/main" val="371727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8</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7C40B11-7984-4207-9D95-F64181E7B5F8}"/>
              </a:ext>
            </a:extLst>
          </p:cNvPr>
          <p:cNvGraphicFramePr/>
          <p:nvPr>
            <p:extLst>
              <p:ext uri="{D42A27DB-BD31-4B8C-83A1-F6EECF244321}">
                <p14:modId xmlns:p14="http://schemas.microsoft.com/office/powerpoint/2010/main" val="2987559360"/>
              </p:ext>
            </p:extLst>
          </p:nvPr>
        </p:nvGraphicFramePr>
        <p:xfrm>
          <a:off x="0" y="1202867"/>
          <a:ext cx="6144953" cy="46951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2375167-714C-46D6-B786-E17E1D6BAA96}"/>
              </a:ext>
            </a:extLst>
          </p:cNvPr>
          <p:cNvSpPr txBox="1"/>
          <p:nvPr/>
        </p:nvSpPr>
        <p:spPr>
          <a:xfrm>
            <a:off x="210092" y="523129"/>
            <a:ext cx="11869721" cy="707886"/>
          </a:xfrm>
          <a:prstGeom prst="rect">
            <a:avLst/>
          </a:prstGeom>
          <a:noFill/>
        </p:spPr>
        <p:txBody>
          <a:bodyPr wrap="square">
            <a:spAutoFit/>
          </a:bodyPr>
          <a:lstStyle/>
          <a:p>
            <a:pPr algn="ctr"/>
            <a:r>
              <a:rPr lang="en-US" sz="2400" b="1">
                <a:solidFill>
                  <a:schemeClr val="tx2"/>
                </a:solidFill>
              </a:rPr>
              <a:t>How States Used Federal Funds for New Project Commitments</a:t>
            </a:r>
          </a:p>
          <a:p>
            <a:pPr algn="ctr"/>
            <a:r>
              <a:rPr lang="en-US" sz="1600" b="1">
                <a:solidFill>
                  <a:schemeClr val="tx2"/>
                </a:solidFill>
              </a:rPr>
              <a:t>October 1, 2021 to April 30, 2024</a:t>
            </a:r>
            <a:endParaRPr lang="en-US" sz="1600"/>
          </a:p>
        </p:txBody>
      </p:sp>
      <p:sp>
        <p:nvSpPr>
          <p:cNvPr id="14" name="TextBox 13">
            <a:extLst>
              <a:ext uri="{FF2B5EF4-FFF2-40B4-BE49-F238E27FC236}">
                <a16:creationId xmlns:a16="http://schemas.microsoft.com/office/drawing/2014/main" id="{5D60D639-F0D9-4ADD-B653-7E44C7E44FB6}"/>
              </a:ext>
            </a:extLst>
          </p:cNvPr>
          <p:cNvSpPr txBox="1"/>
          <p:nvPr/>
        </p:nvSpPr>
        <p:spPr>
          <a:xfrm>
            <a:off x="154982" y="6168317"/>
            <a:ext cx="11869720"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Source: ARTBA analysis of data provided by FHWA.  New project commitment is based on the fiscal year the project was approved by FHWA.  Does not include obligations of funds for projects that may be ongoing or were approved in previous years.      </a:t>
            </a:r>
          </a:p>
        </p:txBody>
      </p:sp>
      <p:graphicFrame>
        <p:nvGraphicFramePr>
          <p:cNvPr id="6" name="Chart 5">
            <a:extLst>
              <a:ext uri="{FF2B5EF4-FFF2-40B4-BE49-F238E27FC236}">
                <a16:creationId xmlns:a16="http://schemas.microsoft.com/office/drawing/2014/main" id="{EFFE321E-2051-0181-0880-F3FABC580B31}"/>
              </a:ext>
            </a:extLst>
          </p:cNvPr>
          <p:cNvGraphicFramePr/>
          <p:nvPr>
            <p:extLst>
              <p:ext uri="{D42A27DB-BD31-4B8C-83A1-F6EECF244321}">
                <p14:modId xmlns:p14="http://schemas.microsoft.com/office/powerpoint/2010/main" val="811089498"/>
              </p:ext>
            </p:extLst>
          </p:nvPr>
        </p:nvGraphicFramePr>
        <p:xfrm>
          <a:off x="5795818" y="1202867"/>
          <a:ext cx="6144953" cy="4695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8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8df89b-de6a-4ef3-bf0a-ba3f5eb5231c">
      <Terms xmlns="http://schemas.microsoft.com/office/infopath/2007/PartnerControls"/>
    </lcf76f155ced4ddcb4097134ff3c332f>
    <TaxCatchAll xmlns="95577e12-8bc8-414b-a154-8a1076743e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F74E86C165ED4382001EDB91D9CD78" ma:contentTypeVersion="15" ma:contentTypeDescription="Create a new document." ma:contentTypeScope="" ma:versionID="5ee67d0f4b61e40ca356e347752246e1">
  <xsd:schema xmlns:xsd="http://www.w3.org/2001/XMLSchema" xmlns:xs="http://www.w3.org/2001/XMLSchema" xmlns:p="http://schemas.microsoft.com/office/2006/metadata/properties" xmlns:ns2="1d8df89b-de6a-4ef3-bf0a-ba3f5eb5231c" xmlns:ns3="95577e12-8bc8-414b-a154-8a1076743e79" targetNamespace="http://schemas.microsoft.com/office/2006/metadata/properties" ma:root="true" ma:fieldsID="235fa22123f49fa813d9a7455e09dc13" ns2:_="" ns3:_="">
    <xsd:import namespace="1d8df89b-de6a-4ef3-bf0a-ba3f5eb5231c"/>
    <xsd:import namespace="95577e12-8bc8-414b-a154-8a1076743e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f89b-de6a-4ef3-bf0a-ba3f5eb52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77e12-8bc8-414b-a154-8a1076743e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3f2bd36-d2fb-4aa2-9c82-aa1ad9766ea9}" ma:internalName="TaxCatchAll" ma:showField="CatchAllData" ma:web="95577e12-8bc8-414b-a154-8a1076743e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D51DD-F642-4203-86A2-3E6F89F7FADF}">
  <ds:schemaRefs>
    <ds:schemaRef ds:uri="http://schemas.microsoft.com/sharepoint/v3/contenttype/forms"/>
  </ds:schemaRefs>
</ds:datastoreItem>
</file>

<file path=customXml/itemProps2.xml><?xml version="1.0" encoding="utf-8"?>
<ds:datastoreItem xmlns:ds="http://schemas.openxmlformats.org/officeDocument/2006/customXml" ds:itemID="{13F55425-1D9A-4EBC-BE62-E25F4493E497}">
  <ds:schemaRef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bb85492f-20fe-446b-bed5-fb44f4282fd3"/>
    <ds:schemaRef ds:uri="http://schemas.openxmlformats.org/package/2006/metadata/core-properties"/>
    <ds:schemaRef ds:uri="96f1390d-588d-4e44-b533-2489e75766d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975AC27-D16F-46A5-A4F8-FD4C1B28856F}"/>
</file>

<file path=docProps/app.xml><?xml version="1.0" encoding="utf-8"?>
<Properties xmlns="http://schemas.openxmlformats.org/officeDocument/2006/extended-properties" xmlns:vt="http://schemas.openxmlformats.org/officeDocument/2006/docPropsVTypes">
  <TotalTime>889</TotalTime>
  <Words>2502</Words>
  <Application>Microsoft Office PowerPoint</Application>
  <PresentationFormat>Widescreen</PresentationFormat>
  <Paragraphs>365</Paragraphs>
  <Slides>30</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Arial</vt:lpstr>
      <vt:lpstr>Arial Black</vt:lpstr>
      <vt:lpstr>Calibri</vt:lpstr>
      <vt:lpstr>Century Gothic</vt:lpstr>
      <vt:lpstr>Modern Love</vt:lpstr>
      <vt:lpstr>Open Sans 1</vt:lpstr>
      <vt:lpstr>Open Sans 1 Bold</vt:lpstr>
      <vt:lpstr>Open Sans 1 Ultra-Bold</vt:lpstr>
      <vt:lpstr>Open Sans 2 Bold</vt:lpstr>
      <vt:lpstr>The Hand</vt:lpstr>
      <vt:lpstr>Trebuchet MS</vt:lpstr>
      <vt:lpstr>Office Theme</vt:lpstr>
      <vt:lpstr>Office Theme</vt:lpstr>
      <vt:lpstr>SketchyVTI</vt:lpstr>
      <vt:lpstr>PowerPoint Presentation</vt:lpstr>
      <vt:lpstr>PowerPoint Presentation</vt:lpstr>
      <vt:lpstr>New I-270 Mississippi River Chain of Rocks Bridge Expand Lanes on New Bridge, New Diverging Diamond Interchange</vt:lpstr>
      <vt:lpstr>New I-270 Mississippi River Chain of Rocks Bridge Expand Lanes on New Bridge, New Diverging Diamond Interchange</vt:lpstr>
      <vt:lpstr>PowerPoint Presentation</vt:lpstr>
      <vt:lpstr>PowerPoint Presentation</vt:lpstr>
      <vt:lpstr>Increase in Federal-Aid Investment Supporting Record Market Growth</vt:lpstr>
      <vt:lpstr>PowerPoint Presentation</vt:lpstr>
      <vt:lpstr>PowerPoint Presentation</vt:lpstr>
      <vt:lpstr>PowerPoint Presentation</vt:lpstr>
      <vt:lpstr>Traditional Spend-Out of Federal Highway Funds</vt:lpstr>
      <vt:lpstr>PowerPoint Presentation</vt:lpstr>
      <vt:lpstr>States Have Committed 48% of Available Bridge Formula Funds  as of July 31, 2024</vt:lpstr>
      <vt:lpstr>PowerPoint Presentation</vt:lpstr>
      <vt:lpstr>Traditional Spend-Out of Federal Highway Funds versus Spend-Out of  FY 2022 New Projects </vt:lpstr>
      <vt:lpstr>Traditional Spend-Out of Federal Highway Funds versus Spend-Out of  FY 2022 New Projects for Reconstruction, New Construction</vt:lpstr>
      <vt:lpstr>PowerPoint Presentation</vt:lpstr>
      <vt:lpstr>PowerPoint Presentation</vt:lpstr>
      <vt:lpstr>State DOT Budget Capacity Leveling Off After Major Increases</vt:lpstr>
      <vt:lpstr>Value of U.S. State &amp; Local Government Highway &amp; Bridge  Contract Awards through August</vt:lpstr>
      <vt:lpstr>Value of U.S. Highway &amp; Bridge Construction Activity Up 11% through August</vt:lpstr>
      <vt:lpstr>July Employment by  Highway, Street, &amp; Bridge Contractors Employment up 40k Since 2021</vt:lpstr>
      <vt:lpstr>PowerPoint Presentation</vt:lpstr>
      <vt:lpstr>PowerPoint Presentation</vt:lpstr>
      <vt:lpstr>PowerPoint Presentation</vt:lpstr>
      <vt:lpstr>Local Headlines  Show the Value of Infrastructure Investment</vt:lpstr>
      <vt:lpstr>ARTBA Resources</vt:lpstr>
      <vt:lpstr>Alison Premo Black ablack@artba.org  Josh Hurwitz jhurwitz@artba.org     economics.artba.org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Black</dc:creator>
  <cp:lastModifiedBy>Alison Black</cp:lastModifiedBy>
  <cp:revision>2</cp:revision>
  <cp:lastPrinted>2024-10-03T14:11:29Z</cp:lastPrinted>
  <dcterms:created xsi:type="dcterms:W3CDTF">2020-11-05T19:25:21Z</dcterms:created>
  <dcterms:modified xsi:type="dcterms:W3CDTF">2024-10-08T13:54:42Z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0x010100E9F74E86C165ED4382001EDB91D9CD78</vt:lpwstr>
  </property>
</Properties>
</file>